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1.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2192000" cy="6858000"/>
  <p:notesSz cx="6858000" cy="9144000"/>
  <p:embeddedFontLst>
    <p:embeddedFont>
      <p:font typeface="Georgia" panose="02040502050405020303" pitchFamily="18" charset="0"/>
      <p:regular r:id="rId37"/>
      <p:bold r:id="rId38"/>
      <p:italic r:id="rId39"/>
      <p:boldItalic r:id="rId40"/>
    </p:embeddedFont>
    <p:embeddedFont>
      <p:font typeface="Trebuchet MS" panose="020B0603020202020204" pitchFamily="34" charset="0"/>
      <p:regular r:id="rId41"/>
      <p:bold r:id="rId42"/>
      <p:italic r:id="rId43"/>
      <p:boldItalic r:id="rId44"/>
    </p:embeddedFont>
    <p:embeddedFont>
      <p:font typeface="Economica" panose="020B0604020202020204" charset="0"/>
      <p:regular r:id="rId45"/>
      <p:bold r:id="rId46"/>
      <p:italic r:id="rId47"/>
      <p:boldItalic r:id="rId48"/>
    </p:embeddedFont>
    <p:embeddedFont>
      <p:font typeface="Syncopate" panose="020B0604020202020204" charset="0"/>
      <p:regular r:id="rId49"/>
      <p:bold r:id="rId50"/>
    </p:embeddedFont>
    <p:embeddedFont>
      <p:font typeface="Calibri" panose="020F0502020204030204" pitchFamily="3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ichelle Brailey" initials="" lastIdx="2" clrIdx="0"/>
  <p:cmAuthor id="1" name="Michael McNally" initials=""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2C5DFB81-6583-45DA-8D34-98CE8F667C4A}">
  <a:tblStyle styleId="{2C5DFB81-6583-45DA-8D34-98CE8F667C4A}" styleName="Table_0">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14" y="-1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comments/comment1.xml><?xml version="1.0" encoding="utf-8"?>
<p:cmLst xmlns:a="http://schemas.openxmlformats.org/drawingml/2006/main" xmlns:r="http://schemas.openxmlformats.org/officeDocument/2006/relationships" xmlns:p="http://schemas.openxmlformats.org/presentationml/2006/main">
  <p:cm authorId="0" idx="1">
    <p:pos x="6000" y="0"/>
    <p:text>I integrated the dissemination slide here to point to two ways (libguides &amp; IRs) that libraries can share/help with locating OER. My intention was that perhaps public librarians have some sort of web resources they could integrate an OER guide into but they wont have an IR.</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b="0" i="0" u="none" strike="noStrike" cap="none">
                <a:solidFill>
                  <a:schemeClr val="dk1"/>
                </a:solidFill>
                <a:latin typeface="Calibri"/>
                <a:ea typeface="Calibri"/>
                <a:cs typeface="Calibri"/>
                <a:sym typeface="Calibri"/>
              </a:rPr>
              <a:t>‹#›</a:t>
            </a:fld>
            <a:endParaRPr lang="en-CA"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9399348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contactzilla.com/wp-content/uploads/2014/06/collaboration-is-an-HR-issue-how-hr-managers-can-improve-workplace-collaboration.jpg" TargetMode="External"/><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5" name="Shape 19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lvl="0" indent="-228600" rtl="0">
              <a:spcBef>
                <a:spcPts val="0"/>
              </a:spcBef>
              <a:buChar char="-"/>
            </a:pPr>
            <a:r>
              <a:rPr lang="en-CA"/>
              <a:t>The side of OER that I have been involved in is mainly awareness and promotion. </a:t>
            </a:r>
          </a:p>
          <a:p>
            <a:pPr marL="457200" lvl="0" indent="-228600" rtl="0">
              <a:spcBef>
                <a:spcPts val="0"/>
              </a:spcBef>
              <a:buChar char="-"/>
            </a:pPr>
            <a:r>
              <a:rPr lang="en-CA"/>
              <a:t>And the heart of this is seeking alternatives to high cost textbooks.  </a:t>
            </a:r>
          </a:p>
        </p:txBody>
      </p:sp>
      <p:sp>
        <p:nvSpPr>
          <p:cNvPr id="196" name="Shape 19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10</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1" name="Shape 201"/>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r>
              <a:rPr lang="en-CA" sz="1350">
                <a:solidFill>
                  <a:srgbClr val="262626"/>
                </a:solidFill>
                <a:highlight>
                  <a:srgbClr val="FFFFFF"/>
                </a:highlight>
                <a:latin typeface="Arial"/>
                <a:ea typeface="Arial"/>
                <a:cs typeface="Arial"/>
                <a:sym typeface="Arial"/>
              </a:rPr>
              <a:t>cost of textbooks rising and Students seeking alternatives…  pirating books, not purchasing texts or avoiding courses with required textbooks. </a:t>
            </a:r>
            <a:br>
              <a:rPr lang="en-CA" sz="1350">
                <a:solidFill>
                  <a:srgbClr val="262626"/>
                </a:solidFill>
                <a:highlight>
                  <a:srgbClr val="FFFFFF"/>
                </a:highlight>
                <a:latin typeface="Arial"/>
                <a:ea typeface="Arial"/>
                <a:cs typeface="Arial"/>
                <a:sym typeface="Arial"/>
              </a:rPr>
            </a:br>
            <a:endParaRPr lang="en-CA" sz="1350">
              <a:solidFill>
                <a:srgbClr val="262626"/>
              </a:solidFill>
              <a:highlight>
                <a:srgbClr val="FFFFFF"/>
              </a:highlight>
              <a:latin typeface="Arial"/>
              <a:ea typeface="Arial"/>
              <a:cs typeface="Arial"/>
              <a:sym typeface="Arial"/>
            </a:endParaRPr>
          </a:p>
          <a:p>
            <a:pPr lvl="0">
              <a:spcBef>
                <a:spcPts val="0"/>
              </a:spcBef>
              <a:buNone/>
            </a:pPr>
            <a:endParaRPr sz="1350">
              <a:solidFill>
                <a:srgbClr val="262626"/>
              </a:solidFill>
              <a:highlight>
                <a:srgbClr val="FFFFFF"/>
              </a:highlight>
              <a:latin typeface="Arial"/>
              <a:ea typeface="Arial"/>
              <a:cs typeface="Arial"/>
              <a:sym typeface="Arial"/>
            </a:endParaRPr>
          </a:p>
          <a:p>
            <a:pPr lvl="0">
              <a:spcBef>
                <a:spcPts val="0"/>
              </a:spcBef>
              <a:buNone/>
            </a:pPr>
            <a:r>
              <a:rPr lang="en-CA" sz="1350">
                <a:solidFill>
                  <a:srgbClr val="262626"/>
                </a:solidFill>
                <a:highlight>
                  <a:srgbClr val="FFFFFF"/>
                </a:highlight>
                <a:latin typeface="Arial"/>
                <a:ea typeface="Arial"/>
                <a:cs typeface="Arial"/>
                <a:sym typeface="Arial"/>
              </a:rPr>
              <a:t> </a:t>
            </a:r>
          </a:p>
        </p:txBody>
      </p:sp>
      <p:sp>
        <p:nvSpPr>
          <p:cNvPr id="202" name="Shape 202"/>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11</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Shape 20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rtl="0">
              <a:spcBef>
                <a:spcPts val="0"/>
              </a:spcBef>
              <a:buChar char="-"/>
            </a:pPr>
            <a:r>
              <a:rPr lang="en-CA"/>
              <a:t>Research also shows this - One study from 2012 found that 78% of students were not purchasing a required textbook because of the cost. Recent study from 2016 found only ⅕ students were legally purchasing all course materials. </a:t>
            </a:r>
          </a:p>
          <a:p>
            <a:pPr marL="457200" lvl="0" indent="-228600" rtl="0">
              <a:spcBef>
                <a:spcPts val="0"/>
              </a:spcBef>
              <a:buChar char="-"/>
            </a:pPr>
            <a:r>
              <a:rPr lang="en-CA"/>
              <a:t>http://www.tandfonline.com/doi/abs/10.1080/17439884.2016.1160928?journalCode=cjem20&amp;</a:t>
            </a:r>
          </a:p>
          <a:p>
            <a:pPr lvl="0" rtl="0">
              <a:spcBef>
                <a:spcPts val="0"/>
              </a:spcBef>
              <a:buNone/>
            </a:pPr>
            <a:endParaRPr/>
          </a:p>
          <a:p>
            <a:pPr lvl="0" rtl="0">
              <a:spcBef>
                <a:spcPts val="0"/>
              </a:spcBef>
              <a:buNone/>
            </a:pPr>
            <a:endParaRPr/>
          </a:p>
          <a:p>
            <a:pPr lvl="0" rtl="0">
              <a:spcBef>
                <a:spcPts val="0"/>
              </a:spcBef>
              <a:buNone/>
            </a:pPr>
            <a:r>
              <a:rPr lang="en-CA"/>
              <a:t>Major advocacy events are OE Week and OE Conference ;  also most localized initiatives Eg. UMass &amp; Student savings, BC OER savings, AB OER initiative. </a:t>
            </a:r>
          </a:p>
        </p:txBody>
      </p:sp>
      <p:sp>
        <p:nvSpPr>
          <p:cNvPr id="207" name="Shape 20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rtl="0">
              <a:lnSpc>
                <a:spcPct val="90000"/>
              </a:lnSpc>
              <a:spcBef>
                <a:spcPts val="400"/>
              </a:spcBef>
              <a:buChar char="-"/>
            </a:pPr>
            <a:r>
              <a:rPr lang="en-CA"/>
              <a:t>Can also use current venues for sharing and locating information for OER </a:t>
            </a:r>
          </a:p>
          <a:p>
            <a:pPr marL="457200" lvl="0" indent="-228600" rtl="0">
              <a:lnSpc>
                <a:spcPct val="90000"/>
              </a:lnSpc>
              <a:spcBef>
                <a:spcPts val="400"/>
              </a:spcBef>
              <a:buChar char="-"/>
            </a:pPr>
            <a:r>
              <a:rPr lang="en-CA"/>
              <a:t>Amount of OER libguides growing - EG. How this slide has changed over the past year. </a:t>
            </a:r>
          </a:p>
          <a:p>
            <a:pPr marL="457200" lvl="0" indent="-228600" rtl="0">
              <a:lnSpc>
                <a:spcPct val="90000"/>
              </a:lnSpc>
              <a:spcBef>
                <a:spcPts val="400"/>
              </a:spcBef>
              <a:buChar char="-"/>
            </a:pPr>
            <a:r>
              <a:rPr lang="en-CA"/>
              <a:t>Can also use IR for sharing institutionally created resources like slides, lectures, keynotes, etc. which can be enriched with high quality metadata and made discoverable through the catalogue. </a:t>
            </a:r>
          </a:p>
          <a:p>
            <a:pPr lvl="0" rtl="0">
              <a:lnSpc>
                <a:spcPct val="90000"/>
              </a:lnSpc>
              <a:spcBef>
                <a:spcPts val="400"/>
              </a:spcBef>
              <a:buNone/>
            </a:pPr>
            <a:endParaRPr/>
          </a:p>
          <a:p>
            <a:pPr lvl="0" rtl="0">
              <a:lnSpc>
                <a:spcPct val="90000"/>
              </a:lnSpc>
              <a:spcBef>
                <a:spcPts val="400"/>
              </a:spcBef>
              <a:buNone/>
            </a:pPr>
            <a:endParaRPr/>
          </a:p>
          <a:p>
            <a:pPr marL="182880" lvl="0" indent="-138430" rtl="0">
              <a:lnSpc>
                <a:spcPct val="90000"/>
              </a:lnSpc>
              <a:spcBef>
                <a:spcPts val="0"/>
              </a:spcBef>
              <a:buClr>
                <a:srgbClr val="548BB7"/>
              </a:buClr>
              <a:buSzPct val="100000"/>
              <a:buFont typeface="Noto Sans Symbols"/>
              <a:buChar char="▪"/>
            </a:pPr>
            <a:r>
              <a:rPr lang="en-CA" sz="1000">
                <a:latin typeface="Trebuchet MS"/>
                <a:ea typeface="Trebuchet MS"/>
                <a:cs typeface="Trebuchet MS"/>
                <a:sym typeface="Trebuchet MS"/>
              </a:rPr>
              <a:t>Institutional Repository is a key element of the library’s role in OER</a:t>
            </a:r>
          </a:p>
          <a:p>
            <a:pPr marL="182880" lvl="0" indent="-138430" rtl="0">
              <a:lnSpc>
                <a:spcPct val="90000"/>
              </a:lnSpc>
              <a:spcBef>
                <a:spcPts val="1400"/>
              </a:spcBef>
              <a:buClr>
                <a:srgbClr val="548BB7"/>
              </a:buClr>
              <a:buSzPct val="100000"/>
              <a:buFont typeface="Noto Sans Symbols"/>
              <a:buChar char="▪"/>
            </a:pPr>
            <a:r>
              <a:rPr lang="en-CA" sz="1000">
                <a:latin typeface="Trebuchet MS"/>
                <a:ea typeface="Trebuchet MS"/>
                <a:cs typeface="Trebuchet MS"/>
                <a:sym typeface="Trebuchet MS"/>
              </a:rPr>
              <a:t>Maximizing the potential of the repository includes</a:t>
            </a:r>
          </a:p>
          <a:p>
            <a:pPr lvl="1" indent="300355" rtl="0">
              <a:lnSpc>
                <a:spcPct val="90000"/>
              </a:lnSpc>
              <a:spcBef>
                <a:spcPts val="400"/>
              </a:spcBef>
              <a:buClr>
                <a:srgbClr val="548BB7"/>
              </a:buClr>
              <a:buSzPct val="100000"/>
              <a:buFont typeface="Times New Roman"/>
              <a:buChar char="▪"/>
            </a:pPr>
            <a:r>
              <a:rPr lang="en-CA" sz="1000">
                <a:latin typeface="Times New Roman"/>
                <a:ea typeface="Times New Roman"/>
                <a:cs typeface="Times New Roman"/>
                <a:sym typeface="Times New Roman"/>
              </a:rPr>
              <a:t>Encouraging deposit</a:t>
            </a:r>
          </a:p>
          <a:p>
            <a:pPr lvl="1" indent="306705" rtl="0">
              <a:lnSpc>
                <a:spcPct val="90000"/>
              </a:lnSpc>
              <a:spcBef>
                <a:spcPts val="600"/>
              </a:spcBef>
              <a:buClr>
                <a:srgbClr val="548BB7"/>
              </a:buClr>
              <a:buSzPct val="100000"/>
              <a:buFont typeface="Times New Roman"/>
              <a:buChar char="▪"/>
            </a:pPr>
            <a:r>
              <a:rPr lang="en-CA" sz="900">
                <a:latin typeface="Times New Roman"/>
                <a:ea typeface="Times New Roman"/>
                <a:cs typeface="Times New Roman"/>
                <a:sym typeface="Times New Roman"/>
              </a:rPr>
              <a:t>Ensuring high quality metadata</a:t>
            </a:r>
          </a:p>
          <a:p>
            <a:pPr lvl="1" indent="306705" rtl="0">
              <a:lnSpc>
                <a:spcPct val="90000"/>
              </a:lnSpc>
              <a:spcBef>
                <a:spcPts val="600"/>
              </a:spcBef>
              <a:buClr>
                <a:srgbClr val="548BB7"/>
              </a:buClr>
              <a:buSzPct val="100000"/>
              <a:buFont typeface="Times New Roman"/>
              <a:buChar char="▪"/>
            </a:pPr>
            <a:r>
              <a:rPr lang="en-CA" sz="900">
                <a:latin typeface="Times New Roman"/>
                <a:ea typeface="Times New Roman"/>
                <a:cs typeface="Times New Roman"/>
                <a:sym typeface="Times New Roman"/>
              </a:rPr>
              <a:t>Making repository content discoverable</a:t>
            </a:r>
          </a:p>
          <a:p>
            <a:pPr marL="731520" lvl="2" indent="-156209" rtl="0">
              <a:lnSpc>
                <a:spcPct val="90000"/>
              </a:lnSpc>
              <a:spcBef>
                <a:spcPts val="600"/>
              </a:spcBef>
              <a:buClr>
                <a:srgbClr val="548BB7"/>
              </a:buClr>
              <a:buSzPct val="100000"/>
              <a:buFont typeface="Times New Roman"/>
              <a:buChar char="▪"/>
            </a:pPr>
            <a:r>
              <a:rPr lang="en-CA" sz="900">
                <a:latin typeface="Times New Roman"/>
                <a:ea typeface="Times New Roman"/>
                <a:cs typeface="Times New Roman"/>
                <a:sym typeface="Times New Roman"/>
              </a:rPr>
              <a:t>Getting in into the catalogue/discovery system</a:t>
            </a:r>
          </a:p>
          <a:p>
            <a:pPr marL="731520" lvl="2" indent="-156209" rtl="0">
              <a:lnSpc>
                <a:spcPct val="90000"/>
              </a:lnSpc>
              <a:spcBef>
                <a:spcPts val="600"/>
              </a:spcBef>
              <a:buClr>
                <a:srgbClr val="548BB7"/>
              </a:buClr>
              <a:buSzPct val="100000"/>
              <a:buFont typeface="Times New Roman"/>
              <a:buChar char="▪"/>
            </a:pPr>
            <a:r>
              <a:rPr lang="en-CA" sz="900">
                <a:latin typeface="Times New Roman"/>
                <a:ea typeface="Times New Roman"/>
                <a:cs typeface="Times New Roman"/>
                <a:sym typeface="Times New Roman"/>
              </a:rPr>
              <a:t>Getting index by search engines and/or linking it to other OER repositories</a:t>
            </a:r>
          </a:p>
          <a:p>
            <a:pPr marL="182880" lvl="0" indent="-132080" rtl="0">
              <a:lnSpc>
                <a:spcPct val="90000"/>
              </a:lnSpc>
              <a:spcBef>
                <a:spcPts val="1400"/>
              </a:spcBef>
              <a:buClr>
                <a:srgbClr val="548BB7"/>
              </a:buClr>
              <a:buSzPct val="100000"/>
              <a:buFont typeface="Times New Roman"/>
              <a:buChar char="▪"/>
            </a:pPr>
            <a:r>
              <a:rPr lang="en-CA" sz="900">
                <a:latin typeface="Times New Roman"/>
                <a:ea typeface="Times New Roman"/>
                <a:cs typeface="Times New Roman"/>
                <a:sym typeface="Times New Roman"/>
              </a:rPr>
              <a:t>OER from a local institutional repository come with one huge benefit from the potential of faculty – guest speakers</a:t>
            </a:r>
          </a:p>
        </p:txBody>
      </p:sp>
      <p:sp>
        <p:nvSpPr>
          <p:cNvPr id="217" name="Shape 21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Shape 22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98450" rtl="0">
              <a:spcBef>
                <a:spcPts val="0"/>
              </a:spcBef>
              <a:buSzPct val="100000"/>
              <a:buFont typeface="Trebuchet MS"/>
              <a:buChar char="-"/>
            </a:pPr>
            <a:r>
              <a:rPr lang="en-CA" sz="1100">
                <a:latin typeface="Trebuchet MS"/>
                <a:ea typeface="Trebuchet MS"/>
                <a:cs typeface="Trebuchet MS"/>
                <a:sym typeface="Trebuchet MS"/>
              </a:rPr>
              <a:t>Look more closely at these OER repositories and what resources we can highlight… </a:t>
            </a:r>
          </a:p>
          <a:p>
            <a:pPr marL="457200" lvl="0" indent="-298450" rtl="0">
              <a:spcBef>
                <a:spcPts val="0"/>
              </a:spcBef>
              <a:buSzPct val="100000"/>
              <a:buFont typeface="Trebuchet MS"/>
              <a:buChar char="-"/>
            </a:pPr>
            <a:r>
              <a:rPr lang="en-CA" sz="1100">
                <a:latin typeface="Trebuchet MS"/>
                <a:ea typeface="Trebuchet MS"/>
                <a:cs typeface="Trebuchet MS"/>
                <a:sym typeface="Trebuchet MS"/>
              </a:rPr>
              <a:t>Not just textbooks…. </a:t>
            </a:r>
          </a:p>
          <a:p>
            <a:pPr marL="457200" lvl="0" indent="-298450" rtl="0">
              <a:spcBef>
                <a:spcPts val="0"/>
              </a:spcBef>
              <a:buSzPct val="100000"/>
              <a:buFont typeface="Trebuchet MS"/>
              <a:buChar char="-"/>
            </a:pPr>
            <a:r>
              <a:rPr lang="en-CA" sz="1100">
                <a:latin typeface="Trebuchet MS"/>
                <a:ea typeface="Trebuchet MS"/>
                <a:cs typeface="Trebuchet MS"/>
                <a:sym typeface="Trebuchet MS"/>
              </a:rPr>
              <a:t>In most cases these materials are peer reviewed, or there is an opportunity to peer review them to ensure that quality is maintained.</a:t>
            </a:r>
          </a:p>
          <a:p>
            <a:pPr marL="457200" lvl="0" indent="-298450" rtl="0">
              <a:spcBef>
                <a:spcPts val="0"/>
              </a:spcBef>
              <a:buSzPct val="100000"/>
              <a:buFont typeface="Trebuchet MS"/>
              <a:buChar char="-"/>
            </a:pPr>
            <a:r>
              <a:rPr lang="en-CA" sz="1100">
                <a:latin typeface="Trebuchet MS"/>
                <a:ea typeface="Trebuchet MS"/>
                <a:cs typeface="Trebuchet MS"/>
                <a:sym typeface="Trebuchet MS"/>
              </a:rPr>
              <a:t>Prestigious institutions like Yale and MIT sharing open courses. </a:t>
            </a:r>
          </a:p>
          <a:p>
            <a:pPr marL="457200" lvl="0" indent="-298450" rtl="0">
              <a:spcBef>
                <a:spcPts val="0"/>
              </a:spcBef>
              <a:buSzPct val="100000"/>
              <a:buFont typeface="Trebuchet MS"/>
              <a:buChar char="-"/>
            </a:pPr>
            <a:r>
              <a:rPr lang="en-CA" sz="1100">
                <a:latin typeface="Trebuchet MS"/>
                <a:ea typeface="Trebuchet MS"/>
                <a:cs typeface="Trebuchet MS"/>
                <a:sym typeface="Trebuchet MS"/>
              </a:rPr>
              <a:t>There are also numerous subject/discipline repositories, national repositories, institutional repositories and other OER sources</a:t>
            </a:r>
          </a:p>
        </p:txBody>
      </p:sp>
      <p:sp>
        <p:nvSpPr>
          <p:cNvPr id="226" name="Shape 22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Shape 23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rtl="0">
              <a:spcBef>
                <a:spcPts val="0"/>
              </a:spcBef>
              <a:buChar char="-"/>
            </a:pPr>
            <a:r>
              <a:rPr lang="en-CA"/>
              <a:t>Beyond our subscription databases,  OER repositories also have complex advanced search options that allow you to limit by a variety of fields dual purpose of locating OER and teaching advanced searching. </a:t>
            </a:r>
          </a:p>
          <a:p>
            <a:pPr lvl="0" rtl="0">
              <a:spcBef>
                <a:spcPts val="0"/>
              </a:spcBef>
              <a:buNone/>
            </a:pPr>
            <a:endParaRPr/>
          </a:p>
          <a:p>
            <a:pPr marL="457200" lvl="0" indent="-228600">
              <a:spcBef>
                <a:spcPts val="0"/>
              </a:spcBef>
              <a:buChar char="-"/>
            </a:pPr>
            <a:r>
              <a:rPr lang="en-CA"/>
              <a:t>Particularly interesting is that you can limit by condition of use. When it comes  to IL instruction, you don’t lose the ability to show complex searching, and the addition of the conditions of use field which could add another dimensions for IL </a:t>
            </a:r>
          </a:p>
        </p:txBody>
      </p:sp>
      <p:sp>
        <p:nvSpPr>
          <p:cNvPr id="235" name="Shape 23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marL="457200" lvl="0" indent="-228600" rtl="0">
              <a:spcBef>
                <a:spcPts val="0"/>
              </a:spcBef>
              <a:buChar char="-"/>
            </a:pPr>
            <a:r>
              <a:rPr lang="en-CA"/>
              <a:t>Coming back to peer review of OER </a:t>
            </a:r>
          </a:p>
          <a:p>
            <a:pPr marL="457200" lvl="0" indent="-228600" rtl="0">
              <a:spcBef>
                <a:spcPts val="0"/>
              </a:spcBef>
              <a:buChar char="-"/>
            </a:pPr>
            <a:r>
              <a:rPr lang="en-CA"/>
              <a:t>Librarian expertise… </a:t>
            </a:r>
          </a:p>
          <a:p>
            <a:pPr marL="457200" lvl="0" indent="-228600" rtl="0">
              <a:spcBef>
                <a:spcPts val="0"/>
              </a:spcBef>
              <a:buChar char="-"/>
            </a:pPr>
            <a:r>
              <a:rPr lang="en-CA"/>
              <a:t>Repositories have  a range in quality and like other academic resources peer review is needed - EG. Energyville ( User must sustain community but at times oil is the only option for energy). </a:t>
            </a:r>
          </a:p>
          <a:p>
            <a:pPr marL="457200" lvl="0" indent="-228600" rtl="0">
              <a:spcBef>
                <a:spcPts val="0"/>
              </a:spcBef>
              <a:buChar char="-"/>
            </a:pPr>
            <a:r>
              <a:rPr lang="en-CA"/>
              <a:t>BC OER Librarians group has developed rubric for evaluating OER, BC Campus and AB OER have funding opportunities for peer reviewing OER .</a:t>
            </a:r>
            <a:br>
              <a:rPr lang="en-CA"/>
            </a:br>
            <a:r>
              <a:rPr lang="en-CA"/>
              <a:t/>
            </a:r>
            <a:br>
              <a:rPr lang="en-CA"/>
            </a:br>
            <a:r>
              <a:rPr lang="en-CA"/>
              <a:t>MB End</a:t>
            </a:r>
          </a:p>
          <a:p>
            <a:pPr lvl="0">
              <a:spcBef>
                <a:spcPts val="0"/>
              </a:spcBef>
              <a:buNone/>
            </a:pPr>
            <a:endParaRPr/>
          </a:p>
        </p:txBody>
      </p:sp>
      <p:sp>
        <p:nvSpPr>
          <p:cNvPr id="245" name="Shape 24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Shape 25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54" name="Shape 25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61" name="Shape 261"/>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67" name="Shape 267"/>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16" name="Shape 11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75" name="Shape 275"/>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Shape 283"/>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84" name="Shape 28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Shape 28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0" name="Shape 29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Shape 29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296" name="Shape 296"/>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5" name="Shape 315"/>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rtl="0">
              <a:spcBef>
                <a:spcPts val="0"/>
              </a:spcBef>
              <a:buChar char="-"/>
            </a:pPr>
            <a:r>
              <a:rPr lang="en-CA"/>
              <a:t>Project emerged from a grant that the UAL libraries applied for but did not successful get. </a:t>
            </a:r>
          </a:p>
          <a:p>
            <a:pPr marL="457200" lvl="0" indent="-228600" rtl="0">
              <a:spcBef>
                <a:spcPts val="0"/>
              </a:spcBef>
              <a:buChar char="-"/>
            </a:pPr>
            <a:r>
              <a:rPr lang="en-CA"/>
              <a:t>Project started as very nebulous - doing something with OER but unaware of what was already going on on campus and where we fit in. </a:t>
            </a:r>
          </a:p>
          <a:p>
            <a:pPr marL="457200" lvl="0" indent="-228600" rtl="0">
              <a:spcBef>
                <a:spcPts val="0"/>
              </a:spcBef>
              <a:buChar char="-"/>
            </a:pPr>
            <a:r>
              <a:rPr lang="en-CA"/>
              <a:t>After talking with people already involved in the OER movement it became clear to us that one of the biggest barriers for OER is simply faculty awareness. </a:t>
            </a:r>
          </a:p>
          <a:p>
            <a:pPr marL="457200" lvl="0" indent="-228600" rtl="0">
              <a:spcBef>
                <a:spcPts val="0"/>
              </a:spcBef>
              <a:buChar char="-"/>
            </a:pPr>
            <a:r>
              <a:rPr lang="en-CA"/>
              <a:t>Because of this we decided to focus on raising awareness for OER on our campus. </a:t>
            </a:r>
          </a:p>
          <a:p>
            <a:pPr marL="457200" lvl="0" indent="-228600">
              <a:spcBef>
                <a:spcPts val="0"/>
              </a:spcBef>
              <a:buChar char="-"/>
            </a:pPr>
            <a:r>
              <a:rPr lang="en-CA"/>
              <a:t>The project objectives were to… </a:t>
            </a:r>
          </a:p>
        </p:txBody>
      </p:sp>
      <p:sp>
        <p:nvSpPr>
          <p:cNvPr id="316" name="Shape 316"/>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25</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Shape 34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1" name="Shape 34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rtl="0">
              <a:spcBef>
                <a:spcPts val="0"/>
              </a:spcBef>
              <a:buChar char="-"/>
            </a:pPr>
            <a:r>
              <a:rPr lang="en-CA"/>
              <a:t>- - describe more of the context and environment</a:t>
            </a:r>
          </a:p>
          <a:p>
            <a:pPr marL="457200" lvl="0" indent="-228600" rtl="0">
              <a:spcBef>
                <a:spcPts val="0"/>
              </a:spcBef>
              <a:buChar char="-"/>
            </a:pPr>
            <a:r>
              <a:rPr lang="en-CA"/>
              <a:t>In 2014, there was also a memorandum of understanding signed between BC, Alberta and Sask to share as we develop OER in our provinces. </a:t>
            </a:r>
          </a:p>
          <a:p>
            <a:pPr marL="457200" lvl="0" indent="-228600" rtl="0">
              <a:spcBef>
                <a:spcPts val="0"/>
              </a:spcBef>
              <a:buChar char="-"/>
            </a:pPr>
            <a:r>
              <a:rPr lang="en-CA"/>
              <a:t>We knew at the beginning that BC had more progress than in OER than we have - However, there is also a BCOER Librarians group that  has been a driving force for OER, in particular, this group has been involved in raising awareness, developing a rubric to evaluate OER, gaining faculty and librarian involvement. </a:t>
            </a:r>
          </a:p>
          <a:p>
            <a:pPr marL="457200" lvl="0" indent="-228600" rtl="0">
              <a:spcBef>
                <a:spcPts val="0"/>
              </a:spcBef>
              <a:buChar char="-"/>
            </a:pPr>
            <a:r>
              <a:rPr lang="en-CA"/>
              <a:t>In 2015 Alberta formed a steering committee for OER with faculty and student representatives from institutions across the province and through this committee Alberta offered its first round of grants for OER. </a:t>
            </a:r>
          </a:p>
          <a:p>
            <a:pPr marL="457200" lvl="0" indent="-228600" rtl="0">
              <a:spcBef>
                <a:spcPts val="0"/>
              </a:spcBef>
              <a:buChar char="-"/>
            </a:pPr>
            <a:r>
              <a:rPr lang="en-CA"/>
              <a:t>This round of funding funded 18 projects in the areas of promotion and OER development. It was decided that no projects involving infrastructure would be funded. </a:t>
            </a:r>
          </a:p>
          <a:p>
            <a:pPr marL="457200" lvl="0" indent="-228600" rtl="0">
              <a:spcBef>
                <a:spcPts val="0"/>
              </a:spcBef>
              <a:buChar char="-"/>
            </a:pPr>
            <a:r>
              <a:rPr lang="en-CA"/>
              <a:t>Another round of funding took place in January 2016, this was for peer reviews and for replacing a course textbook with an OER. Not OER creation, but finding an existing OER to pilot in a course. However, this funding was only available for the top 50 courses. </a:t>
            </a:r>
          </a:p>
          <a:p>
            <a:pPr marL="457200" lvl="0" indent="-228600" rtl="0">
              <a:spcBef>
                <a:spcPts val="0"/>
              </a:spcBef>
              <a:buChar char="-"/>
            </a:pPr>
            <a:r>
              <a:rPr lang="en-CA"/>
              <a:t>This funding closed in March and then was reopened again a few weeks later for courses beyond the top 50. </a:t>
            </a:r>
          </a:p>
          <a:p>
            <a:pPr marL="457200" lvl="0" indent="-228600">
              <a:spcBef>
                <a:spcPts val="0"/>
              </a:spcBef>
              <a:buChar char="-"/>
            </a:pPr>
            <a:r>
              <a:rPr lang="en-CA"/>
              <a:t>Although through the government of Alberta, the project lead for the steering committee is through the university of Alberta faculty of education, so this is really another pocket of expertise on campus. </a:t>
            </a:r>
          </a:p>
        </p:txBody>
      </p:sp>
      <p:sp>
        <p:nvSpPr>
          <p:cNvPr id="342" name="Shape 34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26</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Shape 35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1" name="Shape 351"/>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CA" u="sng">
                <a:solidFill>
                  <a:schemeClr val="hlink"/>
                </a:solidFill>
                <a:hlinkClick r:id="rId3"/>
              </a:rPr>
              <a:t>https://contactzilla.com/wp-content/uploads/2014/06/collaboration-is-an-HR-issue-how-hr-managers-can-improve-workplace-collaboration.jpg</a:t>
            </a:r>
          </a:p>
          <a:p>
            <a:pPr lvl="0" rtl="0">
              <a:spcBef>
                <a:spcPts val="0"/>
              </a:spcBef>
              <a:buNone/>
            </a:pPr>
            <a:endParaRPr/>
          </a:p>
          <a:p>
            <a:pPr lvl="0" rtl="0">
              <a:spcBef>
                <a:spcPts val="0"/>
              </a:spcBef>
              <a:buNone/>
            </a:pPr>
            <a:r>
              <a:rPr lang="en-CA"/>
              <a:t>Aside from the faculty of education, we learned there was a faculty somewhere on campus who developed an OER, there is great interest and promotion of OER from our center for teaching and learning, and a member of the students union who has been working on the initiative already, we also learned there was someone in a faculty  whose role is focused on OER. However all these groups were working independently, so we wanted to find where we fit in this initiative and honestly we weren’t sure if we were the right group to try and unify the momentum for OER on campus. </a:t>
            </a:r>
          </a:p>
          <a:p>
            <a:pPr lvl="0" rtl="0">
              <a:spcBef>
                <a:spcPts val="0"/>
              </a:spcBef>
              <a:buNone/>
            </a:pPr>
            <a:endParaRPr/>
          </a:p>
          <a:p>
            <a:pPr lvl="0">
              <a:spcBef>
                <a:spcPts val="0"/>
              </a:spcBef>
              <a:buNone/>
            </a:pPr>
            <a:r>
              <a:rPr lang="en-CA"/>
              <a:t>As part of my project I ended up meeting with the project lead for the steering committee and I was able to participate in the provincial steering committee and in the rounds of grant funding that took place in 2016.  </a:t>
            </a:r>
          </a:p>
        </p:txBody>
      </p:sp>
      <p:sp>
        <p:nvSpPr>
          <p:cNvPr id="352" name="Shape 352"/>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27</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7"/>
        <p:cNvGrpSpPr/>
        <p:nvPr/>
      </p:nvGrpSpPr>
      <p:grpSpPr>
        <a:xfrm>
          <a:off x="0" y="0"/>
          <a:ext cx="0" cy="0"/>
          <a:chOff x="0" y="0"/>
          <a:chExt cx="0" cy="0"/>
        </a:xfrm>
      </p:grpSpPr>
      <p:sp>
        <p:nvSpPr>
          <p:cNvPr id="358" name="Shape 35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9" name="Shape 35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spcBef>
                <a:spcPts val="0"/>
              </a:spcBef>
              <a:buNone/>
            </a:pPr>
            <a:r>
              <a:rPr lang="en-CA"/>
              <a:t>We also tried to bring the groups together through an Open Education Interest Group. This included a list serv which has 36 subscribers and a large interest group meeting. </a:t>
            </a:r>
          </a:p>
          <a:p>
            <a:pPr lvl="0" rtl="0">
              <a:spcBef>
                <a:spcPts val="0"/>
              </a:spcBef>
              <a:buNone/>
            </a:pPr>
            <a:endParaRPr/>
          </a:p>
          <a:p>
            <a:pPr marL="457200" lvl="0" indent="-228600" rtl="0">
              <a:spcBef>
                <a:spcPts val="0"/>
              </a:spcBef>
              <a:buChar char="-"/>
            </a:pPr>
            <a:r>
              <a:rPr lang="en-CA"/>
              <a:t>In our first meeting about 30 people attended, most were from the libraries, a few were faculty, students, other staff and representatives from our students association. </a:t>
            </a:r>
          </a:p>
          <a:p>
            <a:pPr marL="457200" lvl="0" indent="-228600">
              <a:spcBef>
                <a:spcPts val="0"/>
              </a:spcBef>
              <a:buClr>
                <a:srgbClr val="CC0000"/>
              </a:buClr>
              <a:buChar char="-"/>
            </a:pPr>
            <a:r>
              <a:rPr lang="en-CA">
                <a:solidFill>
                  <a:srgbClr val="CC0000"/>
                </a:solidFill>
              </a:rPr>
              <a:t>We felt like there was interest so we moved forward with plans for open education week.  </a:t>
            </a:r>
          </a:p>
        </p:txBody>
      </p:sp>
      <p:sp>
        <p:nvSpPr>
          <p:cNvPr id="360" name="Shape 36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28</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7"/>
        <p:cNvGrpSpPr/>
        <p:nvPr/>
      </p:nvGrpSpPr>
      <p:grpSpPr>
        <a:xfrm>
          <a:off x="0" y="0"/>
          <a:ext cx="0" cy="0"/>
          <a:chOff x="0" y="0"/>
          <a:chExt cx="0" cy="0"/>
        </a:xfrm>
      </p:grpSpPr>
      <p:sp>
        <p:nvSpPr>
          <p:cNvPr id="368" name="Shape 36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9" name="Shape 369"/>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rtl="0">
              <a:spcBef>
                <a:spcPts val="0"/>
              </a:spcBef>
              <a:buChar char="-"/>
            </a:pPr>
            <a:r>
              <a:rPr lang="en-CA"/>
              <a:t>Planned 4 sessions  for open education week --- …..</a:t>
            </a:r>
          </a:p>
          <a:p>
            <a:pPr marL="457200" lvl="0" indent="-228600" rtl="0">
              <a:spcBef>
                <a:spcPts val="0"/>
              </a:spcBef>
              <a:buChar char="-"/>
            </a:pPr>
            <a:r>
              <a:rPr lang="en-CA"/>
              <a:t>All of the recordings for these events are on our library guide for OER on the ufoa library website.</a:t>
            </a:r>
          </a:p>
          <a:p>
            <a:pPr marL="457200" lvl="0" indent="-228600">
              <a:spcBef>
                <a:spcPts val="0"/>
              </a:spcBef>
              <a:buChar char="-"/>
            </a:pPr>
            <a:r>
              <a:rPr lang="en-CA"/>
              <a:t>heavily promoted through list servs, emailing people directly and through social media. </a:t>
            </a:r>
          </a:p>
        </p:txBody>
      </p:sp>
      <p:sp>
        <p:nvSpPr>
          <p:cNvPr id="370" name="Shape 370"/>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29</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Shape 12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23" name="Shape 12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Shape 37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9" name="Shape 379"/>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marL="457200" lvl="0" indent="-228600" rtl="0">
              <a:spcBef>
                <a:spcPts val="0"/>
              </a:spcBef>
              <a:buChar char="-"/>
            </a:pPr>
            <a:r>
              <a:rPr lang="en-CA"/>
              <a:t>In total we had 61 registered for week events. </a:t>
            </a:r>
          </a:p>
          <a:p>
            <a:pPr marL="457200" lvl="0" indent="-228600" rtl="0">
              <a:spcBef>
                <a:spcPts val="0"/>
              </a:spcBef>
              <a:buChar char="-"/>
            </a:pPr>
            <a:r>
              <a:rPr lang="en-CA"/>
              <a:t>However, we had a great deal more uptake from librarian compared to faculty. </a:t>
            </a:r>
          </a:p>
          <a:p>
            <a:pPr marL="457200" lvl="0" indent="-228600" rtl="0">
              <a:spcBef>
                <a:spcPts val="0"/>
              </a:spcBef>
              <a:buChar char="-"/>
            </a:pPr>
            <a:r>
              <a:rPr lang="en-CA"/>
              <a:t>The webinar had the highest registered and attended - and also had the greatest reach with some attending from across the country and in the states. </a:t>
            </a:r>
          </a:p>
          <a:p>
            <a:pPr marL="457200" lvl="0" indent="-228600" rtl="0">
              <a:spcBef>
                <a:spcPts val="0"/>
              </a:spcBef>
              <a:buChar char="-"/>
            </a:pPr>
            <a:r>
              <a:rPr lang="en-CA"/>
              <a:t>The keynote also had good attendance, but for those who showed up it was mostly library staff. </a:t>
            </a:r>
          </a:p>
        </p:txBody>
      </p:sp>
      <p:sp>
        <p:nvSpPr>
          <p:cNvPr id="380" name="Shape 380"/>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30</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4" name="Shape 394"/>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marL="457200" lvl="0" indent="-228600" rtl="0">
              <a:spcBef>
                <a:spcPts val="0"/>
              </a:spcBef>
              <a:buChar char="-"/>
            </a:pPr>
            <a:r>
              <a:rPr lang="en-CA"/>
              <a:t>Lessons learned </a:t>
            </a:r>
          </a:p>
          <a:p>
            <a:pPr marL="457200" lvl="0" indent="-228600" rtl="0">
              <a:spcBef>
                <a:spcPts val="0"/>
              </a:spcBef>
              <a:buClr>
                <a:srgbClr val="FF0000"/>
              </a:buClr>
              <a:buChar char="-"/>
            </a:pPr>
            <a:r>
              <a:rPr lang="en-CA">
                <a:solidFill>
                  <a:srgbClr val="FF0000"/>
                </a:solidFill>
              </a:rPr>
              <a:t>Faculty were the hardest to get out, so as librarians we can communicate with patrons, faculty, students to even show them that these resources exist, that they can complete peer reviews or even that we can assist with peer reviews. </a:t>
            </a:r>
          </a:p>
          <a:p>
            <a:pPr marL="457200" lvl="0" indent="-228600" rtl="0">
              <a:spcBef>
                <a:spcPts val="0"/>
              </a:spcBef>
              <a:buChar char="-"/>
            </a:pPr>
            <a:r>
              <a:rPr lang="en-CA"/>
              <a:t>Part of cultural shift as whole. </a:t>
            </a:r>
          </a:p>
          <a:p>
            <a:pPr marL="457200" lvl="0" indent="-228600" rtl="0">
              <a:spcBef>
                <a:spcPts val="0"/>
              </a:spcBef>
              <a:buChar char="-"/>
            </a:pPr>
            <a:r>
              <a:rPr lang="en-CA"/>
              <a:t>… </a:t>
            </a:r>
          </a:p>
          <a:p>
            <a:pPr lvl="0" rtl="0">
              <a:spcBef>
                <a:spcPts val="0"/>
              </a:spcBef>
              <a:buNone/>
            </a:pPr>
            <a:endParaRPr/>
          </a:p>
        </p:txBody>
      </p:sp>
      <p:sp>
        <p:nvSpPr>
          <p:cNvPr id="395" name="Shape 395"/>
          <p:cNvSpPr txBox="1">
            <a:spLocks noGrp="1"/>
          </p:cNvSpPr>
          <p:nvPr>
            <p:ph type="sldNum" idx="12"/>
          </p:nvPr>
        </p:nvSpPr>
        <p:spPr>
          <a:xfrm>
            <a:off x="3884612" y="8685213"/>
            <a:ext cx="2971799" cy="458699"/>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31</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Shape 40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2" name="Shape 402"/>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403" name="Shape 403"/>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32</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8"/>
        <p:cNvGrpSpPr/>
        <p:nvPr/>
      </p:nvGrpSpPr>
      <p:grpSpPr>
        <a:xfrm>
          <a:off x="0" y="0"/>
          <a:ext cx="0" cy="0"/>
          <a:chOff x="0" y="0"/>
          <a:chExt cx="0" cy="0"/>
        </a:xfrm>
      </p:grpSpPr>
      <p:sp>
        <p:nvSpPr>
          <p:cNvPr id="409" name="Shape 40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410" name="Shape 41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16" name="Shape 416"/>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417" name="Shape 417"/>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34</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32" name="Shape 132"/>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5" name="Shape 145"/>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46" name="Shape 146"/>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5</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Shape 15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3" name="Shape 153"/>
          <p:cNvSpPr txBox="1">
            <a:spLocks noGrp="1"/>
          </p:cNvSpPr>
          <p:nvPr>
            <p:ph type="body" idx="1"/>
          </p:nvPr>
        </p:nvSpPr>
        <p:spPr>
          <a:xfrm>
            <a:off x="685800" y="4400550"/>
            <a:ext cx="5486400" cy="3600600"/>
          </a:xfrm>
          <a:prstGeom prst="rect">
            <a:avLst/>
          </a:prstGeom>
        </p:spPr>
        <p:txBody>
          <a:bodyPr lIns="91425" tIns="91425" rIns="91425" bIns="91425" anchor="t" anchorCtr="0">
            <a:noAutofit/>
          </a:bodyPr>
          <a:lstStyle/>
          <a:p>
            <a:pPr lvl="0">
              <a:spcBef>
                <a:spcPts val="0"/>
              </a:spcBef>
              <a:buNone/>
            </a:pPr>
            <a:endParaRPr/>
          </a:p>
        </p:txBody>
      </p:sp>
      <p:sp>
        <p:nvSpPr>
          <p:cNvPr id="154" name="Shape 154"/>
          <p:cNvSpPr txBox="1">
            <a:spLocks noGrp="1"/>
          </p:cNvSpPr>
          <p:nvPr>
            <p:ph type="sldNum" idx="12"/>
          </p:nvPr>
        </p:nvSpPr>
        <p:spPr>
          <a:xfrm>
            <a:off x="3884612" y="8685213"/>
            <a:ext cx="2971800" cy="4587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CA"/>
              <a:t>6</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0" name="Shape 160"/>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68" name="Shape 168"/>
          <p:cNvSpPr>
            <a:spLocks noGrp="1" noRot="1" noChangeAspect="1"/>
          </p:cNvSpPr>
          <p:nvPr>
            <p:ph type="sldImg" idx="2"/>
          </p:nvPr>
        </p:nvSpPr>
        <p:spPr>
          <a:xfrm>
            <a:off x="685800" y="1143000"/>
            <a:ext cx="5486399" cy="3086099"/>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84" name="Shape 184"/>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a:t>MB -&gt;</a:t>
            </a:r>
          </a:p>
          <a:p>
            <a:pPr marL="457200" marR="0" lvl="0" indent="-228600" algn="l" rtl="0">
              <a:spcBef>
                <a:spcPts val="0"/>
              </a:spcBef>
              <a:buChar char="-"/>
            </a:pPr>
            <a:r>
              <a:rPr lang="en-CA"/>
              <a:t>OER fits with other conversations and initiatives - OA, Open Data -&gt; Removing barriers to information and access to materials that can be remixed and redistributed. </a:t>
            </a:r>
          </a:p>
          <a:p>
            <a:pPr marL="457200" marR="0" lvl="0" indent="-228600" algn="l" rtl="0">
              <a:spcBef>
                <a:spcPts val="0"/>
              </a:spcBef>
              <a:buChar char="-"/>
            </a:pPr>
            <a:r>
              <a:rPr lang="en-CA"/>
              <a:t>4 areas of involvement…. Underlying all aspect of communicatio - Librarians in natural liaison roles and communication between faculty, students, admin, etc. needed for the initiative. </a:t>
            </a:r>
          </a:p>
          <a:p>
            <a:pPr marR="0" lvl="0" algn="l" rtl="0">
              <a:spcBef>
                <a:spcPts val="0"/>
              </a:spcBef>
              <a:buNone/>
            </a:pPr>
            <a:endParaRPr/>
          </a:p>
        </p:txBody>
      </p:sp>
      <p:sp>
        <p:nvSpPr>
          <p:cNvPr id="185" name="Shape 185"/>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CA" sz="1200">
                <a:solidFill>
                  <a:schemeClr val="dk1"/>
                </a:solidFill>
                <a:latin typeface="Calibri"/>
                <a:ea typeface="Calibri"/>
                <a:cs typeface="Calibri"/>
                <a:sym typeface="Calibri"/>
              </a:rPr>
              <a:t>9</a:t>
            </a:fld>
            <a:endParaRPr lang="en-CA"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8"/>
        <p:cNvGrpSpPr/>
        <p:nvPr/>
      </p:nvGrpSpPr>
      <p:grpSpPr>
        <a:xfrm>
          <a:off x="0" y="0"/>
          <a:ext cx="0" cy="0"/>
          <a:chOff x="0" y="0"/>
          <a:chExt cx="0" cy="0"/>
        </a:xfrm>
      </p:grpSpPr>
      <p:sp>
        <p:nvSpPr>
          <p:cNvPr id="19" name="Shape 19"/>
          <p:cNvSpPr/>
          <p:nvPr/>
        </p:nvSpPr>
        <p:spPr>
          <a:xfrm>
            <a:off x="920833" y="1346945"/>
            <a:ext cx="10222992" cy="80682"/>
          </a:xfrm>
          <a:prstGeom prst="rect">
            <a:avLst/>
          </a:prstGeom>
          <a:blipFill rotWithShape="1">
            <a:blip r:embed="rId2">
              <a:alphaModFix amt="83000"/>
            </a:blip>
            <a:tile tx="0" ty="-762000" sx="92000" sy="89000" flip="xy" algn="ctr"/>
          </a:blip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920833" y="4299696"/>
            <a:ext cx="10222992" cy="80682"/>
          </a:xfrm>
          <a:prstGeom prst="rect">
            <a:avLst/>
          </a:prstGeom>
          <a:blipFill rotWithShape="1">
            <a:blip r:embed="rId2">
              <a:alphaModFix amt="83000"/>
            </a:blip>
            <a:tile tx="0" ty="-717550" sx="92000" sy="89000" flip="xy" algn="ctr"/>
          </a:blip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920833" y="1484779"/>
            <a:ext cx="10222992" cy="2743199"/>
          </a:xfrm>
          <a:prstGeom prst="rect">
            <a:avLst/>
          </a:prstGeom>
          <a:blipFill rotWithShape="1">
            <a:blip r:embed="rId2">
              <a:alphaModFix amt="83000"/>
            </a:blip>
            <a:tile tx="0" ty="-704850" sx="92000" sy="89000" flip="xy" algn="ctr"/>
          </a:blipFill>
          <a:ln>
            <a:noFill/>
          </a:ln>
        </p:spPr>
        <p:txBody>
          <a:bodyPr lIns="91425" tIns="91425" rIns="91425" bIns="91425" anchor="ctr" anchorCtr="0">
            <a:noAutofit/>
          </a:bodyPr>
          <a:lstStyle/>
          <a:p>
            <a:pPr lvl="0">
              <a:spcBef>
                <a:spcPts val="0"/>
              </a:spcBef>
              <a:buNone/>
            </a:pPr>
            <a:endParaRPr/>
          </a:p>
        </p:txBody>
      </p:sp>
      <p:grpSp>
        <p:nvGrpSpPr>
          <p:cNvPr id="22" name="Shape 22"/>
          <p:cNvGrpSpPr/>
          <p:nvPr/>
        </p:nvGrpSpPr>
        <p:grpSpPr>
          <a:xfrm>
            <a:off x="9649215" y="4068922"/>
            <a:ext cx="1080904" cy="1080901"/>
            <a:chOff x="9685338" y="4460675"/>
            <a:chExt cx="1080904" cy="1080901"/>
          </a:xfrm>
        </p:grpSpPr>
        <p:sp>
          <p:nvSpPr>
            <p:cNvPr id="23" name="Shape 23"/>
            <p:cNvSpPr/>
            <p:nvPr/>
          </p:nvSpPr>
          <p:spPr>
            <a:xfrm>
              <a:off x="9685338" y="4460675"/>
              <a:ext cx="1080904" cy="1080901"/>
            </a:xfrm>
            <a:prstGeom prst="ellipse">
              <a:avLst/>
            </a:prstGeom>
            <a:blipFill rotWithShape="1">
              <a:blip r:embed="rId3">
                <a:alphaModFix/>
              </a:blip>
              <a:tile tx="0" ty="0" sx="85000" sy="85000" flip="none" algn="tl"/>
            </a:blipFill>
            <a:ln>
              <a:noFill/>
            </a:ln>
          </p:spPr>
          <p:txBody>
            <a:bodyPr lIns="91425" tIns="91425" rIns="91425" bIns="91425" anchor="ctr" anchorCtr="0">
              <a:noAutofit/>
            </a:bodyPr>
            <a:lstStyle/>
            <a:p>
              <a:pPr lvl="0">
                <a:spcBef>
                  <a:spcPts val="0"/>
                </a:spcBef>
                <a:buNone/>
              </a:pPr>
              <a:endParaRPr/>
            </a:p>
          </p:txBody>
        </p:sp>
        <p:sp>
          <p:nvSpPr>
            <p:cNvPr id="24" name="Shape 24"/>
            <p:cNvSpPr/>
            <p:nvPr/>
          </p:nvSpPr>
          <p:spPr>
            <a:xfrm>
              <a:off x="9793428" y="4568764"/>
              <a:ext cx="864722" cy="864722"/>
            </a:xfrm>
            <a:prstGeom prst="ellipse">
              <a:avLst/>
            </a:prstGeom>
            <a:no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5" name="Shape 25"/>
          <p:cNvSpPr txBox="1">
            <a:spLocks noGrp="1"/>
          </p:cNvSpPr>
          <p:nvPr>
            <p:ph type="ctrTitle"/>
          </p:nvPr>
        </p:nvSpPr>
        <p:spPr>
          <a:xfrm>
            <a:off x="1051559" y="1432223"/>
            <a:ext cx="9966959" cy="3035807"/>
          </a:xfrm>
          <a:prstGeom prst="rect">
            <a:avLst/>
          </a:prstGeom>
          <a:noFill/>
          <a:ln>
            <a:noFill/>
          </a:ln>
        </p:spPr>
        <p:txBody>
          <a:bodyPr lIns="91425" tIns="91425" rIns="91425" bIns="91425" anchor="ctr" anchorCtr="0"/>
          <a:lstStyle>
            <a:lvl1pPr marL="0" marR="0" lvl="0" indent="0" algn="l" rtl="0">
              <a:lnSpc>
                <a:spcPct val="85000"/>
              </a:lnSpc>
              <a:spcBef>
                <a:spcPts val="0"/>
              </a:spcBef>
              <a:buFont typeface="Georgia"/>
              <a:buNone/>
              <a:defRPr sz="72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6" name="Shape 26"/>
          <p:cNvSpPr txBox="1">
            <a:spLocks noGrp="1"/>
          </p:cNvSpPr>
          <p:nvPr>
            <p:ph type="subTitle" idx="1"/>
          </p:nvPr>
        </p:nvSpPr>
        <p:spPr>
          <a:xfrm>
            <a:off x="1069848" y="4389119"/>
            <a:ext cx="7891272" cy="1069847"/>
          </a:xfrm>
          <a:prstGeom prst="rect">
            <a:avLst/>
          </a:prstGeom>
          <a:noFill/>
          <a:ln>
            <a:noFill/>
          </a:ln>
        </p:spPr>
        <p:txBody>
          <a:bodyPr lIns="91425" tIns="91425" rIns="91425" bIns="91425" anchor="t" anchorCtr="0"/>
          <a:lstStyle>
            <a:lvl1pPr marL="0" marR="0" lvl="0" indent="0" algn="l" rtl="0">
              <a:lnSpc>
                <a:spcPct val="90000"/>
              </a:lnSpc>
              <a:spcBef>
                <a:spcPts val="1200"/>
              </a:spcBef>
              <a:buClr>
                <a:srgbClr val="548BB7"/>
              </a:buClr>
              <a:buFont typeface="Noto Sans Symbols"/>
              <a:buNone/>
              <a:defRPr sz="2200" b="0" i="0" u="none" strike="noStrike" cap="none">
                <a:solidFill>
                  <a:schemeClr val="dk1"/>
                </a:solidFill>
                <a:latin typeface="Trebuchet MS"/>
                <a:ea typeface="Trebuchet MS"/>
                <a:cs typeface="Trebuchet MS"/>
                <a:sym typeface="Trebuchet MS"/>
              </a:defRPr>
            </a:lvl1pPr>
            <a:lvl2pPr marL="457200" marR="0" lvl="1" indent="0" algn="ctr" rtl="0">
              <a:lnSpc>
                <a:spcPct val="90000"/>
              </a:lnSpc>
              <a:spcBef>
                <a:spcPts val="400"/>
              </a:spcBef>
              <a:spcAft>
                <a:spcPts val="200"/>
              </a:spcAft>
              <a:buClr>
                <a:srgbClr val="548BB7"/>
              </a:buClr>
              <a:buFont typeface="Noto Sans Symbols"/>
              <a:buNone/>
              <a:defRPr sz="2200" b="0" i="0" u="none" strike="noStrike" cap="none">
                <a:solidFill>
                  <a:schemeClr val="dk1"/>
                </a:solidFill>
                <a:latin typeface="Trebuchet MS"/>
                <a:ea typeface="Trebuchet MS"/>
                <a:cs typeface="Trebuchet MS"/>
                <a:sym typeface="Trebuchet MS"/>
              </a:defRPr>
            </a:lvl2pPr>
            <a:lvl3pPr marL="914400" marR="0" lvl="2" indent="0" algn="ctr" rtl="0">
              <a:lnSpc>
                <a:spcPct val="90000"/>
              </a:lnSpc>
              <a:spcBef>
                <a:spcPts val="400"/>
              </a:spcBef>
              <a:spcAft>
                <a:spcPts val="200"/>
              </a:spcAft>
              <a:buClr>
                <a:srgbClr val="548BB7"/>
              </a:buClr>
              <a:buFont typeface="Noto Sans Symbols"/>
              <a:buNone/>
              <a:defRPr sz="2200" b="0" i="0" u="none" strike="noStrike" cap="none">
                <a:solidFill>
                  <a:schemeClr val="dk1"/>
                </a:solidFill>
                <a:latin typeface="Trebuchet MS"/>
                <a:ea typeface="Trebuchet MS"/>
                <a:cs typeface="Trebuchet MS"/>
                <a:sym typeface="Trebuchet MS"/>
              </a:defRPr>
            </a:lvl3pPr>
            <a:lvl4pPr marL="1371600" marR="0" lvl="3" indent="0" algn="ctr"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4pPr>
            <a:lvl5pPr marL="1828800" marR="0" lvl="4" indent="0" algn="ctr"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5pPr>
            <a:lvl6pPr marL="2286000" marR="0" lvl="5" indent="0" algn="ctr"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6pPr>
            <a:lvl7pPr marL="2743200" marR="0" lvl="6" indent="0" algn="ctr"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7pPr>
            <a:lvl8pPr marL="3200400" marR="0" lvl="7" indent="0" algn="ctr"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8pPr>
            <a:lvl9pPr marL="3657600" marR="0" lvl="8" indent="0" algn="ctr"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27" name="Shape 27"/>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8" name="Shape 28"/>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29" name="Shape 29"/>
          <p:cNvSpPr txBox="1">
            <a:spLocks noGrp="1"/>
          </p:cNvSpPr>
          <p:nvPr>
            <p:ph type="sldNum" idx="12"/>
          </p:nvPr>
        </p:nvSpPr>
        <p:spPr>
          <a:xfrm>
            <a:off x="9592732" y="4289333"/>
            <a:ext cx="1193868" cy="640079"/>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2800" b="1" i="0" u="none" strike="noStrike" cap="none">
                <a:solidFill>
                  <a:srgbClr val="FFFFFF"/>
                </a:solidFill>
                <a:latin typeface="Trebuchet MS"/>
                <a:ea typeface="Trebuchet MS"/>
                <a:cs typeface="Trebuchet MS"/>
                <a:sym typeface="Trebuchet MS"/>
              </a:rPr>
              <a:t>‹#›</a:t>
            </a:fld>
            <a:endParaRPr lang="en-CA" sz="2800" b="1" i="0" u="none" strike="noStrike" cap="none">
              <a:solidFill>
                <a:srgbClr val="FFFFFF"/>
              </a:solidFill>
              <a:latin typeface="Trebuchet MS"/>
              <a:ea typeface="Trebuchet MS"/>
              <a:cs typeface="Trebuchet MS"/>
              <a:sym typeface="Trebuchet M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1069848" y="484631"/>
            <a:ext cx="10058399" cy="1609344"/>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Georgia"/>
              <a:buNone/>
              <a:defRPr sz="48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94" name="Shape 94"/>
          <p:cNvSpPr txBox="1">
            <a:spLocks noGrp="1"/>
          </p:cNvSpPr>
          <p:nvPr>
            <p:ph type="body" idx="1"/>
          </p:nvPr>
        </p:nvSpPr>
        <p:spPr>
          <a:xfrm rot="5400000">
            <a:off x="4073651" y="-882395"/>
            <a:ext cx="4050791" cy="10058399"/>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95" name="Shape 95"/>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6" name="Shape 96"/>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7" name="Shape 97"/>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98"/>
        <p:cNvGrpSpPr/>
        <p:nvPr/>
      </p:nvGrpSpPr>
      <p:grpSpPr>
        <a:xfrm>
          <a:off x="0" y="0"/>
          <a:ext cx="0" cy="0"/>
          <a:chOff x="0" y="0"/>
          <a:chExt cx="0" cy="0"/>
        </a:xfrm>
      </p:grpSpPr>
      <p:sp>
        <p:nvSpPr>
          <p:cNvPr id="99" name="Shape 99"/>
          <p:cNvSpPr txBox="1">
            <a:spLocks noGrp="1"/>
          </p:cNvSpPr>
          <p:nvPr>
            <p:ph type="title"/>
          </p:nvPr>
        </p:nvSpPr>
        <p:spPr>
          <a:xfrm rot="5400000">
            <a:off x="7181849" y="2076450"/>
            <a:ext cx="5638800" cy="2552699"/>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Georgia"/>
              <a:buNone/>
              <a:defRPr sz="48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00" name="Shape 100"/>
          <p:cNvSpPr txBox="1">
            <a:spLocks noGrp="1"/>
          </p:cNvSpPr>
          <p:nvPr>
            <p:ph type="body" idx="1"/>
          </p:nvPr>
        </p:nvSpPr>
        <p:spPr>
          <a:xfrm rot="5400000">
            <a:off x="2000249" y="-400049"/>
            <a:ext cx="5638800" cy="7505699"/>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101" name="Shape 101"/>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2" name="Shape 102"/>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03" name="Shape 103"/>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1069848" y="484631"/>
            <a:ext cx="10058399" cy="1609344"/>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Georgia"/>
              <a:buNone/>
              <a:defRPr sz="48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2" name="Shape 32"/>
          <p:cNvSpPr txBox="1">
            <a:spLocks noGrp="1"/>
          </p:cNvSpPr>
          <p:nvPr>
            <p:ph type="body" idx="1"/>
          </p:nvPr>
        </p:nvSpPr>
        <p:spPr>
          <a:xfrm>
            <a:off x="1069848" y="2121408"/>
            <a:ext cx="10058399" cy="4050791"/>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33" name="Shape 33"/>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4" name="Shape 34"/>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35" name="Shape 35"/>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1069848" y="484631"/>
            <a:ext cx="10058399" cy="1609344"/>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Georgia"/>
              <a:buNone/>
              <a:defRPr sz="48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8" name="Shape 38"/>
          <p:cNvSpPr txBox="1">
            <a:spLocks noGrp="1"/>
          </p:cNvSpPr>
          <p:nvPr>
            <p:ph type="body" idx="1"/>
          </p:nvPr>
        </p:nvSpPr>
        <p:spPr>
          <a:xfrm>
            <a:off x="1069848" y="2194559"/>
            <a:ext cx="4754879" cy="3977640"/>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39" name="Shape 39"/>
          <p:cNvSpPr txBox="1">
            <a:spLocks noGrp="1"/>
          </p:cNvSpPr>
          <p:nvPr>
            <p:ph type="body" idx="2"/>
          </p:nvPr>
        </p:nvSpPr>
        <p:spPr>
          <a:xfrm>
            <a:off x="6364223" y="2194559"/>
            <a:ext cx="4754879" cy="3977640"/>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40" name="Shape 40"/>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1" name="Shape 41"/>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2" name="Shape 42"/>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43"/>
        <p:cNvGrpSpPr/>
        <p:nvPr/>
      </p:nvGrpSpPr>
      <p:grpSpPr>
        <a:xfrm>
          <a:off x="0" y="0"/>
          <a:ext cx="0" cy="0"/>
          <a:chOff x="0" y="0"/>
          <a:chExt cx="0" cy="0"/>
        </a:xfrm>
      </p:grpSpPr>
      <p:sp>
        <p:nvSpPr>
          <p:cNvPr id="44" name="Shape 44"/>
          <p:cNvSpPr/>
          <p:nvPr/>
        </p:nvSpPr>
        <p:spPr>
          <a:xfrm>
            <a:off x="8303739" y="0"/>
            <a:ext cx="3888258" cy="6857999"/>
          </a:xfrm>
          <a:prstGeom prst="rect">
            <a:avLst/>
          </a:prstGeom>
          <a:blipFill rotWithShape="1">
            <a:blip r:embed="rId2">
              <a:alphaModFix amt="60000"/>
            </a:blip>
            <a:tile tx="0" ty="-704850" sx="92000" sy="89000" flip="xy" algn="ctr"/>
          </a:blipFill>
          <a:ln>
            <a:noFill/>
          </a:ln>
        </p:spPr>
        <p:txBody>
          <a:bodyPr lIns="91425" tIns="91425" rIns="91425" bIns="91425" anchor="ctr" anchorCtr="0">
            <a:noAutofit/>
          </a:bodyPr>
          <a:lstStyle/>
          <a:p>
            <a:pPr lvl="0">
              <a:spcBef>
                <a:spcPts val="0"/>
              </a:spcBef>
              <a:buNone/>
            </a:pPr>
            <a:endParaRPr/>
          </a:p>
        </p:txBody>
      </p:sp>
      <p:sp>
        <p:nvSpPr>
          <p:cNvPr id="45" name="Shape 45"/>
          <p:cNvSpPr txBox="1">
            <a:spLocks noGrp="1"/>
          </p:cNvSpPr>
          <p:nvPr>
            <p:ph type="title"/>
          </p:nvPr>
        </p:nvSpPr>
        <p:spPr>
          <a:xfrm>
            <a:off x="8549639" y="685800"/>
            <a:ext cx="3200399" cy="1737359"/>
          </a:xfrm>
          <a:prstGeom prst="rect">
            <a:avLst/>
          </a:prstGeom>
          <a:noFill/>
          <a:ln>
            <a:noFill/>
          </a:ln>
        </p:spPr>
        <p:txBody>
          <a:bodyPr lIns="91425" tIns="91425" rIns="91425" bIns="91425" anchor="b" anchorCtr="0"/>
          <a:lstStyle>
            <a:lvl1pPr marL="0" marR="0" lvl="0" indent="0" algn="l" rtl="0">
              <a:lnSpc>
                <a:spcPct val="90000"/>
              </a:lnSpc>
              <a:spcBef>
                <a:spcPts val="0"/>
              </a:spcBef>
              <a:buFont typeface="Georgia"/>
              <a:buNone/>
              <a:defRPr sz="32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6" name="Shape 46"/>
          <p:cNvSpPr txBox="1">
            <a:spLocks noGrp="1"/>
          </p:cNvSpPr>
          <p:nvPr>
            <p:ph type="body" idx="1"/>
          </p:nvPr>
        </p:nvSpPr>
        <p:spPr>
          <a:xfrm>
            <a:off x="838200" y="685800"/>
            <a:ext cx="6711695" cy="5020056"/>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47" name="Shape 47"/>
          <p:cNvSpPr txBox="1">
            <a:spLocks noGrp="1"/>
          </p:cNvSpPr>
          <p:nvPr>
            <p:ph type="body" idx="2"/>
          </p:nvPr>
        </p:nvSpPr>
        <p:spPr>
          <a:xfrm>
            <a:off x="8549639" y="2423159"/>
            <a:ext cx="3200399" cy="3291840"/>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548BB7"/>
              </a:buClr>
              <a:buFont typeface="Noto Sans Symbols"/>
              <a:buNone/>
              <a:defRPr sz="1400" b="0" i="0" u="none" strike="noStrike" cap="none">
                <a:solidFill>
                  <a:srgbClr val="345D7E"/>
                </a:solidFill>
                <a:latin typeface="Trebuchet MS"/>
                <a:ea typeface="Trebuchet MS"/>
                <a:cs typeface="Trebuchet MS"/>
                <a:sym typeface="Trebuchet MS"/>
              </a:defRPr>
            </a:lvl1pPr>
            <a:lvl2pPr marL="457200" marR="0" lvl="1" indent="0" algn="l" rtl="0">
              <a:lnSpc>
                <a:spcPct val="90000"/>
              </a:lnSpc>
              <a:spcBef>
                <a:spcPts val="400"/>
              </a:spcBef>
              <a:spcAft>
                <a:spcPts val="200"/>
              </a:spcAft>
              <a:buClr>
                <a:srgbClr val="548BB7"/>
              </a:buClr>
              <a:buFont typeface="Noto Sans Symbols"/>
              <a:buNone/>
              <a:defRPr sz="1200" b="0" i="0" u="none" strike="noStrike" cap="none">
                <a:solidFill>
                  <a:schemeClr val="dk1"/>
                </a:solidFill>
                <a:latin typeface="Trebuchet MS"/>
                <a:ea typeface="Trebuchet MS"/>
                <a:cs typeface="Trebuchet MS"/>
                <a:sym typeface="Trebuchet MS"/>
              </a:defRPr>
            </a:lvl2pPr>
            <a:lvl3pPr marL="914400" marR="0" lvl="2" indent="0" algn="l" rtl="0">
              <a:lnSpc>
                <a:spcPct val="90000"/>
              </a:lnSpc>
              <a:spcBef>
                <a:spcPts val="400"/>
              </a:spcBef>
              <a:spcAft>
                <a:spcPts val="200"/>
              </a:spcAft>
              <a:buClr>
                <a:srgbClr val="548BB7"/>
              </a:buClr>
              <a:buFont typeface="Noto Sans Symbols"/>
              <a:buNone/>
              <a:defRPr sz="1000" b="0" i="0" u="none" strike="noStrike" cap="none">
                <a:solidFill>
                  <a:schemeClr val="dk1"/>
                </a:solidFill>
                <a:latin typeface="Trebuchet MS"/>
                <a:ea typeface="Trebuchet MS"/>
                <a:cs typeface="Trebuchet MS"/>
                <a:sym typeface="Trebuchet MS"/>
              </a:defRPr>
            </a:lvl3pPr>
            <a:lvl4pPr marL="1371600" marR="0" lvl="3"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4pPr>
            <a:lvl5pPr marL="1828800" marR="0" lvl="4"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5pPr>
            <a:lvl6pPr marL="2286000" marR="0" lvl="5"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6pPr>
            <a:lvl7pPr marL="2743200" marR="0" lvl="6"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7pPr>
            <a:lvl8pPr marL="3200400" marR="0" lvl="7"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8pPr>
            <a:lvl9pPr marL="3657600" marR="0" lvl="8"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9pPr>
          </a:lstStyle>
          <a:p>
            <a:endParaRPr/>
          </a:p>
        </p:txBody>
      </p:sp>
      <p:sp>
        <p:nvSpPr>
          <p:cNvPr id="48" name="Shape 48"/>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49" name="Shape 49"/>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grpSp>
        <p:nvGrpSpPr>
          <p:cNvPr id="50" name="Shape 50"/>
          <p:cNvGrpSpPr/>
          <p:nvPr/>
        </p:nvGrpSpPr>
        <p:grpSpPr>
          <a:xfrm>
            <a:off x="11401724" y="6229680"/>
            <a:ext cx="457199" cy="457199"/>
            <a:chOff x="11361456" y="6195812"/>
            <a:chExt cx="548639" cy="548639"/>
          </a:xfrm>
        </p:grpSpPr>
        <p:sp>
          <p:nvSpPr>
            <p:cNvPr id="51" name="Shape 51"/>
            <p:cNvSpPr/>
            <p:nvPr/>
          </p:nvSpPr>
          <p:spPr>
            <a:xfrm>
              <a:off x="11361456" y="6195812"/>
              <a:ext cx="548639" cy="548639"/>
            </a:xfrm>
            <a:prstGeom prst="ellipse">
              <a:avLst/>
            </a:prstGeom>
            <a:blipFill rotWithShape="1">
              <a:blip r:embed="rId3">
                <a:alphaModFix/>
              </a:blip>
              <a:tile tx="50800" ty="0" sx="85000" sy="85000" flip="none" algn="tl"/>
            </a:blipFill>
            <a:ln>
              <a:noFill/>
            </a:ln>
          </p:spPr>
          <p:txBody>
            <a:bodyPr lIns="91425" tIns="91425" rIns="91425" bIns="91425" anchor="ctr" anchorCtr="0">
              <a:noAutofit/>
            </a:bodyPr>
            <a:lstStyle/>
            <a:p>
              <a:pPr lvl="0">
                <a:spcBef>
                  <a:spcPts val="0"/>
                </a:spcBef>
                <a:buNone/>
              </a:pPr>
              <a:endParaRPr/>
            </a:p>
          </p:txBody>
        </p:sp>
        <p:sp>
          <p:nvSpPr>
            <p:cNvPr id="52" name="Shape 52"/>
            <p:cNvSpPr/>
            <p:nvPr/>
          </p:nvSpPr>
          <p:spPr>
            <a:xfrm>
              <a:off x="11396488" y="6230844"/>
              <a:ext cx="478576" cy="478578"/>
            </a:xfrm>
            <a:prstGeom prst="ellipse">
              <a:avLst/>
            </a:prstGeom>
            <a:noFill/>
            <a:ln w="127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53" name="Shape 53"/>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4"/>
        <p:cNvGrpSpPr/>
        <p:nvPr/>
      </p:nvGrpSpPr>
      <p:grpSpPr>
        <a:xfrm>
          <a:off x="0" y="0"/>
          <a:ext cx="0" cy="0"/>
          <a:chOff x="0" y="0"/>
          <a:chExt cx="0" cy="0"/>
        </a:xfrm>
      </p:grpSpPr>
      <p:sp>
        <p:nvSpPr>
          <p:cNvPr id="55" name="Shape 55"/>
          <p:cNvSpPr/>
          <p:nvPr/>
        </p:nvSpPr>
        <p:spPr>
          <a:xfrm>
            <a:off x="8303739" y="0"/>
            <a:ext cx="3888258" cy="6857999"/>
          </a:xfrm>
          <a:prstGeom prst="rect">
            <a:avLst/>
          </a:prstGeom>
          <a:blipFill rotWithShape="1">
            <a:blip r:embed="rId2">
              <a:alphaModFix amt="60000"/>
            </a:blip>
            <a:tile tx="0" ty="-704850" sx="92000" sy="89000" flip="xy" algn="ctr"/>
          </a:blipFill>
          <a:ln>
            <a:noFill/>
          </a:ln>
        </p:spPr>
        <p:txBody>
          <a:bodyPr lIns="91425" tIns="91425" rIns="91425" bIns="91425" anchor="ctr" anchorCtr="0">
            <a:noAutofit/>
          </a:bodyPr>
          <a:lstStyle/>
          <a:p>
            <a:pPr lvl="0">
              <a:spcBef>
                <a:spcPts val="0"/>
              </a:spcBef>
              <a:buNone/>
            </a:pPr>
            <a:endParaRPr/>
          </a:p>
        </p:txBody>
      </p:sp>
      <p:sp>
        <p:nvSpPr>
          <p:cNvPr id="56" name="Shape 56"/>
          <p:cNvSpPr txBox="1">
            <a:spLocks noGrp="1"/>
          </p:cNvSpPr>
          <p:nvPr>
            <p:ph type="title"/>
          </p:nvPr>
        </p:nvSpPr>
        <p:spPr>
          <a:xfrm>
            <a:off x="8549639" y="685800"/>
            <a:ext cx="3200399" cy="1737359"/>
          </a:xfrm>
          <a:prstGeom prst="rect">
            <a:avLst/>
          </a:prstGeom>
          <a:noFill/>
          <a:ln>
            <a:noFill/>
          </a:ln>
        </p:spPr>
        <p:txBody>
          <a:bodyPr lIns="91425" tIns="91425" rIns="91425" bIns="91425" anchor="b" anchorCtr="0"/>
          <a:lstStyle>
            <a:lvl1pPr marL="0" marR="0" lvl="0" indent="0" algn="l" rtl="0">
              <a:lnSpc>
                <a:spcPct val="90000"/>
              </a:lnSpc>
              <a:spcBef>
                <a:spcPts val="0"/>
              </a:spcBef>
              <a:buFont typeface="Georgia"/>
              <a:buNone/>
              <a:defRPr sz="32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7" name="Shape 57"/>
          <p:cNvSpPr>
            <a:spLocks noGrp="1"/>
          </p:cNvSpPr>
          <p:nvPr>
            <p:ph type="pic" idx="2"/>
          </p:nvPr>
        </p:nvSpPr>
        <p:spPr>
          <a:xfrm>
            <a:off x="0" y="0"/>
            <a:ext cx="8303740" cy="6858000"/>
          </a:xfrm>
          <a:prstGeom prst="rect">
            <a:avLst/>
          </a:prstGeom>
          <a:solidFill>
            <a:srgbClr val="E4DEDB"/>
          </a:solidFill>
          <a:ln>
            <a:noFill/>
          </a:ln>
        </p:spPr>
        <p:txBody>
          <a:bodyPr lIns="91425" tIns="91425" rIns="91425" bIns="91425" anchor="t" anchorCtr="0"/>
          <a:lstStyle>
            <a:lvl1pPr marL="0" marR="0" lvl="0" indent="0" algn="l" rtl="0">
              <a:lnSpc>
                <a:spcPct val="90000"/>
              </a:lnSpc>
              <a:spcBef>
                <a:spcPts val="1200"/>
              </a:spcBef>
              <a:buClr>
                <a:srgbClr val="548BB7"/>
              </a:buClr>
              <a:buFont typeface="Noto Sans Symbols"/>
              <a:buNone/>
              <a:defRPr sz="3200" b="0" i="0" u="none" strike="noStrike" cap="none">
                <a:solidFill>
                  <a:schemeClr val="dk1"/>
                </a:solidFill>
                <a:latin typeface="Trebuchet MS"/>
                <a:ea typeface="Trebuchet MS"/>
                <a:cs typeface="Trebuchet MS"/>
                <a:sym typeface="Trebuchet MS"/>
              </a:defRPr>
            </a:lvl1pPr>
            <a:lvl2pPr marL="457200" marR="0" lvl="1" indent="0" algn="l" rtl="0">
              <a:lnSpc>
                <a:spcPct val="90000"/>
              </a:lnSpc>
              <a:spcBef>
                <a:spcPts val="400"/>
              </a:spcBef>
              <a:spcAft>
                <a:spcPts val="200"/>
              </a:spcAft>
              <a:buClr>
                <a:srgbClr val="548BB7"/>
              </a:buClr>
              <a:buFont typeface="Noto Sans Symbols"/>
              <a:buNone/>
              <a:defRPr sz="2800" b="0" i="0" u="none" strike="noStrike" cap="none">
                <a:solidFill>
                  <a:schemeClr val="dk1"/>
                </a:solidFill>
                <a:latin typeface="Trebuchet MS"/>
                <a:ea typeface="Trebuchet MS"/>
                <a:cs typeface="Trebuchet MS"/>
                <a:sym typeface="Trebuchet MS"/>
              </a:defRPr>
            </a:lvl2pPr>
            <a:lvl3pPr marL="914400" marR="0" lvl="2" indent="0" algn="l" rtl="0">
              <a:lnSpc>
                <a:spcPct val="90000"/>
              </a:lnSpc>
              <a:spcBef>
                <a:spcPts val="400"/>
              </a:spcBef>
              <a:spcAft>
                <a:spcPts val="200"/>
              </a:spcAft>
              <a:buClr>
                <a:srgbClr val="548BB7"/>
              </a:buClr>
              <a:buFont typeface="Noto Sans Symbols"/>
              <a:buNone/>
              <a:defRPr sz="2400" b="0" i="0" u="none" strike="noStrike" cap="none">
                <a:solidFill>
                  <a:schemeClr val="dk1"/>
                </a:solidFill>
                <a:latin typeface="Trebuchet MS"/>
                <a:ea typeface="Trebuchet MS"/>
                <a:cs typeface="Trebuchet MS"/>
                <a:sym typeface="Trebuchet MS"/>
              </a:defRPr>
            </a:lvl3pPr>
            <a:lvl4pPr marL="1371600" marR="0" lvl="3" indent="0" algn="l"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4pPr>
            <a:lvl5pPr marL="1828800" marR="0" lvl="4" indent="0" algn="l"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5pPr>
            <a:lvl6pPr marL="2286000" marR="0" lvl="5" indent="0" algn="l"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6pPr>
            <a:lvl7pPr marL="2743200" marR="0" lvl="6" indent="0" algn="l"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7pPr>
            <a:lvl8pPr marL="3200400" marR="0" lvl="7" indent="0" algn="l"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8pPr>
            <a:lvl9pPr marL="3657600" marR="0" lvl="8" indent="0" algn="l" rtl="0">
              <a:lnSpc>
                <a:spcPct val="90000"/>
              </a:lnSpc>
              <a:spcBef>
                <a:spcPts val="400"/>
              </a:spcBef>
              <a:spcAft>
                <a:spcPts val="200"/>
              </a:spcAft>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9pPr>
          </a:lstStyle>
          <a:p>
            <a:endParaRPr/>
          </a:p>
        </p:txBody>
      </p:sp>
      <p:sp>
        <p:nvSpPr>
          <p:cNvPr id="58" name="Shape 58"/>
          <p:cNvSpPr txBox="1">
            <a:spLocks noGrp="1"/>
          </p:cNvSpPr>
          <p:nvPr>
            <p:ph type="body" idx="1"/>
          </p:nvPr>
        </p:nvSpPr>
        <p:spPr>
          <a:xfrm>
            <a:off x="8549639" y="2423159"/>
            <a:ext cx="3200399" cy="3291840"/>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548BB7"/>
              </a:buClr>
              <a:buFont typeface="Noto Sans Symbols"/>
              <a:buNone/>
              <a:defRPr sz="1400" b="0" i="0" u="none" strike="noStrike" cap="none">
                <a:solidFill>
                  <a:srgbClr val="345D7E"/>
                </a:solidFill>
                <a:latin typeface="Trebuchet MS"/>
                <a:ea typeface="Trebuchet MS"/>
                <a:cs typeface="Trebuchet MS"/>
                <a:sym typeface="Trebuchet MS"/>
              </a:defRPr>
            </a:lvl1pPr>
            <a:lvl2pPr marL="457200" marR="0" lvl="1" indent="0" algn="l" rtl="0">
              <a:lnSpc>
                <a:spcPct val="90000"/>
              </a:lnSpc>
              <a:spcBef>
                <a:spcPts val="400"/>
              </a:spcBef>
              <a:spcAft>
                <a:spcPts val="200"/>
              </a:spcAft>
              <a:buClr>
                <a:srgbClr val="548BB7"/>
              </a:buClr>
              <a:buFont typeface="Noto Sans Symbols"/>
              <a:buNone/>
              <a:defRPr sz="1200" b="0" i="0" u="none" strike="noStrike" cap="none">
                <a:solidFill>
                  <a:schemeClr val="dk1"/>
                </a:solidFill>
                <a:latin typeface="Trebuchet MS"/>
                <a:ea typeface="Trebuchet MS"/>
                <a:cs typeface="Trebuchet MS"/>
                <a:sym typeface="Trebuchet MS"/>
              </a:defRPr>
            </a:lvl2pPr>
            <a:lvl3pPr marL="914400" marR="0" lvl="2" indent="0" algn="l" rtl="0">
              <a:lnSpc>
                <a:spcPct val="90000"/>
              </a:lnSpc>
              <a:spcBef>
                <a:spcPts val="400"/>
              </a:spcBef>
              <a:spcAft>
                <a:spcPts val="200"/>
              </a:spcAft>
              <a:buClr>
                <a:srgbClr val="548BB7"/>
              </a:buClr>
              <a:buFont typeface="Noto Sans Symbols"/>
              <a:buNone/>
              <a:defRPr sz="1000" b="0" i="0" u="none" strike="noStrike" cap="none">
                <a:solidFill>
                  <a:schemeClr val="dk1"/>
                </a:solidFill>
                <a:latin typeface="Trebuchet MS"/>
                <a:ea typeface="Trebuchet MS"/>
                <a:cs typeface="Trebuchet MS"/>
                <a:sym typeface="Trebuchet MS"/>
              </a:defRPr>
            </a:lvl3pPr>
            <a:lvl4pPr marL="1371600" marR="0" lvl="3"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4pPr>
            <a:lvl5pPr marL="1828800" marR="0" lvl="4"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5pPr>
            <a:lvl6pPr marL="2286000" marR="0" lvl="5"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6pPr>
            <a:lvl7pPr marL="2743200" marR="0" lvl="6"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7pPr>
            <a:lvl8pPr marL="3200400" marR="0" lvl="7"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8pPr>
            <a:lvl9pPr marL="3657600" marR="0" lvl="8" indent="0" algn="l" rtl="0">
              <a:lnSpc>
                <a:spcPct val="90000"/>
              </a:lnSpc>
              <a:spcBef>
                <a:spcPts val="400"/>
              </a:spcBef>
              <a:spcAft>
                <a:spcPts val="200"/>
              </a:spcAft>
              <a:buClr>
                <a:srgbClr val="548BB7"/>
              </a:buClr>
              <a:buFont typeface="Noto Sans Symbols"/>
              <a:buNone/>
              <a:defRPr sz="900" b="0" i="0" u="none" strike="noStrike" cap="none">
                <a:solidFill>
                  <a:schemeClr val="dk1"/>
                </a:solidFill>
                <a:latin typeface="Trebuchet MS"/>
                <a:ea typeface="Trebuchet MS"/>
                <a:cs typeface="Trebuchet MS"/>
                <a:sym typeface="Trebuchet MS"/>
              </a:defRPr>
            </a:lvl9pPr>
          </a:lstStyle>
          <a:p>
            <a:endParaRPr/>
          </a:p>
        </p:txBody>
      </p:sp>
      <p:sp>
        <p:nvSpPr>
          <p:cNvPr id="59" name="Shape 59"/>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grpSp>
        <p:nvGrpSpPr>
          <p:cNvPr id="60" name="Shape 60"/>
          <p:cNvGrpSpPr/>
          <p:nvPr/>
        </p:nvGrpSpPr>
        <p:grpSpPr>
          <a:xfrm>
            <a:off x="11401724" y="6229680"/>
            <a:ext cx="457199" cy="457199"/>
            <a:chOff x="11361456" y="6195812"/>
            <a:chExt cx="548639" cy="548639"/>
          </a:xfrm>
        </p:grpSpPr>
        <p:sp>
          <p:nvSpPr>
            <p:cNvPr id="61" name="Shape 61"/>
            <p:cNvSpPr/>
            <p:nvPr/>
          </p:nvSpPr>
          <p:spPr>
            <a:xfrm>
              <a:off x="11361456" y="6195812"/>
              <a:ext cx="548639" cy="548639"/>
            </a:xfrm>
            <a:prstGeom prst="ellipse">
              <a:avLst/>
            </a:prstGeom>
            <a:blipFill rotWithShape="1">
              <a:blip r:embed="rId3">
                <a:alphaModFix/>
              </a:blip>
              <a:tile tx="50800" ty="0" sx="85000" sy="85000" flip="none" algn="tl"/>
            </a:blip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11396488" y="6230844"/>
              <a:ext cx="478576" cy="478578"/>
            </a:xfrm>
            <a:prstGeom prst="ellipse">
              <a:avLst/>
            </a:prstGeom>
            <a:noFill/>
            <a:ln w="127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63" name="Shape 63"/>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4"/>
        <p:cNvGrpSpPr/>
        <p:nvPr/>
      </p:nvGrpSpPr>
      <p:grpSpPr>
        <a:xfrm>
          <a:off x="0" y="0"/>
          <a:ext cx="0" cy="0"/>
          <a:chOff x="0" y="0"/>
          <a:chExt cx="0" cy="0"/>
        </a:xfrm>
      </p:grpSpPr>
      <p:sp>
        <p:nvSpPr>
          <p:cNvPr id="65" name="Shape 65"/>
          <p:cNvSpPr/>
          <p:nvPr/>
        </p:nvSpPr>
        <p:spPr>
          <a:xfrm>
            <a:off x="0" y="4917989"/>
            <a:ext cx="12192000" cy="1940009"/>
          </a:xfrm>
          <a:prstGeom prst="rect">
            <a:avLst/>
          </a:prstGeom>
          <a:blipFill rotWithShape="1">
            <a:blip r:embed="rId2">
              <a:alphaModFix amt="83000"/>
            </a:blip>
            <a:tile tx="0" ty="-704850" sx="92000" sy="89000" flip="xy" algn="ctr"/>
          </a:blipFill>
          <a:ln>
            <a:noFill/>
          </a:ln>
        </p:spPr>
        <p:txBody>
          <a:bodyPr lIns="91425" tIns="91425" rIns="91425" bIns="91425" anchor="ctr" anchorCtr="0">
            <a:noAutofit/>
          </a:bodyPr>
          <a:lstStyle/>
          <a:p>
            <a:pPr lvl="0">
              <a:spcBef>
                <a:spcPts val="0"/>
              </a:spcBef>
              <a:buNone/>
            </a:pPr>
            <a:endParaRPr/>
          </a:p>
        </p:txBody>
      </p:sp>
      <p:sp>
        <p:nvSpPr>
          <p:cNvPr id="66" name="Shape 66"/>
          <p:cNvSpPr txBox="1">
            <a:spLocks noGrp="1"/>
          </p:cNvSpPr>
          <p:nvPr>
            <p:ph type="title"/>
          </p:nvPr>
        </p:nvSpPr>
        <p:spPr>
          <a:xfrm>
            <a:off x="2167127" y="1225295"/>
            <a:ext cx="9281159" cy="3520440"/>
          </a:xfrm>
          <a:prstGeom prst="rect">
            <a:avLst/>
          </a:prstGeom>
          <a:noFill/>
          <a:ln>
            <a:noFill/>
          </a:ln>
        </p:spPr>
        <p:txBody>
          <a:bodyPr lIns="91425" tIns="91425" rIns="91425" bIns="91425" anchor="ctr" anchorCtr="0"/>
          <a:lstStyle>
            <a:lvl1pPr marL="0" marR="0" lvl="0" indent="0" algn="l" rtl="0">
              <a:lnSpc>
                <a:spcPct val="85000"/>
              </a:lnSpc>
              <a:spcBef>
                <a:spcPts val="0"/>
              </a:spcBef>
              <a:buFont typeface="Georgia"/>
              <a:buNone/>
              <a:defRPr sz="72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7" name="Shape 67"/>
          <p:cNvSpPr txBox="1">
            <a:spLocks noGrp="1"/>
          </p:cNvSpPr>
          <p:nvPr>
            <p:ph type="body" idx="1"/>
          </p:nvPr>
        </p:nvSpPr>
        <p:spPr>
          <a:xfrm>
            <a:off x="2165774" y="5020055"/>
            <a:ext cx="9052559" cy="1066799"/>
          </a:xfrm>
          <a:prstGeom prst="rect">
            <a:avLst/>
          </a:prstGeom>
          <a:noFill/>
          <a:ln>
            <a:noFill/>
          </a:ln>
        </p:spPr>
        <p:txBody>
          <a:bodyPr lIns="91425" tIns="91425" rIns="91425" bIns="91425" anchor="t" anchorCtr="0"/>
          <a:lstStyle>
            <a:lvl1pPr marL="0" marR="0" lvl="0" indent="0" algn="l" rtl="0">
              <a:lnSpc>
                <a:spcPct val="90000"/>
              </a:lnSpc>
              <a:spcBef>
                <a:spcPts val="1200"/>
              </a:spcBef>
              <a:buClr>
                <a:srgbClr val="548BB7"/>
              </a:buClr>
              <a:buFont typeface="Noto Sans Symbols"/>
              <a:buNone/>
              <a:defRPr sz="2000" b="0" i="0" u="none" strike="noStrike" cap="none">
                <a:solidFill>
                  <a:schemeClr val="dk1"/>
                </a:solidFill>
                <a:latin typeface="Trebuchet MS"/>
                <a:ea typeface="Trebuchet MS"/>
                <a:cs typeface="Trebuchet MS"/>
                <a:sym typeface="Trebuchet MS"/>
              </a:defRPr>
            </a:lvl1pPr>
            <a:lvl2pPr marL="457200" marR="0" lvl="1" indent="0" algn="l" rtl="0">
              <a:lnSpc>
                <a:spcPct val="90000"/>
              </a:lnSpc>
              <a:spcBef>
                <a:spcPts val="400"/>
              </a:spcBef>
              <a:spcAft>
                <a:spcPts val="200"/>
              </a:spcAft>
              <a:buClr>
                <a:srgbClr val="548BB7"/>
              </a:buClr>
              <a:buFont typeface="Noto Sans Symbols"/>
              <a:buNone/>
              <a:defRPr sz="1800" b="0" i="0" u="none" strike="noStrike" cap="none">
                <a:solidFill>
                  <a:srgbClr val="888888"/>
                </a:solidFill>
                <a:latin typeface="Trebuchet MS"/>
                <a:ea typeface="Trebuchet MS"/>
                <a:cs typeface="Trebuchet MS"/>
                <a:sym typeface="Trebuchet MS"/>
              </a:defRPr>
            </a:lvl2pPr>
            <a:lvl3pPr marL="914400" marR="0" lvl="2" indent="0" algn="l" rtl="0">
              <a:lnSpc>
                <a:spcPct val="90000"/>
              </a:lnSpc>
              <a:spcBef>
                <a:spcPts val="400"/>
              </a:spcBef>
              <a:spcAft>
                <a:spcPts val="200"/>
              </a:spcAft>
              <a:buClr>
                <a:srgbClr val="548BB7"/>
              </a:buClr>
              <a:buFont typeface="Noto Sans Symbols"/>
              <a:buNone/>
              <a:defRPr sz="1600" b="0" i="0" u="none" strike="noStrike" cap="none">
                <a:solidFill>
                  <a:srgbClr val="888888"/>
                </a:solidFill>
                <a:latin typeface="Trebuchet MS"/>
                <a:ea typeface="Trebuchet MS"/>
                <a:cs typeface="Trebuchet MS"/>
                <a:sym typeface="Trebuchet MS"/>
              </a:defRPr>
            </a:lvl3pPr>
            <a:lvl4pPr marL="1371600" marR="0" lvl="3" indent="0" algn="l" rtl="0">
              <a:lnSpc>
                <a:spcPct val="90000"/>
              </a:lnSpc>
              <a:spcBef>
                <a:spcPts val="400"/>
              </a:spcBef>
              <a:spcAft>
                <a:spcPts val="200"/>
              </a:spcAft>
              <a:buClr>
                <a:srgbClr val="548BB7"/>
              </a:buClr>
              <a:buFont typeface="Noto Sans Symbols"/>
              <a:buNone/>
              <a:defRPr sz="1400" b="0" i="0" u="none" strike="noStrike" cap="none">
                <a:solidFill>
                  <a:srgbClr val="888888"/>
                </a:solidFill>
                <a:latin typeface="Trebuchet MS"/>
                <a:ea typeface="Trebuchet MS"/>
                <a:cs typeface="Trebuchet MS"/>
                <a:sym typeface="Trebuchet MS"/>
              </a:defRPr>
            </a:lvl4pPr>
            <a:lvl5pPr marL="1828800" marR="0" lvl="4" indent="0" algn="l" rtl="0">
              <a:lnSpc>
                <a:spcPct val="90000"/>
              </a:lnSpc>
              <a:spcBef>
                <a:spcPts val="400"/>
              </a:spcBef>
              <a:spcAft>
                <a:spcPts val="200"/>
              </a:spcAft>
              <a:buClr>
                <a:srgbClr val="548BB7"/>
              </a:buClr>
              <a:buFont typeface="Noto Sans Symbols"/>
              <a:buNone/>
              <a:defRPr sz="1400" b="0" i="0" u="none" strike="noStrike" cap="none">
                <a:solidFill>
                  <a:srgbClr val="888888"/>
                </a:solidFill>
                <a:latin typeface="Trebuchet MS"/>
                <a:ea typeface="Trebuchet MS"/>
                <a:cs typeface="Trebuchet MS"/>
                <a:sym typeface="Trebuchet MS"/>
              </a:defRPr>
            </a:lvl5pPr>
            <a:lvl6pPr marL="2286000" marR="0" lvl="5" indent="0" algn="l" rtl="0">
              <a:lnSpc>
                <a:spcPct val="90000"/>
              </a:lnSpc>
              <a:spcBef>
                <a:spcPts val="400"/>
              </a:spcBef>
              <a:spcAft>
                <a:spcPts val="200"/>
              </a:spcAft>
              <a:buClr>
                <a:srgbClr val="548BB7"/>
              </a:buClr>
              <a:buFont typeface="Noto Sans Symbols"/>
              <a:buNone/>
              <a:defRPr sz="1400" b="0" i="0" u="none" strike="noStrike" cap="none">
                <a:solidFill>
                  <a:srgbClr val="888888"/>
                </a:solidFill>
                <a:latin typeface="Trebuchet MS"/>
                <a:ea typeface="Trebuchet MS"/>
                <a:cs typeface="Trebuchet MS"/>
                <a:sym typeface="Trebuchet MS"/>
              </a:defRPr>
            </a:lvl6pPr>
            <a:lvl7pPr marL="2743200" marR="0" lvl="6" indent="0" algn="l" rtl="0">
              <a:lnSpc>
                <a:spcPct val="90000"/>
              </a:lnSpc>
              <a:spcBef>
                <a:spcPts val="400"/>
              </a:spcBef>
              <a:spcAft>
                <a:spcPts val="200"/>
              </a:spcAft>
              <a:buClr>
                <a:srgbClr val="548BB7"/>
              </a:buClr>
              <a:buFont typeface="Noto Sans Symbols"/>
              <a:buNone/>
              <a:defRPr sz="1400" b="0" i="0" u="none" strike="noStrike" cap="none">
                <a:solidFill>
                  <a:srgbClr val="888888"/>
                </a:solidFill>
                <a:latin typeface="Trebuchet MS"/>
                <a:ea typeface="Trebuchet MS"/>
                <a:cs typeface="Trebuchet MS"/>
                <a:sym typeface="Trebuchet MS"/>
              </a:defRPr>
            </a:lvl7pPr>
            <a:lvl8pPr marL="3200400" marR="0" lvl="7" indent="0" algn="l" rtl="0">
              <a:lnSpc>
                <a:spcPct val="90000"/>
              </a:lnSpc>
              <a:spcBef>
                <a:spcPts val="400"/>
              </a:spcBef>
              <a:spcAft>
                <a:spcPts val="200"/>
              </a:spcAft>
              <a:buClr>
                <a:srgbClr val="548BB7"/>
              </a:buClr>
              <a:buFont typeface="Noto Sans Symbols"/>
              <a:buNone/>
              <a:defRPr sz="1400" b="0" i="0" u="none" strike="noStrike" cap="none">
                <a:solidFill>
                  <a:srgbClr val="888888"/>
                </a:solidFill>
                <a:latin typeface="Trebuchet MS"/>
                <a:ea typeface="Trebuchet MS"/>
                <a:cs typeface="Trebuchet MS"/>
                <a:sym typeface="Trebuchet MS"/>
              </a:defRPr>
            </a:lvl8pPr>
            <a:lvl9pPr marL="3657600" marR="0" lvl="8" indent="0" algn="l" rtl="0">
              <a:lnSpc>
                <a:spcPct val="90000"/>
              </a:lnSpc>
              <a:spcBef>
                <a:spcPts val="400"/>
              </a:spcBef>
              <a:spcAft>
                <a:spcPts val="200"/>
              </a:spcAft>
              <a:buClr>
                <a:srgbClr val="548BB7"/>
              </a:buClr>
              <a:buFont typeface="Noto Sans Symbols"/>
              <a:buNone/>
              <a:defRPr sz="1400" b="0" i="0" u="none" strike="noStrike" cap="none">
                <a:solidFill>
                  <a:srgbClr val="888888"/>
                </a:solidFill>
                <a:latin typeface="Trebuchet MS"/>
                <a:ea typeface="Trebuchet MS"/>
                <a:cs typeface="Trebuchet MS"/>
                <a:sym typeface="Trebuchet MS"/>
              </a:defRPr>
            </a:lvl9pPr>
          </a:lstStyle>
          <a:p>
            <a:endParaRPr/>
          </a:p>
        </p:txBody>
      </p:sp>
      <p:sp>
        <p:nvSpPr>
          <p:cNvPr id="68" name="Shape 68"/>
          <p:cNvSpPr txBox="1">
            <a:spLocks noGrp="1"/>
          </p:cNvSpPr>
          <p:nvPr>
            <p:ph type="dt" idx="10"/>
          </p:nvPr>
        </p:nvSpPr>
        <p:spPr>
          <a:xfrm>
            <a:off x="8593667" y="6272783"/>
            <a:ext cx="2644309"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69" name="Shape 69"/>
          <p:cNvSpPr txBox="1">
            <a:spLocks noGrp="1"/>
          </p:cNvSpPr>
          <p:nvPr>
            <p:ph type="ftr" idx="11"/>
          </p:nvPr>
        </p:nvSpPr>
        <p:spPr>
          <a:xfrm>
            <a:off x="2182708"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grpSp>
        <p:nvGrpSpPr>
          <p:cNvPr id="70" name="Shape 70"/>
          <p:cNvGrpSpPr/>
          <p:nvPr/>
        </p:nvGrpSpPr>
        <p:grpSpPr>
          <a:xfrm>
            <a:off x="897399" y="2325848"/>
            <a:ext cx="1080904" cy="1080901"/>
            <a:chOff x="9685338" y="4460675"/>
            <a:chExt cx="1080904" cy="1080901"/>
          </a:xfrm>
        </p:grpSpPr>
        <p:sp>
          <p:nvSpPr>
            <p:cNvPr id="71" name="Shape 71"/>
            <p:cNvSpPr/>
            <p:nvPr/>
          </p:nvSpPr>
          <p:spPr>
            <a:xfrm>
              <a:off x="9685338" y="4460675"/>
              <a:ext cx="1080904" cy="1080901"/>
            </a:xfrm>
            <a:prstGeom prst="ellipse">
              <a:avLst/>
            </a:prstGeom>
            <a:blipFill rotWithShape="1">
              <a:blip r:embed="rId3">
                <a:alphaModFix/>
              </a:blip>
              <a:tile tx="0" ty="0" sx="85000" sy="85000" flip="none" algn="tl"/>
            </a:blip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9793428" y="4568764"/>
              <a:ext cx="864722" cy="864722"/>
            </a:xfrm>
            <a:prstGeom prst="ellipse">
              <a:avLst/>
            </a:prstGeom>
            <a:noFill/>
            <a:ln w="254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73" name="Shape 73"/>
          <p:cNvSpPr txBox="1">
            <a:spLocks noGrp="1"/>
          </p:cNvSpPr>
          <p:nvPr>
            <p:ph type="sldNum" idx="12"/>
          </p:nvPr>
        </p:nvSpPr>
        <p:spPr>
          <a:xfrm>
            <a:off x="843701" y="2506133"/>
            <a:ext cx="1188297" cy="720331"/>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2800" b="1">
                <a:solidFill>
                  <a:srgbClr val="FFFFFF"/>
                </a:solidFill>
                <a:latin typeface="Trebuchet MS"/>
                <a:ea typeface="Trebuchet MS"/>
                <a:cs typeface="Trebuchet MS"/>
                <a:sym typeface="Trebuchet MS"/>
              </a:rPr>
              <a:t>‹#›</a:t>
            </a:fld>
            <a:endParaRPr lang="en-CA" sz="28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74"/>
        <p:cNvGrpSpPr/>
        <p:nvPr/>
      </p:nvGrpSpPr>
      <p:grpSpPr>
        <a:xfrm>
          <a:off x="0" y="0"/>
          <a:ext cx="0" cy="0"/>
          <a:chOff x="0" y="0"/>
          <a:chExt cx="0" cy="0"/>
        </a:xfrm>
      </p:grpSpPr>
      <p:sp>
        <p:nvSpPr>
          <p:cNvPr id="75" name="Shape 75"/>
          <p:cNvSpPr txBox="1">
            <a:spLocks noGrp="1"/>
          </p:cNvSpPr>
          <p:nvPr>
            <p:ph type="title"/>
          </p:nvPr>
        </p:nvSpPr>
        <p:spPr>
          <a:xfrm>
            <a:off x="1069848" y="484631"/>
            <a:ext cx="10058399" cy="1609344"/>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Georgia"/>
              <a:buNone/>
              <a:defRPr sz="48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a:off x="1066800" y="2048256"/>
            <a:ext cx="4754879" cy="640079"/>
          </a:xfrm>
          <a:prstGeom prst="rect">
            <a:avLst/>
          </a:prstGeom>
          <a:noFill/>
          <a:ln>
            <a:noFill/>
          </a:ln>
        </p:spPr>
        <p:txBody>
          <a:bodyPr lIns="91425" tIns="91425" rIns="91425" bIns="91425" anchor="ctr" anchorCtr="0"/>
          <a:lstStyle>
            <a:lvl1pPr marL="0" marR="0" lvl="0" indent="0" algn="l" rtl="0">
              <a:lnSpc>
                <a:spcPct val="90000"/>
              </a:lnSpc>
              <a:spcBef>
                <a:spcPts val="1200"/>
              </a:spcBef>
              <a:buClr>
                <a:srgbClr val="548BB7"/>
              </a:buClr>
              <a:buFont typeface="Noto Sans Symbols"/>
              <a:buNone/>
              <a:defRPr sz="2000" b="1" i="0" u="none" strike="noStrike" cap="none">
                <a:solidFill>
                  <a:srgbClr val="548BB7"/>
                </a:solidFill>
                <a:latin typeface="Trebuchet MS"/>
                <a:ea typeface="Trebuchet MS"/>
                <a:cs typeface="Trebuchet MS"/>
                <a:sym typeface="Trebuchet MS"/>
              </a:defRPr>
            </a:lvl1pPr>
            <a:lvl2pPr marL="457200" marR="0" lvl="1" indent="0" algn="l" rtl="0">
              <a:lnSpc>
                <a:spcPct val="90000"/>
              </a:lnSpc>
              <a:spcBef>
                <a:spcPts val="400"/>
              </a:spcBef>
              <a:spcAft>
                <a:spcPts val="200"/>
              </a:spcAft>
              <a:buClr>
                <a:srgbClr val="548BB7"/>
              </a:buClr>
              <a:buFont typeface="Noto Sans Symbols"/>
              <a:buNone/>
              <a:defRPr sz="2000" b="1" i="0" u="none" strike="noStrike" cap="none">
                <a:solidFill>
                  <a:schemeClr val="dk1"/>
                </a:solidFill>
                <a:latin typeface="Trebuchet MS"/>
                <a:ea typeface="Trebuchet MS"/>
                <a:cs typeface="Trebuchet MS"/>
                <a:sym typeface="Trebuchet MS"/>
              </a:defRPr>
            </a:lvl2pPr>
            <a:lvl3pPr marL="914400" marR="0" lvl="2" indent="0" algn="l" rtl="0">
              <a:lnSpc>
                <a:spcPct val="90000"/>
              </a:lnSpc>
              <a:spcBef>
                <a:spcPts val="400"/>
              </a:spcBef>
              <a:spcAft>
                <a:spcPts val="200"/>
              </a:spcAft>
              <a:buClr>
                <a:srgbClr val="548BB7"/>
              </a:buClr>
              <a:buFont typeface="Noto Sans Symbols"/>
              <a:buNone/>
              <a:defRPr sz="1800" b="1" i="0" u="none" strike="noStrike" cap="none">
                <a:solidFill>
                  <a:schemeClr val="dk1"/>
                </a:solidFill>
                <a:latin typeface="Trebuchet MS"/>
                <a:ea typeface="Trebuchet MS"/>
                <a:cs typeface="Trebuchet MS"/>
                <a:sym typeface="Trebuchet MS"/>
              </a:defRPr>
            </a:lvl3pPr>
            <a:lvl4pPr marL="1371600" marR="0" lvl="3"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4pPr>
            <a:lvl5pPr marL="1828800" marR="0" lvl="4"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5pPr>
            <a:lvl6pPr marL="2286000" marR="0" lvl="5"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6pPr>
            <a:lvl7pPr marL="2743200" marR="0" lvl="6"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7pPr>
            <a:lvl8pPr marL="3200400" marR="0" lvl="7"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8pPr>
            <a:lvl9pPr marL="3657600" marR="0" lvl="8"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77" name="Shape 77"/>
          <p:cNvSpPr txBox="1">
            <a:spLocks noGrp="1"/>
          </p:cNvSpPr>
          <p:nvPr>
            <p:ph type="body" idx="2"/>
          </p:nvPr>
        </p:nvSpPr>
        <p:spPr>
          <a:xfrm>
            <a:off x="1069848" y="2743200"/>
            <a:ext cx="4754879" cy="3291840"/>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78" name="Shape 78"/>
          <p:cNvSpPr txBox="1">
            <a:spLocks noGrp="1"/>
          </p:cNvSpPr>
          <p:nvPr>
            <p:ph type="body" idx="3"/>
          </p:nvPr>
        </p:nvSpPr>
        <p:spPr>
          <a:xfrm>
            <a:off x="6364223" y="2048256"/>
            <a:ext cx="4754879" cy="640079"/>
          </a:xfrm>
          <a:prstGeom prst="rect">
            <a:avLst/>
          </a:prstGeom>
          <a:noFill/>
          <a:ln>
            <a:noFill/>
          </a:ln>
        </p:spPr>
        <p:txBody>
          <a:bodyPr lIns="91425" tIns="91425" rIns="91425" bIns="91425" anchor="ctr" anchorCtr="0"/>
          <a:lstStyle>
            <a:lvl1pPr marL="0" marR="0" lvl="0" indent="0" algn="l" rtl="0">
              <a:lnSpc>
                <a:spcPct val="90000"/>
              </a:lnSpc>
              <a:spcBef>
                <a:spcPts val="1200"/>
              </a:spcBef>
              <a:buClr>
                <a:srgbClr val="548BB7"/>
              </a:buClr>
              <a:buFont typeface="Noto Sans Symbols"/>
              <a:buNone/>
              <a:defRPr sz="2000" b="1" i="0" u="none" strike="noStrike" cap="none">
                <a:solidFill>
                  <a:srgbClr val="548BB7"/>
                </a:solidFill>
                <a:latin typeface="Trebuchet MS"/>
                <a:ea typeface="Trebuchet MS"/>
                <a:cs typeface="Trebuchet MS"/>
                <a:sym typeface="Trebuchet MS"/>
              </a:defRPr>
            </a:lvl1pPr>
            <a:lvl2pPr marL="457200" marR="0" lvl="1" indent="0" algn="l" rtl="0">
              <a:lnSpc>
                <a:spcPct val="90000"/>
              </a:lnSpc>
              <a:spcBef>
                <a:spcPts val="400"/>
              </a:spcBef>
              <a:spcAft>
                <a:spcPts val="200"/>
              </a:spcAft>
              <a:buClr>
                <a:srgbClr val="548BB7"/>
              </a:buClr>
              <a:buFont typeface="Noto Sans Symbols"/>
              <a:buNone/>
              <a:defRPr sz="2000" b="1" i="0" u="none" strike="noStrike" cap="none">
                <a:solidFill>
                  <a:schemeClr val="dk1"/>
                </a:solidFill>
                <a:latin typeface="Trebuchet MS"/>
                <a:ea typeface="Trebuchet MS"/>
                <a:cs typeface="Trebuchet MS"/>
                <a:sym typeface="Trebuchet MS"/>
              </a:defRPr>
            </a:lvl2pPr>
            <a:lvl3pPr marL="914400" marR="0" lvl="2" indent="0" algn="l" rtl="0">
              <a:lnSpc>
                <a:spcPct val="90000"/>
              </a:lnSpc>
              <a:spcBef>
                <a:spcPts val="400"/>
              </a:spcBef>
              <a:spcAft>
                <a:spcPts val="200"/>
              </a:spcAft>
              <a:buClr>
                <a:srgbClr val="548BB7"/>
              </a:buClr>
              <a:buFont typeface="Noto Sans Symbols"/>
              <a:buNone/>
              <a:defRPr sz="1800" b="1" i="0" u="none" strike="noStrike" cap="none">
                <a:solidFill>
                  <a:schemeClr val="dk1"/>
                </a:solidFill>
                <a:latin typeface="Trebuchet MS"/>
                <a:ea typeface="Trebuchet MS"/>
                <a:cs typeface="Trebuchet MS"/>
                <a:sym typeface="Trebuchet MS"/>
              </a:defRPr>
            </a:lvl3pPr>
            <a:lvl4pPr marL="1371600" marR="0" lvl="3"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4pPr>
            <a:lvl5pPr marL="1828800" marR="0" lvl="4"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5pPr>
            <a:lvl6pPr marL="2286000" marR="0" lvl="5"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6pPr>
            <a:lvl7pPr marL="2743200" marR="0" lvl="6"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7pPr>
            <a:lvl8pPr marL="3200400" marR="0" lvl="7"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8pPr>
            <a:lvl9pPr marL="3657600" marR="0" lvl="8" indent="0" algn="l" rtl="0">
              <a:lnSpc>
                <a:spcPct val="90000"/>
              </a:lnSpc>
              <a:spcBef>
                <a:spcPts val="400"/>
              </a:spcBef>
              <a:spcAft>
                <a:spcPts val="200"/>
              </a:spcAft>
              <a:buClr>
                <a:srgbClr val="548BB7"/>
              </a:buClr>
              <a:buFont typeface="Noto Sans Symbols"/>
              <a:buNone/>
              <a:defRPr sz="1600" b="1" i="0" u="none" strike="noStrike" cap="none">
                <a:solidFill>
                  <a:schemeClr val="dk1"/>
                </a:solidFill>
                <a:latin typeface="Trebuchet MS"/>
                <a:ea typeface="Trebuchet MS"/>
                <a:cs typeface="Trebuchet MS"/>
                <a:sym typeface="Trebuchet MS"/>
              </a:defRPr>
            </a:lvl9pPr>
          </a:lstStyle>
          <a:p>
            <a:endParaRPr/>
          </a:p>
        </p:txBody>
      </p:sp>
      <p:sp>
        <p:nvSpPr>
          <p:cNvPr id="79" name="Shape 79"/>
          <p:cNvSpPr txBox="1">
            <a:spLocks noGrp="1"/>
          </p:cNvSpPr>
          <p:nvPr>
            <p:ph type="body" idx="4"/>
          </p:nvPr>
        </p:nvSpPr>
        <p:spPr>
          <a:xfrm>
            <a:off x="6364223" y="2743200"/>
            <a:ext cx="4754879" cy="3291840"/>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80" name="Shape 80"/>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1" name="Shape 81"/>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2" name="Shape 82"/>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1069848" y="484631"/>
            <a:ext cx="10058399" cy="1609344"/>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Georgia"/>
              <a:buNone/>
              <a:defRPr sz="48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85" name="Shape 85"/>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6" name="Shape 86"/>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87" name="Shape 87"/>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8"/>
        <p:cNvGrpSpPr/>
        <p:nvPr/>
      </p:nvGrpSpPr>
      <p:grpSpPr>
        <a:xfrm>
          <a:off x="0" y="0"/>
          <a:ext cx="0" cy="0"/>
          <a:chOff x="0" y="0"/>
          <a:chExt cx="0" cy="0"/>
        </a:xfrm>
      </p:grpSpPr>
      <p:sp>
        <p:nvSpPr>
          <p:cNvPr id="89" name="Shape 89"/>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0" name="Shape 90"/>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91" name="Shape 91"/>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a:solidFill>
                  <a:srgbClr val="FFFFFF"/>
                </a:solidFill>
                <a:latin typeface="Trebuchet MS"/>
                <a:ea typeface="Trebuchet MS"/>
                <a:cs typeface="Trebuchet MS"/>
                <a:sym typeface="Trebuchet MS"/>
              </a:rPr>
              <a:t>‹#›</a:t>
            </a:fld>
            <a:endParaRPr lang="en-CA" sz="1400" b="1">
              <a:solidFill>
                <a:srgbClr val="FFFFFF"/>
              </a:solidFill>
              <a:latin typeface="Trebuchet MS"/>
              <a:ea typeface="Trebuchet MS"/>
              <a:cs typeface="Trebuchet MS"/>
              <a:sym typeface="Trebuchet M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1069848" y="484631"/>
            <a:ext cx="10058399" cy="1609344"/>
          </a:xfrm>
          <a:prstGeom prst="rect">
            <a:avLst/>
          </a:prstGeom>
          <a:noFill/>
          <a:ln>
            <a:noFill/>
          </a:ln>
        </p:spPr>
        <p:txBody>
          <a:bodyPr lIns="91425" tIns="91425" rIns="91425" bIns="91425" anchor="ctr" anchorCtr="0"/>
          <a:lstStyle>
            <a:lvl1pPr marL="0" marR="0" lvl="0" indent="0" algn="l" rtl="0">
              <a:lnSpc>
                <a:spcPct val="90000"/>
              </a:lnSpc>
              <a:spcBef>
                <a:spcPts val="0"/>
              </a:spcBef>
              <a:buFont typeface="Georgia"/>
              <a:buNone/>
              <a:defRPr sz="4800" b="1" i="0" u="none" strike="noStrike" cap="none">
                <a:latin typeface="Georgia"/>
                <a:ea typeface="Georgia"/>
                <a:cs typeface="Georgia"/>
                <a:sym typeface="Georgia"/>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1" name="Shape 11"/>
          <p:cNvSpPr txBox="1">
            <a:spLocks noGrp="1"/>
          </p:cNvSpPr>
          <p:nvPr>
            <p:ph type="body" idx="1"/>
          </p:nvPr>
        </p:nvSpPr>
        <p:spPr>
          <a:xfrm>
            <a:off x="1069848" y="2121408"/>
            <a:ext cx="10058399" cy="4050791"/>
          </a:xfrm>
          <a:prstGeom prst="rect">
            <a:avLst/>
          </a:prstGeom>
          <a:noFill/>
          <a:ln>
            <a:noFill/>
          </a:ln>
        </p:spPr>
        <p:txBody>
          <a:bodyPr lIns="91425" tIns="91425" rIns="91425" bIns="91425" anchor="t" anchorCtr="0"/>
          <a:lstStyle>
            <a:lvl1pPr marL="182880" marR="0" lvl="0" indent="-74929" algn="l" rtl="0">
              <a:lnSpc>
                <a:spcPct val="90000"/>
              </a:lnSpc>
              <a:spcBef>
                <a:spcPts val="1200"/>
              </a:spcBef>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endParaRPr/>
          </a:p>
        </p:txBody>
      </p:sp>
      <p:sp>
        <p:nvSpPr>
          <p:cNvPr id="12" name="Shape 12"/>
          <p:cNvSpPr txBox="1">
            <a:spLocks noGrp="1"/>
          </p:cNvSpPr>
          <p:nvPr>
            <p:ph type="dt" idx="10"/>
          </p:nvPr>
        </p:nvSpPr>
        <p:spPr>
          <a:xfrm>
            <a:off x="7964424" y="6272783"/>
            <a:ext cx="3273552" cy="365125"/>
          </a:xfrm>
          <a:prstGeom prst="rect">
            <a:avLst/>
          </a:prstGeom>
          <a:noFill/>
          <a:ln>
            <a:noFill/>
          </a:ln>
        </p:spPr>
        <p:txBody>
          <a:bodyPr lIns="91425" tIns="91425" rIns="91425" bIns="91425" anchor="ctr" anchorCtr="0"/>
          <a:lstStyle>
            <a:lvl1pPr marL="0" marR="0" lvl="0" indent="0" algn="r" rtl="0">
              <a:spcBef>
                <a:spcPts val="0"/>
              </a:spcBef>
              <a:buNone/>
              <a:defRPr sz="1100" b="0" i="0" u="none" strike="noStrike" cap="none">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sp>
        <p:nvSpPr>
          <p:cNvPr id="13" name="Shape 13"/>
          <p:cNvSpPr txBox="1">
            <a:spLocks noGrp="1"/>
          </p:cNvSpPr>
          <p:nvPr>
            <p:ph type="ftr" idx="11"/>
          </p:nvPr>
        </p:nvSpPr>
        <p:spPr>
          <a:xfrm>
            <a:off x="1088136" y="6272783"/>
            <a:ext cx="6327647" cy="365125"/>
          </a:xfrm>
          <a:prstGeom prst="rect">
            <a:avLst/>
          </a:prstGeom>
          <a:noFill/>
          <a:ln>
            <a:noFill/>
          </a:ln>
        </p:spPr>
        <p:txBody>
          <a:bodyPr lIns="91425" tIns="91425" rIns="91425" bIns="91425" anchor="ctr" anchorCtr="0"/>
          <a:lstStyle>
            <a:lvl1pPr marL="0" marR="0" lvl="0" indent="0" algn="l" rtl="0">
              <a:spcBef>
                <a:spcPts val="0"/>
              </a:spcBef>
              <a:buNone/>
              <a:defRPr sz="1100" b="0" i="0" u="none" strike="noStrike" cap="none">
                <a:solidFill>
                  <a:schemeClr val="dk2"/>
                </a:solidFill>
                <a:latin typeface="Trebuchet MS"/>
                <a:ea typeface="Trebuchet MS"/>
                <a:cs typeface="Trebuchet MS"/>
                <a:sym typeface="Trebuchet MS"/>
              </a:defRPr>
            </a:lvl1pPr>
            <a:lvl2pPr marL="457200" marR="0" lvl="1" indent="0" algn="l" rtl="0">
              <a:spcBef>
                <a:spcPts val="0"/>
              </a:spcBef>
              <a:buNone/>
              <a:defRPr sz="1800" b="0" i="0" u="none" strike="noStrike" cap="none">
                <a:solidFill>
                  <a:schemeClr val="dk1"/>
                </a:solidFill>
                <a:latin typeface="Trebuchet MS"/>
                <a:ea typeface="Trebuchet MS"/>
                <a:cs typeface="Trebuchet MS"/>
                <a:sym typeface="Trebuchet MS"/>
              </a:defRPr>
            </a:lvl2pPr>
            <a:lvl3pPr marL="914400" marR="0" lvl="2" indent="0" algn="l" rtl="0">
              <a:spcBef>
                <a:spcPts val="0"/>
              </a:spcBef>
              <a:buNone/>
              <a:defRPr sz="1800" b="0" i="0" u="none" strike="noStrike" cap="none">
                <a:solidFill>
                  <a:schemeClr val="dk1"/>
                </a:solidFill>
                <a:latin typeface="Trebuchet MS"/>
                <a:ea typeface="Trebuchet MS"/>
                <a:cs typeface="Trebuchet MS"/>
                <a:sym typeface="Trebuchet MS"/>
              </a:defRPr>
            </a:lvl3pPr>
            <a:lvl4pPr marL="1371600" marR="0" lvl="3" indent="0" algn="l" rtl="0">
              <a:spcBef>
                <a:spcPts val="0"/>
              </a:spcBef>
              <a:buNone/>
              <a:defRPr sz="1800" b="0" i="0" u="none" strike="noStrike" cap="none">
                <a:solidFill>
                  <a:schemeClr val="dk1"/>
                </a:solidFill>
                <a:latin typeface="Trebuchet MS"/>
                <a:ea typeface="Trebuchet MS"/>
                <a:cs typeface="Trebuchet MS"/>
                <a:sym typeface="Trebuchet MS"/>
              </a:defRPr>
            </a:lvl4pPr>
            <a:lvl5pPr marL="1828800" marR="0" lvl="4" indent="0" algn="l" rtl="0">
              <a:spcBef>
                <a:spcPts val="0"/>
              </a:spcBef>
              <a:buNone/>
              <a:defRPr sz="1800" b="0" i="0" u="none" strike="noStrike" cap="none">
                <a:solidFill>
                  <a:schemeClr val="dk1"/>
                </a:solidFill>
                <a:latin typeface="Trebuchet MS"/>
                <a:ea typeface="Trebuchet MS"/>
                <a:cs typeface="Trebuchet MS"/>
                <a:sym typeface="Trebuchet MS"/>
              </a:defRPr>
            </a:lvl5pPr>
            <a:lvl6pPr marL="2286000" marR="0" lvl="5" indent="0" algn="l" rtl="0">
              <a:spcBef>
                <a:spcPts val="0"/>
              </a:spcBef>
              <a:buNone/>
              <a:defRPr sz="1800" b="0" i="0" u="none" strike="noStrike" cap="none">
                <a:solidFill>
                  <a:schemeClr val="dk1"/>
                </a:solidFill>
                <a:latin typeface="Trebuchet MS"/>
                <a:ea typeface="Trebuchet MS"/>
                <a:cs typeface="Trebuchet MS"/>
                <a:sym typeface="Trebuchet MS"/>
              </a:defRPr>
            </a:lvl6pPr>
            <a:lvl7pPr marL="2743200" marR="0" lvl="6" indent="0" algn="l" rtl="0">
              <a:spcBef>
                <a:spcPts val="0"/>
              </a:spcBef>
              <a:buNone/>
              <a:defRPr sz="1800" b="0" i="0" u="none" strike="noStrike" cap="none">
                <a:solidFill>
                  <a:schemeClr val="dk1"/>
                </a:solidFill>
                <a:latin typeface="Trebuchet MS"/>
                <a:ea typeface="Trebuchet MS"/>
                <a:cs typeface="Trebuchet MS"/>
                <a:sym typeface="Trebuchet MS"/>
              </a:defRPr>
            </a:lvl7pPr>
            <a:lvl8pPr marL="3200400" marR="0" lvl="7" indent="0" algn="l" rtl="0">
              <a:spcBef>
                <a:spcPts val="0"/>
              </a:spcBef>
              <a:buNone/>
              <a:defRPr sz="1800" b="0" i="0" u="none" strike="noStrike" cap="none">
                <a:solidFill>
                  <a:schemeClr val="dk1"/>
                </a:solidFill>
                <a:latin typeface="Trebuchet MS"/>
                <a:ea typeface="Trebuchet MS"/>
                <a:cs typeface="Trebuchet MS"/>
                <a:sym typeface="Trebuchet MS"/>
              </a:defRPr>
            </a:lvl8pPr>
            <a:lvl9pPr marL="3657600" marR="0" lvl="8" indent="0" algn="l" rtl="0">
              <a:spcBef>
                <a:spcPts val="0"/>
              </a:spcBef>
              <a:buNone/>
              <a:defRPr sz="1800" b="0" i="0" u="none" strike="noStrike" cap="none">
                <a:solidFill>
                  <a:schemeClr val="dk1"/>
                </a:solidFill>
                <a:latin typeface="Trebuchet MS"/>
                <a:ea typeface="Trebuchet MS"/>
                <a:cs typeface="Trebuchet MS"/>
                <a:sym typeface="Trebuchet MS"/>
              </a:defRPr>
            </a:lvl9pPr>
          </a:lstStyle>
          <a:p>
            <a:endParaRPr/>
          </a:p>
        </p:txBody>
      </p:sp>
      <p:grpSp>
        <p:nvGrpSpPr>
          <p:cNvPr id="14" name="Shape 14"/>
          <p:cNvGrpSpPr/>
          <p:nvPr/>
        </p:nvGrpSpPr>
        <p:grpSpPr>
          <a:xfrm>
            <a:off x="11401724" y="6229680"/>
            <a:ext cx="457199" cy="457199"/>
            <a:chOff x="11361456" y="6195812"/>
            <a:chExt cx="548639" cy="548639"/>
          </a:xfrm>
        </p:grpSpPr>
        <p:sp>
          <p:nvSpPr>
            <p:cNvPr id="15" name="Shape 15"/>
            <p:cNvSpPr/>
            <p:nvPr/>
          </p:nvSpPr>
          <p:spPr>
            <a:xfrm>
              <a:off x="11361456" y="6195812"/>
              <a:ext cx="548639" cy="548639"/>
            </a:xfrm>
            <a:prstGeom prst="ellipse">
              <a:avLst/>
            </a:prstGeom>
            <a:blipFill rotWithShape="1">
              <a:blip r:embed="rId13">
                <a:alphaModFix/>
              </a:blip>
              <a:tile tx="50800" ty="0" sx="85000" sy="85000" flip="none" algn="tl"/>
            </a:blipFill>
            <a:ln>
              <a:noFill/>
            </a:ln>
          </p:spPr>
          <p:txBody>
            <a:bodyPr lIns="91425" tIns="91425" rIns="91425" bIns="91425" anchor="ctr" anchorCtr="0">
              <a:noAutofit/>
            </a:bodyPr>
            <a:lstStyle/>
            <a:p>
              <a:pPr lvl="0">
                <a:spcBef>
                  <a:spcPts val="0"/>
                </a:spcBef>
                <a:buNone/>
              </a:pPr>
              <a:endParaRPr/>
            </a:p>
          </p:txBody>
        </p:sp>
        <p:sp>
          <p:nvSpPr>
            <p:cNvPr id="16" name="Shape 16"/>
            <p:cNvSpPr/>
            <p:nvPr/>
          </p:nvSpPr>
          <p:spPr>
            <a:xfrm>
              <a:off x="11396488" y="6230844"/>
              <a:ext cx="478576" cy="478578"/>
            </a:xfrm>
            <a:prstGeom prst="ellipse">
              <a:avLst/>
            </a:prstGeom>
            <a:noFill/>
            <a:ln w="12700" cap="flat"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7" name="Shape 17"/>
          <p:cNvSpPr txBox="1">
            <a:spLocks noGrp="1"/>
          </p:cNvSpPr>
          <p:nvPr>
            <p:ph type="sldNum" idx="12"/>
          </p:nvPr>
        </p:nvSpPr>
        <p:spPr>
          <a:xfrm>
            <a:off x="11311128" y="6272783"/>
            <a:ext cx="640079" cy="365125"/>
          </a:xfrm>
          <a:prstGeom prst="rect">
            <a:avLst/>
          </a:prstGeom>
          <a:noFill/>
          <a:ln>
            <a:noFill/>
          </a:ln>
        </p:spPr>
        <p:txBody>
          <a:bodyPr lIns="91425" tIns="45700" rIns="91425" bIns="45700" anchor="ctr" anchorCtr="0">
            <a:noAutofit/>
          </a:bodyPr>
          <a:lstStyle/>
          <a:p>
            <a:pPr marL="0" marR="0" lvl="0" indent="0" algn="ctr" rtl="0">
              <a:spcBef>
                <a:spcPts val="0"/>
              </a:spcBef>
              <a:buSzPct val="25000"/>
              <a:buNone/>
            </a:pPr>
            <a:fld id="{00000000-1234-1234-1234-123412341234}" type="slidenum">
              <a:rPr lang="en-CA" sz="1400" b="1" i="0" u="none" strike="noStrike" cap="none">
                <a:solidFill>
                  <a:srgbClr val="FFFFFF"/>
                </a:solidFill>
                <a:latin typeface="Trebuchet MS"/>
                <a:ea typeface="Trebuchet MS"/>
                <a:cs typeface="Trebuchet MS"/>
                <a:sym typeface="Trebuchet MS"/>
              </a:rPr>
              <a:t>‹#›</a:t>
            </a:fld>
            <a:endParaRPr lang="en-CA" sz="1400" b="1" i="0" u="none" strike="noStrike" cap="none">
              <a:solidFill>
                <a:srgbClr val="FFFFFF"/>
              </a:solidFill>
              <a:latin typeface="Trebuchet MS"/>
              <a:ea typeface="Trebuchet MS"/>
              <a:cs typeface="Trebuchet MS"/>
              <a:sym typeface="Trebuchet M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mcnally@ualberta.c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mailto:brailey@ualberta.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www.tandfonline.com/author/Czerniewicz,+Laura" TargetMode="Externa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guides.library.ualberta.ca/open-educational-resources" TargetMode="External"/><Relationship Id="rId7" Type="http://schemas.openxmlformats.org/officeDocument/2006/relationships/hyperlink" Target="http://libguides.uleth.ca/OER"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hyperlink" Target="http://libguides.mtroyal.ca/oer" TargetMode="External"/><Relationship Id="rId5" Type="http://schemas.openxmlformats.org/officeDocument/2006/relationships/hyperlink" Target="http://cldd.athabascau.ca/open-educational-resources/index.php" TargetMode="External"/><Relationship Id="rId10" Type="http://schemas.openxmlformats.org/officeDocument/2006/relationships/comments" Target="../comments/comment1.xml"/><Relationship Id="rId4" Type="http://schemas.openxmlformats.org/officeDocument/2006/relationships/hyperlink" Target="http://libguides.norquest.ca/oa/open_education" TargetMode="External"/><Relationship Id="rId9" Type="http://schemas.openxmlformats.org/officeDocument/2006/relationships/hyperlink" Target="http://guides.library.ubc.ca/open_education"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http://globaltext.terry.uga.edu/" TargetMode="External"/><Relationship Id="rId3" Type="http://schemas.openxmlformats.org/officeDocument/2006/relationships/image" Target="../media/image18.png"/><Relationship Id="rId7" Type="http://schemas.openxmlformats.org/officeDocument/2006/relationships/hyperlink" Target="http://www.ocwconsortium.org/"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www.oercommons.org/" TargetMode="External"/><Relationship Id="rId5" Type="http://schemas.openxmlformats.org/officeDocument/2006/relationships/hyperlink" Target="https://openstaxcollege.org/" TargetMode="External"/><Relationship Id="rId4" Type="http://schemas.openxmlformats.org/officeDocument/2006/relationships/hyperlink" Target="http://www.saylor.org/" TargetMode="External"/><Relationship Id="rId9" Type="http://schemas.openxmlformats.org/officeDocument/2006/relationships/hyperlink" Target="http://www.merlot.org/merlot/index.htm?action=find"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hyperlink" Target="https://www.oercommons.org/advanced-search"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s://a0c085d03b957d6c5ca9f0c9e0ab39711ce8d608.googledrive.com/host/0B-un7mzvTZdzaEQzTlFFNHMwbWs/story.html" TargetMode="External"/><Relationship Id="rId4" Type="http://schemas.openxmlformats.org/officeDocument/2006/relationships/hyperlink" Target="https://85345e1f9167cb4483a489a8a6a1bcdd6aba1f1d.googledrive.com/host/0B-un7mzvTZdzbmpvRERSVzhZNTA/story.html"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portal.unesco.org/ci/en/ev.php-URL_ID=2492&amp;URL_DO=DO_TOPIC&amp;URL_SECTION=201.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oecd-ilibrary.org/education/giving-knowledge-for-free_9789264032125-e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hyperlink" Target="http://www.libvar.bg/projects/index-eng.html" TargetMode="External"/><Relationship Id="rId3" Type="http://schemas.openxmlformats.org/officeDocument/2006/relationships/hyperlink" Target="http://ir.lib.uwo.ca/wlevents/10/" TargetMode="External"/><Relationship Id="rId7" Type="http://schemas.openxmlformats.org/officeDocument/2006/relationships/hyperlink" Target="http://gladstonepubliclibrary.org/" TargetMode="External"/><Relationship Id="rId12" Type="http://schemas.openxmlformats.org/officeDocument/2006/relationships/hyperlink" Target="https://era.library.ualberta.ca/public/home"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mailto:mmcnally@ualberta.ca" TargetMode="External"/><Relationship Id="rId11" Type="http://schemas.openxmlformats.org/officeDocument/2006/relationships/hyperlink" Target="http://www.openschool.bc.ca/k12/oer.html" TargetMode="External"/><Relationship Id="rId5" Type="http://schemas.openxmlformats.org/officeDocument/2006/relationships/hyperlink" Target="https://era.library.ualberta.ca/files/5x21tg169#.Vx_a9EyDFBc" TargetMode="External"/><Relationship Id="rId10" Type="http://schemas.openxmlformats.org/officeDocument/2006/relationships/hyperlink" Target="http://dpi.wi.gov/imt/digital-learning-planning/open-education-resources" TargetMode="External"/><Relationship Id="rId4" Type="http://schemas.openxmlformats.org/officeDocument/2006/relationships/hyperlink" Target="http://hdl.handle.net/10402/era.38224" TargetMode="External"/><Relationship Id="rId9" Type="http://schemas.openxmlformats.org/officeDocument/2006/relationships/hyperlink" Target="http://nekls.org/innovation-day-2015/"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www.library.ualberta.ca/tutorials/supplementary/index.cfm" TargetMode="External"/><Relationship Id="rId13" Type="http://schemas.openxmlformats.org/officeDocument/2006/relationships/hyperlink" Target="https://pixabay.com/en/teacher-silhouette-black-isolated-309533/" TargetMode="External"/><Relationship Id="rId18" Type="http://schemas.openxmlformats.org/officeDocument/2006/relationships/hyperlink" Target="https://pixabay.com/en/database-library-catalog-search-1189982/" TargetMode="External"/><Relationship Id="rId3" Type="http://schemas.openxmlformats.org/officeDocument/2006/relationships/hyperlink" Target="http://www.unesco.org/new/en/communication-and-information/access-to-knowledge/open-educational-resources/global-oer-logo/" TargetMode="External"/><Relationship Id="rId7" Type="http://schemas.openxmlformats.org/officeDocument/2006/relationships/hyperlink" Target="http://www.oercommons.org/courses/energyville" TargetMode="External"/><Relationship Id="rId12" Type="http://schemas.openxmlformats.org/officeDocument/2006/relationships/hyperlink" Target="http://anton-inyushkin.deviantart.com/art/WWW-World-Wide-Web-Internet-Logo-524049261" TargetMode="External"/><Relationship Id="rId17" Type="http://schemas.openxmlformats.org/officeDocument/2006/relationships/hyperlink" Target="https://c2.staticflickr.com/8/7438/8926992700_0ab4c8cfe0_z.jpg" TargetMode="External"/><Relationship Id="rId2" Type="http://schemas.openxmlformats.org/officeDocument/2006/relationships/notesSlide" Target="../notesSlides/notesSlide34.xml"/><Relationship Id="rId16" Type="http://schemas.openxmlformats.org/officeDocument/2006/relationships/hyperlink" Target="http://guides.library.ualberta.ca/open-educational-resources" TargetMode="External"/><Relationship Id="rId1" Type="http://schemas.openxmlformats.org/officeDocument/2006/relationships/slideLayout" Target="../slideLayouts/slideLayout2.xml"/><Relationship Id="rId6" Type="http://schemas.openxmlformats.org/officeDocument/2006/relationships/hyperlink" Target="http://www.oercommons.org/advanced-search" TargetMode="External"/><Relationship Id="rId11" Type="http://schemas.openxmlformats.org/officeDocument/2006/relationships/hyperlink" Target="https://pixabay.com/en/notepad-memo-pencil-writing-note-117597/l" TargetMode="External"/><Relationship Id="rId5" Type="http://schemas.openxmlformats.org/officeDocument/2006/relationships/hyperlink" Target="http://www.openeducationweek.org/resources" TargetMode="External"/><Relationship Id="rId15" Type="http://schemas.openxmlformats.org/officeDocument/2006/relationships/hyperlink" Target="https://www.flickr.com/photos/ivanwalsh/4006230793" TargetMode="External"/><Relationship Id="rId10" Type="http://schemas.openxmlformats.org/officeDocument/2006/relationships/hyperlink" Target="http://publicdomainvectors.org/nl/vrije-vectoren/Vector-tekening-van-35-inch-floppy-disk/13432.html" TargetMode="External"/><Relationship Id="rId4" Type="http://schemas.openxmlformats.org/officeDocument/2006/relationships/hyperlink" Target="http://www.unesco.org/new/fileadmin/MULTIMEDIA/HQ/CI/CI/pdf/Events/global_oer_logo_manual_en.pdf" TargetMode="External"/><Relationship Id="rId9" Type="http://schemas.openxmlformats.org/officeDocument/2006/relationships/hyperlink" Target="http://wiki.creativecommons.org/Frequently_Asked_Questions" TargetMode="External"/><Relationship Id="rId14" Type="http://schemas.openxmlformats.org/officeDocument/2006/relationships/hyperlink" Target="https://goo.gl/ygxvOj"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hyperlink" Target="http://www.openschool.bc.ca/k12/oer.html" TargetMode="External"/><Relationship Id="rId3" Type="http://schemas.openxmlformats.org/officeDocument/2006/relationships/hyperlink" Target="http://tech.ed.gov/open-education/" TargetMode="External"/><Relationship Id="rId7" Type="http://schemas.openxmlformats.org/officeDocument/2006/relationships/hyperlink" Target="http://www.libvar.bg/projects/index-eng.html" TargetMode="External"/><Relationship Id="rId12"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hyperlink" Target="http://dpi.wi.gov/imt/digital-learning-planning/open-education-resources" TargetMode="External"/><Relationship Id="rId5" Type="http://schemas.openxmlformats.org/officeDocument/2006/relationships/hyperlink" Target="http://gladstonepubliclibrary.org/" TargetMode="Externa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hyperlink" Target="http://nekls.org/innovation-day-2015/" TargetMode="External"/><Relationship Id="rId1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hyperlink" Target="https://babel.hathitrust.org/cgi/pt?id=mdp.39015065514914;page=root;view=image;size=100;seq=10;num=8"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hyperlink" Target="http://www.pewinternet.org/files/2016/03/PI_2016.03.22_Educational-Ecosystems_FINAL.pdf" TargetMode="External"/><Relationship Id="rId4" Type="http://schemas.openxmlformats.org/officeDocument/2006/relationships/hyperlink" Target="http://www.ala.org/advocacy/intfreedom/statementspols/corevalue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era.library.ualberta.ca/"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ocw.mit.edu/about/site-statistics/11_Eval_Summary_112311_MITOCW.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ocw.mit.edu/about/site-statistics/monthly-reports/MITOCW_DB_2016_02.pd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ctrTitle"/>
          </p:nvPr>
        </p:nvSpPr>
        <p:spPr>
          <a:xfrm>
            <a:off x="910709" y="1302223"/>
            <a:ext cx="9966899" cy="3035699"/>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SzPct val="25000"/>
              <a:buFont typeface="Georgia"/>
              <a:buNone/>
            </a:pPr>
            <a:r>
              <a:rPr lang="en-CA" sz="5400" b="0" i="0" u="none" strike="noStrike" cap="none">
                <a:latin typeface="Georgia"/>
                <a:ea typeface="Georgia"/>
                <a:cs typeface="Georgia"/>
                <a:sym typeface="Georgia"/>
              </a:rPr>
              <a:t>Lifelong Learning and Open Educational Resources</a:t>
            </a:r>
            <a:br>
              <a:rPr lang="en-CA" sz="5400" b="0" i="0" u="none" strike="noStrike" cap="none">
                <a:latin typeface="Georgia"/>
                <a:ea typeface="Georgia"/>
                <a:cs typeface="Georgia"/>
                <a:sym typeface="Georgia"/>
              </a:rPr>
            </a:br>
            <a:r>
              <a:rPr lang="en-CA" sz="2800" b="0" i="0" u="none" strike="noStrike" cap="none">
                <a:latin typeface="Georgia"/>
                <a:ea typeface="Georgia"/>
                <a:cs typeface="Georgia"/>
                <a:sym typeface="Georgia"/>
              </a:rPr>
              <a:t>The Alberta Library Conference</a:t>
            </a:r>
          </a:p>
        </p:txBody>
      </p:sp>
      <p:sp>
        <p:nvSpPr>
          <p:cNvPr id="109" name="Shape 109"/>
          <p:cNvSpPr txBox="1">
            <a:spLocks noGrp="1"/>
          </p:cNvSpPr>
          <p:nvPr>
            <p:ph type="subTitle" idx="1"/>
          </p:nvPr>
        </p:nvSpPr>
        <p:spPr>
          <a:xfrm>
            <a:off x="1069861" y="4572000"/>
            <a:ext cx="2157446" cy="2065467"/>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548BB7"/>
              </a:buClr>
              <a:buSzPct val="25000"/>
              <a:buFont typeface="Noto Sans Symbols"/>
              <a:buNone/>
            </a:pPr>
            <a:r>
              <a:rPr lang="en-CA" sz="1200" b="0" i="0" u="none" strike="noStrike" cap="none" dirty="0">
                <a:solidFill>
                  <a:schemeClr val="dk1"/>
                </a:solidFill>
                <a:latin typeface="Trebuchet MS"/>
                <a:ea typeface="Trebuchet MS"/>
                <a:cs typeface="Trebuchet MS"/>
                <a:sym typeface="Trebuchet MS"/>
              </a:rPr>
              <a:t>Michael B. McNally</a:t>
            </a:r>
          </a:p>
          <a:p>
            <a:pPr marL="0" marR="0" lvl="0" indent="0" algn="l" rtl="0">
              <a:lnSpc>
                <a:spcPct val="100000"/>
              </a:lnSpc>
              <a:spcBef>
                <a:spcPts val="1200"/>
              </a:spcBef>
              <a:spcAft>
                <a:spcPts val="0"/>
              </a:spcAft>
              <a:buClr>
                <a:srgbClr val="548BB7"/>
              </a:buClr>
              <a:buSzPct val="25000"/>
              <a:buFont typeface="Noto Sans Symbols"/>
              <a:buNone/>
            </a:pPr>
            <a:r>
              <a:rPr lang="en-CA" sz="1200" b="0" i="0" u="none" strike="noStrike" cap="none" dirty="0">
                <a:solidFill>
                  <a:schemeClr val="dk1"/>
                </a:solidFill>
                <a:latin typeface="Trebuchet MS"/>
                <a:ea typeface="Trebuchet MS"/>
                <a:cs typeface="Trebuchet MS"/>
                <a:sym typeface="Trebuchet MS"/>
              </a:rPr>
              <a:t>Assistant Professor, School of Library and Information Studies</a:t>
            </a:r>
          </a:p>
          <a:p>
            <a:pPr marL="0" marR="0" lvl="0" indent="0" algn="l" rtl="0">
              <a:lnSpc>
                <a:spcPct val="100000"/>
              </a:lnSpc>
              <a:spcBef>
                <a:spcPts val="1200"/>
              </a:spcBef>
              <a:spcAft>
                <a:spcPts val="0"/>
              </a:spcAft>
              <a:buClr>
                <a:srgbClr val="548BB7"/>
              </a:buClr>
              <a:buSzPct val="25000"/>
              <a:buFont typeface="Noto Sans Symbols"/>
              <a:buNone/>
            </a:pPr>
            <a:r>
              <a:rPr lang="en-CA" sz="1200" b="0" i="0" u="none" strike="noStrike" cap="none" dirty="0">
                <a:solidFill>
                  <a:schemeClr val="dk1"/>
                </a:solidFill>
                <a:latin typeface="Trebuchet MS"/>
                <a:ea typeface="Trebuchet MS"/>
                <a:cs typeface="Trebuchet MS"/>
                <a:sym typeface="Trebuchet MS"/>
              </a:rPr>
              <a:t>University of Alberta</a:t>
            </a:r>
          </a:p>
          <a:p>
            <a:pPr marL="0" marR="0" lvl="0" indent="0" algn="l" rtl="0">
              <a:lnSpc>
                <a:spcPct val="100000"/>
              </a:lnSpc>
              <a:spcBef>
                <a:spcPts val="1200"/>
              </a:spcBef>
              <a:buClr>
                <a:srgbClr val="548BB7"/>
              </a:buClr>
              <a:buSzPct val="25000"/>
              <a:buFont typeface="Noto Sans Symbols"/>
              <a:buNone/>
            </a:pPr>
            <a:r>
              <a:rPr lang="en-CA" sz="1200" b="0" i="0" u="sng" strike="noStrike" cap="none" dirty="0">
                <a:solidFill>
                  <a:schemeClr val="hlink"/>
                </a:solidFill>
                <a:latin typeface="Trebuchet MS"/>
                <a:ea typeface="Trebuchet MS"/>
                <a:cs typeface="Trebuchet MS"/>
                <a:sym typeface="Trebuchet MS"/>
                <a:hlinkClick r:id="rId3"/>
              </a:rPr>
              <a:t>mmcnally@ualberta.ca</a:t>
            </a:r>
          </a:p>
        </p:txBody>
      </p:sp>
      <p:sp>
        <p:nvSpPr>
          <p:cNvPr id="110" name="Shape 110"/>
          <p:cNvSpPr txBox="1"/>
          <p:nvPr/>
        </p:nvSpPr>
        <p:spPr>
          <a:xfrm>
            <a:off x="3131321" y="4419600"/>
            <a:ext cx="2399100" cy="1908299"/>
          </a:xfrm>
          <a:prstGeom prst="rect">
            <a:avLst/>
          </a:prstGeom>
          <a:noFill/>
          <a:ln>
            <a:noFill/>
          </a:ln>
        </p:spPr>
        <p:txBody>
          <a:bodyPr lIns="91425" tIns="45700" rIns="91425" bIns="45700" anchor="t" anchorCtr="0">
            <a:noAutofit/>
          </a:bodyPr>
          <a:lstStyle/>
          <a:p>
            <a:pPr marL="0" marR="0" lvl="0" indent="0" algn="l" rtl="0">
              <a:lnSpc>
                <a:spcPct val="200000"/>
              </a:lnSpc>
              <a:spcBef>
                <a:spcPts val="0"/>
              </a:spcBef>
              <a:buSzPct val="25000"/>
              <a:buNone/>
            </a:pPr>
            <a:r>
              <a:rPr lang="en-CA" sz="1200" b="0" i="0" u="none" strike="noStrike" cap="none" dirty="0">
                <a:solidFill>
                  <a:schemeClr val="dk1"/>
                </a:solidFill>
                <a:latin typeface="Trebuchet MS"/>
                <a:ea typeface="Trebuchet MS"/>
                <a:cs typeface="Trebuchet MS"/>
                <a:sym typeface="Trebuchet MS"/>
              </a:rPr>
              <a:t>Michelle </a:t>
            </a:r>
            <a:r>
              <a:rPr lang="en-CA" sz="1200" b="0" i="0" u="none" strike="noStrike" cap="none" dirty="0" err="1">
                <a:solidFill>
                  <a:schemeClr val="dk1"/>
                </a:solidFill>
                <a:latin typeface="Trebuchet MS"/>
                <a:ea typeface="Trebuchet MS"/>
                <a:cs typeface="Trebuchet MS"/>
                <a:sym typeface="Trebuchet MS"/>
              </a:rPr>
              <a:t>Brailey</a:t>
            </a:r>
            <a:r>
              <a:rPr lang="en-CA" sz="1200" b="0" i="0" u="none" strike="noStrike" cap="none" dirty="0">
                <a:solidFill>
                  <a:schemeClr val="dk1"/>
                </a:solidFill>
                <a:latin typeface="Trebuchet MS"/>
                <a:ea typeface="Trebuchet MS"/>
                <a:cs typeface="Trebuchet MS"/>
                <a:sym typeface="Trebuchet MS"/>
              </a:rPr>
              <a:t> </a:t>
            </a:r>
          </a:p>
          <a:p>
            <a:pPr marL="0" marR="0" lvl="0" indent="0" algn="l" rtl="0">
              <a:lnSpc>
                <a:spcPct val="200000"/>
              </a:lnSpc>
              <a:spcBef>
                <a:spcPts val="0"/>
              </a:spcBef>
              <a:buSzPct val="25000"/>
              <a:buNone/>
            </a:pPr>
            <a:r>
              <a:rPr lang="en-CA" sz="1200" b="0" i="0" u="none" strike="noStrike" cap="none" dirty="0">
                <a:solidFill>
                  <a:schemeClr val="dk1"/>
                </a:solidFill>
                <a:latin typeface="Trebuchet MS"/>
                <a:ea typeface="Trebuchet MS"/>
                <a:cs typeface="Trebuchet MS"/>
                <a:sym typeface="Trebuchet MS"/>
              </a:rPr>
              <a:t>Data Librarian, Intern </a:t>
            </a:r>
            <a:br>
              <a:rPr lang="en-CA" sz="1200" b="0" i="0" u="none" strike="noStrike" cap="none" dirty="0">
                <a:solidFill>
                  <a:schemeClr val="dk1"/>
                </a:solidFill>
                <a:latin typeface="Trebuchet MS"/>
                <a:ea typeface="Trebuchet MS"/>
                <a:cs typeface="Trebuchet MS"/>
                <a:sym typeface="Trebuchet MS"/>
              </a:rPr>
            </a:br>
            <a:r>
              <a:rPr lang="en-CA" sz="1200" b="0" i="0" u="none" strike="noStrike" cap="none" dirty="0">
                <a:solidFill>
                  <a:schemeClr val="dk1"/>
                </a:solidFill>
                <a:latin typeface="Trebuchet MS"/>
                <a:ea typeface="Trebuchet MS"/>
                <a:cs typeface="Trebuchet MS"/>
                <a:sym typeface="Trebuchet MS"/>
              </a:rPr>
              <a:t>University of Alberta Libraries </a:t>
            </a:r>
          </a:p>
          <a:p>
            <a:pPr marL="0" marR="0" lvl="0" indent="0" algn="l" rtl="0">
              <a:lnSpc>
                <a:spcPct val="200000"/>
              </a:lnSpc>
              <a:spcBef>
                <a:spcPts val="0"/>
              </a:spcBef>
              <a:buSzPct val="25000"/>
              <a:buNone/>
            </a:pPr>
            <a:r>
              <a:rPr lang="en-CA" sz="1200" b="0" i="0" u="sng" strike="noStrike" cap="none" dirty="0">
                <a:solidFill>
                  <a:schemeClr val="hlink"/>
                </a:solidFill>
                <a:latin typeface="Trebuchet MS"/>
                <a:ea typeface="Trebuchet MS"/>
                <a:cs typeface="Trebuchet MS"/>
                <a:sym typeface="Trebuchet MS"/>
                <a:hlinkClick r:id="rId4"/>
              </a:rPr>
              <a:t>brailey@ualberta.ca</a:t>
            </a:r>
          </a:p>
          <a:p>
            <a:pPr marL="0" marR="0" lvl="0" indent="0" algn="l" rtl="0">
              <a:lnSpc>
                <a:spcPct val="200000"/>
              </a:lnSpc>
              <a:spcBef>
                <a:spcPts val="0"/>
              </a:spcBef>
              <a:buSzPct val="25000"/>
              <a:buNone/>
            </a:pPr>
            <a:r>
              <a:rPr lang="en-CA" sz="1100" b="0" i="0" u="none" strike="noStrike" cap="none" dirty="0">
                <a:solidFill>
                  <a:schemeClr val="dk1"/>
                </a:solidFill>
                <a:latin typeface="Trebuchet MS"/>
                <a:ea typeface="Trebuchet MS"/>
                <a:cs typeface="Trebuchet MS"/>
                <a:sym typeface="Trebuchet MS"/>
              </a:rPr>
              <a:t> </a:t>
            </a:r>
          </a:p>
        </p:txBody>
      </p:sp>
      <p:sp>
        <p:nvSpPr>
          <p:cNvPr id="111" name="Shape 111"/>
          <p:cNvSpPr/>
          <p:nvPr/>
        </p:nvSpPr>
        <p:spPr>
          <a:xfrm>
            <a:off x="5969201" y="3244333"/>
            <a:ext cx="25359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800" b="0" i="0" u="none" strike="noStrike" cap="none">
                <a:solidFill>
                  <a:schemeClr val="dk1"/>
                </a:solidFill>
                <a:latin typeface="Trebuchet MS"/>
                <a:ea typeface="Trebuchet MS"/>
                <a:cs typeface="Trebuchet MS"/>
                <a:sym typeface="Trebuchet MS"/>
              </a:rPr>
              <a:t> </a:t>
            </a:r>
          </a:p>
        </p:txBody>
      </p:sp>
      <p:sp>
        <p:nvSpPr>
          <p:cNvPr id="112" name="Shape 112"/>
          <p:cNvSpPr txBox="1"/>
          <p:nvPr/>
        </p:nvSpPr>
        <p:spPr>
          <a:xfrm>
            <a:off x="5873675" y="10935122"/>
            <a:ext cx="2538805" cy="978946"/>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Trebuchet MS"/>
              <a:ea typeface="Trebuchet MS"/>
              <a:cs typeface="Trebuchet MS"/>
              <a:sym typeface="Trebuchet MS"/>
            </a:endParaRPr>
          </a:p>
        </p:txBody>
      </p:sp>
      <p:pic>
        <p:nvPicPr>
          <p:cNvPr id="113" name="Shape 113"/>
          <p:cNvPicPr preferRelativeResize="0"/>
          <p:nvPr/>
        </p:nvPicPr>
        <p:blipFill rotWithShape="1">
          <a:blip r:embed="rId5">
            <a:alphaModFix/>
          </a:blip>
          <a:srcRect/>
          <a:stretch/>
        </p:blipFill>
        <p:spPr>
          <a:xfrm>
            <a:off x="9335546" y="3493546"/>
            <a:ext cx="1495424" cy="523874"/>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pic>
        <p:nvPicPr>
          <p:cNvPr id="198" name="Shape 198"/>
          <p:cNvPicPr preferRelativeResize="0"/>
          <p:nvPr/>
        </p:nvPicPr>
        <p:blipFill>
          <a:blip r:embed="rId3">
            <a:alphaModFix/>
          </a:blip>
          <a:stretch>
            <a:fillRect/>
          </a:stretch>
        </p:blipFill>
        <p:spPr>
          <a:xfrm>
            <a:off x="1338850" y="679825"/>
            <a:ext cx="9241725" cy="5198474"/>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pic>
        <p:nvPicPr>
          <p:cNvPr id="204" name="Shape 204"/>
          <p:cNvPicPr preferRelativeResize="0"/>
          <p:nvPr/>
        </p:nvPicPr>
        <p:blipFill>
          <a:blip r:embed="rId3">
            <a:alphaModFix/>
          </a:blip>
          <a:stretch>
            <a:fillRect/>
          </a:stretch>
        </p:blipFill>
        <p:spPr>
          <a:xfrm>
            <a:off x="1246175" y="67987"/>
            <a:ext cx="9699651" cy="6722024"/>
          </a:xfrm>
          <a:prstGeom prst="rect">
            <a:avLst/>
          </a:prstGeom>
          <a:noFill/>
          <a:ln>
            <a:noFill/>
          </a:ln>
        </p:spPr>
      </p:pic>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Shape 209"/>
          <p:cNvSpPr txBox="1">
            <a:spLocks noGrp="1"/>
          </p:cNvSpPr>
          <p:nvPr>
            <p:ph type="title"/>
          </p:nvPr>
        </p:nvSpPr>
        <p:spPr>
          <a:xfrm>
            <a:off x="1066798" y="322631"/>
            <a:ext cx="10058400" cy="16091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OER Advocacy and Promotion</a:t>
            </a:r>
          </a:p>
        </p:txBody>
      </p:sp>
      <p:pic>
        <p:nvPicPr>
          <p:cNvPr id="210" name="Shape 210"/>
          <p:cNvPicPr preferRelativeResize="0">
            <a:picLocks noGrp="1"/>
          </p:cNvPicPr>
          <p:nvPr>
            <p:ph type="body" idx="1"/>
          </p:nvPr>
        </p:nvPicPr>
        <p:blipFill rotWithShape="1">
          <a:blip r:embed="rId3">
            <a:alphaModFix/>
          </a:blip>
          <a:srcRect/>
          <a:stretch/>
        </p:blipFill>
        <p:spPr>
          <a:xfrm>
            <a:off x="434742" y="4640404"/>
            <a:ext cx="1682700" cy="1121700"/>
          </a:xfrm>
          <a:prstGeom prst="rect">
            <a:avLst/>
          </a:prstGeom>
          <a:noFill/>
          <a:ln>
            <a:noFill/>
          </a:ln>
        </p:spPr>
      </p:pic>
      <p:pic>
        <p:nvPicPr>
          <p:cNvPr id="211" name="Shape 211"/>
          <p:cNvPicPr preferRelativeResize="0"/>
          <p:nvPr/>
        </p:nvPicPr>
        <p:blipFill rotWithShape="1">
          <a:blip r:embed="rId4">
            <a:alphaModFix/>
          </a:blip>
          <a:srcRect/>
          <a:stretch/>
        </p:blipFill>
        <p:spPr>
          <a:xfrm>
            <a:off x="5935890" y="4841548"/>
            <a:ext cx="2594400" cy="719400"/>
          </a:xfrm>
          <a:prstGeom prst="rect">
            <a:avLst/>
          </a:prstGeom>
          <a:noFill/>
          <a:ln>
            <a:noFill/>
          </a:ln>
        </p:spPr>
      </p:pic>
      <p:sp>
        <p:nvSpPr>
          <p:cNvPr id="212" name="Shape 212"/>
          <p:cNvSpPr/>
          <p:nvPr/>
        </p:nvSpPr>
        <p:spPr>
          <a:xfrm>
            <a:off x="2744350" y="4396637"/>
            <a:ext cx="2881500" cy="1609200"/>
          </a:xfrm>
          <a:prstGeom prst="chevron">
            <a:avLst>
              <a:gd name="adj" fmla="val 50000"/>
            </a:avLst>
          </a:prstGeom>
          <a:solidFill>
            <a:schemeClr val="accent5"/>
          </a:solidFill>
          <a:ln w="9525" cap="flat" cmpd="sng">
            <a:solidFill>
              <a:srgbClr val="666666"/>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CA">
                <a:solidFill>
                  <a:schemeClr val="dk1"/>
                </a:solidFill>
                <a:latin typeface="Trebuchet MS"/>
                <a:ea typeface="Trebuchet MS"/>
                <a:cs typeface="Trebuchet MS"/>
                <a:sym typeface="Trebuchet MS"/>
              </a:rPr>
              <a:t>Open Education Week is in early March </a:t>
            </a:r>
          </a:p>
        </p:txBody>
      </p:sp>
      <p:sp>
        <p:nvSpPr>
          <p:cNvPr id="213" name="Shape 213"/>
          <p:cNvSpPr txBox="1"/>
          <p:nvPr/>
        </p:nvSpPr>
        <p:spPr>
          <a:xfrm>
            <a:off x="434750" y="2093975"/>
            <a:ext cx="11535600" cy="1940100"/>
          </a:xfrm>
          <a:prstGeom prst="rect">
            <a:avLst/>
          </a:prstGeom>
          <a:noFill/>
          <a:ln>
            <a:noFill/>
          </a:ln>
        </p:spPr>
        <p:txBody>
          <a:bodyPr lIns="91425" tIns="91425" rIns="91425" bIns="91425" anchor="ctr" anchorCtr="0">
            <a:noAutofit/>
          </a:bodyPr>
          <a:lstStyle/>
          <a:p>
            <a:pPr marL="742950" lvl="1" indent="-273050" rtl="0">
              <a:lnSpc>
                <a:spcPct val="150000"/>
              </a:lnSpc>
              <a:spcBef>
                <a:spcPts val="0"/>
              </a:spcBef>
              <a:buClr>
                <a:schemeClr val="dk1"/>
              </a:buClr>
              <a:buSzPct val="100000"/>
              <a:buFont typeface="Noto Sans Symbols"/>
              <a:buChar char="▪"/>
            </a:pPr>
            <a:r>
              <a:rPr lang="en-CA" sz="1600">
                <a:solidFill>
                  <a:schemeClr val="dk1"/>
                </a:solidFill>
                <a:latin typeface="Trebuchet MS"/>
                <a:ea typeface="Trebuchet MS"/>
                <a:cs typeface="Trebuchet MS"/>
                <a:sym typeface="Trebuchet MS"/>
              </a:rPr>
              <a:t>78% of undergraduates report not purchasing a required course textbook due to cost (Billings et al. 2012).</a:t>
            </a:r>
          </a:p>
          <a:p>
            <a:pPr marL="742950" lvl="1" indent="-273050" rtl="0">
              <a:lnSpc>
                <a:spcPct val="150000"/>
              </a:lnSpc>
              <a:spcBef>
                <a:spcPts val="0"/>
              </a:spcBef>
              <a:buClr>
                <a:srgbClr val="000000"/>
              </a:buClr>
              <a:buSzPct val="100000"/>
              <a:buFont typeface="Trebuchet MS"/>
              <a:buChar char="▪"/>
            </a:pPr>
            <a:r>
              <a:rPr lang="en-CA" sz="1600">
                <a:latin typeface="Trebuchet MS"/>
                <a:ea typeface="Trebuchet MS"/>
                <a:cs typeface="Trebuchet MS"/>
                <a:sym typeface="Trebuchet MS"/>
              </a:rPr>
              <a:t>Only ⅕ of students are legally obtaining all course textbooks (</a:t>
            </a:r>
            <a:r>
              <a:rPr lang="en-CA" sz="1600">
                <a:latin typeface="Trebuchet MS"/>
                <a:ea typeface="Trebuchet MS"/>
                <a:cs typeface="Trebuchet MS"/>
                <a:sym typeface="Trebuchet MS"/>
                <a:hlinkClick r:id="rId5"/>
              </a:rPr>
              <a:t>Czerniewicz</a:t>
            </a:r>
            <a:r>
              <a:rPr lang="en-CA" sz="1600">
                <a:latin typeface="Trebuchet MS"/>
                <a:ea typeface="Trebuchet MS"/>
                <a:cs typeface="Trebuchet MS"/>
                <a:sym typeface="Trebuchet MS"/>
              </a:rPr>
              <a:t> 2016).</a:t>
            </a:r>
          </a:p>
          <a:p>
            <a:pPr marL="742950" lvl="1" indent="-273050" rtl="0">
              <a:lnSpc>
                <a:spcPct val="150000"/>
              </a:lnSpc>
              <a:spcBef>
                <a:spcPts val="0"/>
              </a:spcBef>
              <a:buClr>
                <a:schemeClr val="dk1"/>
              </a:buClr>
              <a:buSzPct val="100000"/>
              <a:buFont typeface="Trebuchet MS"/>
              <a:buChar char="▪"/>
            </a:pPr>
            <a:r>
              <a:rPr lang="en-CA" sz="1600">
                <a:solidFill>
                  <a:schemeClr val="dk1"/>
                </a:solidFill>
                <a:latin typeface="Trebuchet MS"/>
                <a:ea typeface="Trebuchet MS"/>
                <a:cs typeface="Trebuchet MS"/>
                <a:sym typeface="Trebuchet MS"/>
              </a:rPr>
              <a:t>UMass Amherst calculates that its OER initiative has resulted in an average savings of $128 per student per course (Billings et al. 2012).</a:t>
            </a:r>
          </a:p>
          <a:p>
            <a:pPr marL="742950" lvl="1" indent="-273050" rtl="0">
              <a:lnSpc>
                <a:spcPct val="150000"/>
              </a:lnSpc>
              <a:spcBef>
                <a:spcPts val="0"/>
              </a:spcBef>
              <a:buClr>
                <a:srgbClr val="000000"/>
              </a:buClr>
              <a:buSzPct val="100000"/>
              <a:buFont typeface="Trebuchet MS"/>
              <a:buChar char="▪"/>
            </a:pPr>
            <a:r>
              <a:rPr lang="en-CA" sz="1600">
                <a:latin typeface="Trebuchet MS"/>
                <a:ea typeface="Trebuchet MS"/>
                <a:cs typeface="Trebuchet MS"/>
                <a:sym typeface="Trebuchet MS"/>
              </a:rPr>
              <a:t>As of March 2016, the BC Campus estimates it has saved students </a:t>
            </a:r>
            <a:r>
              <a:rPr lang="en-CA" sz="1600">
                <a:highlight>
                  <a:srgbClr val="FFFFFF"/>
                </a:highlight>
                <a:latin typeface="Trebuchet MS"/>
                <a:ea typeface="Trebuchet MS"/>
                <a:cs typeface="Trebuchet MS"/>
                <a:sym typeface="Trebuchet MS"/>
              </a:rPr>
              <a:t>$1,254,000 – $1,604,425 as a whole. </a:t>
            </a:r>
          </a:p>
          <a:p>
            <a:pPr marL="742950" lvl="1" indent="-273050" rtl="0">
              <a:lnSpc>
                <a:spcPct val="150000"/>
              </a:lnSpc>
              <a:spcBef>
                <a:spcPts val="0"/>
              </a:spcBef>
              <a:buClr>
                <a:schemeClr val="dk1"/>
              </a:buClr>
              <a:buSzPct val="100000"/>
              <a:buFont typeface="Trebuchet MS"/>
              <a:buChar char="▪"/>
            </a:pPr>
            <a:r>
              <a:rPr lang="en-CA" sz="1600">
                <a:highlight>
                  <a:srgbClr val="FFFFFF"/>
                </a:highlight>
                <a:latin typeface="Trebuchet MS"/>
                <a:ea typeface="Trebuchet MS"/>
                <a:cs typeface="Trebuchet MS"/>
                <a:sym typeface="Trebuchet MS"/>
              </a:rPr>
              <a:t>Upcoming estimates of student savings from AB OER initiative. </a:t>
            </a:r>
          </a:p>
        </p:txBody>
      </p:sp>
      <p:sp>
        <p:nvSpPr>
          <p:cNvPr id="214" name="Shape 214"/>
          <p:cNvSpPr/>
          <p:nvPr/>
        </p:nvSpPr>
        <p:spPr>
          <a:xfrm>
            <a:off x="8530300" y="4396637"/>
            <a:ext cx="2881500" cy="1609200"/>
          </a:xfrm>
          <a:prstGeom prst="chevron">
            <a:avLst>
              <a:gd name="adj" fmla="val 50000"/>
            </a:avLst>
          </a:prstGeom>
          <a:solidFill>
            <a:schemeClr val="accent5"/>
          </a:solidFill>
          <a:ln w="9525" cap="flat" cmpd="sng">
            <a:solidFill>
              <a:srgbClr val="666666"/>
            </a:solidFill>
            <a:prstDash val="solid"/>
            <a:round/>
            <a:headEnd type="none" w="med" len="med"/>
            <a:tailEnd type="none" w="med" len="med"/>
          </a:ln>
        </p:spPr>
        <p:txBody>
          <a:bodyPr lIns="91425" tIns="91425" rIns="91425" bIns="91425" anchor="ctr" anchorCtr="0">
            <a:noAutofit/>
          </a:bodyPr>
          <a:lstStyle/>
          <a:p>
            <a:pPr lvl="0" algn="ctr" rtl="0">
              <a:spcBef>
                <a:spcPts val="0"/>
              </a:spcBef>
              <a:buNone/>
            </a:pPr>
            <a:r>
              <a:rPr lang="en-CA">
                <a:solidFill>
                  <a:schemeClr val="dk1"/>
                </a:solidFill>
                <a:latin typeface="Trebuchet MS"/>
                <a:ea typeface="Trebuchet MS"/>
                <a:cs typeface="Trebuchet MS"/>
                <a:sym typeface="Trebuchet MS"/>
              </a:rPr>
              <a:t>Open Education Conference in November </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Shape 219"/>
          <p:cNvSpPr txBox="1">
            <a:spLocks noGrp="1"/>
          </p:cNvSpPr>
          <p:nvPr>
            <p:ph type="title"/>
          </p:nvPr>
        </p:nvSpPr>
        <p:spPr>
          <a:xfrm>
            <a:off x="1066798" y="35781"/>
            <a:ext cx="10058400" cy="16091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OER Lib Guides</a:t>
            </a:r>
          </a:p>
        </p:txBody>
      </p:sp>
      <p:sp>
        <p:nvSpPr>
          <p:cNvPr id="220" name="Shape 220"/>
          <p:cNvSpPr txBox="1">
            <a:spLocks noGrp="1"/>
          </p:cNvSpPr>
          <p:nvPr>
            <p:ph type="body" idx="1"/>
          </p:nvPr>
        </p:nvSpPr>
        <p:spPr>
          <a:xfrm>
            <a:off x="1066800" y="1230699"/>
            <a:ext cx="4755000" cy="4095600"/>
          </a:xfrm>
          <a:prstGeom prst="rect">
            <a:avLst/>
          </a:prstGeom>
          <a:noFill/>
          <a:ln>
            <a:noFill/>
          </a:ln>
        </p:spPr>
        <p:txBody>
          <a:bodyPr lIns="91425" tIns="45700" rIns="91425" bIns="45700" anchor="t" anchorCtr="0">
            <a:noAutofit/>
          </a:bodyPr>
          <a:lstStyle/>
          <a:p>
            <a:pPr marL="0" marR="0" lvl="0" indent="0" algn="l" rtl="0">
              <a:lnSpc>
                <a:spcPct val="90000"/>
              </a:lnSpc>
              <a:spcBef>
                <a:spcPts val="400"/>
              </a:spcBef>
              <a:spcAft>
                <a:spcPts val="0"/>
              </a:spcAft>
              <a:buNone/>
            </a:pPr>
            <a:endParaRPr sz="1600" b="1">
              <a:solidFill>
                <a:srgbClr val="000000"/>
              </a:solidFill>
            </a:endParaRPr>
          </a:p>
          <a:p>
            <a:pPr marL="0" marR="0" lvl="0" indent="0" algn="l" rtl="0">
              <a:lnSpc>
                <a:spcPct val="90000"/>
              </a:lnSpc>
              <a:spcBef>
                <a:spcPts val="400"/>
              </a:spcBef>
              <a:spcAft>
                <a:spcPts val="0"/>
              </a:spcAft>
              <a:buNone/>
            </a:pPr>
            <a:r>
              <a:rPr lang="en-CA" sz="1600" b="1">
                <a:solidFill>
                  <a:srgbClr val="000000"/>
                </a:solidFill>
              </a:rPr>
              <a:t>University of Alberta</a:t>
            </a:r>
          </a:p>
          <a:p>
            <a:pPr marL="0" marR="0" lvl="0" indent="0" algn="l" rtl="0">
              <a:lnSpc>
                <a:spcPct val="90000"/>
              </a:lnSpc>
              <a:spcBef>
                <a:spcPts val="400"/>
              </a:spcBef>
              <a:spcAft>
                <a:spcPts val="0"/>
              </a:spcAft>
              <a:buNone/>
            </a:pPr>
            <a:r>
              <a:rPr lang="en-CA" sz="1600" u="sng">
                <a:solidFill>
                  <a:schemeClr val="hlink"/>
                </a:solidFill>
                <a:hlinkClick r:id="rId3"/>
              </a:rPr>
              <a:t>http://guides.library.ualberta.ca/open-educational-resources</a:t>
            </a:r>
          </a:p>
          <a:p>
            <a:pPr marL="0" marR="0" lvl="0" indent="0" algn="l" rtl="0">
              <a:lnSpc>
                <a:spcPct val="90000"/>
              </a:lnSpc>
              <a:spcBef>
                <a:spcPts val="400"/>
              </a:spcBef>
              <a:spcAft>
                <a:spcPts val="0"/>
              </a:spcAft>
              <a:buNone/>
            </a:pPr>
            <a:r>
              <a:rPr lang="en-CA" sz="1600" b="1">
                <a:solidFill>
                  <a:srgbClr val="000000"/>
                </a:solidFill>
              </a:rPr>
              <a:t>Norquest College</a:t>
            </a:r>
          </a:p>
          <a:p>
            <a:pPr marL="0" marR="0" lvl="0" indent="0" algn="l" rtl="0">
              <a:lnSpc>
                <a:spcPct val="90000"/>
              </a:lnSpc>
              <a:spcBef>
                <a:spcPts val="400"/>
              </a:spcBef>
              <a:spcAft>
                <a:spcPts val="0"/>
              </a:spcAft>
              <a:buNone/>
            </a:pPr>
            <a:r>
              <a:rPr lang="en-CA" sz="1600" u="sng">
                <a:solidFill>
                  <a:schemeClr val="hlink"/>
                </a:solidFill>
                <a:hlinkClick r:id="rId4"/>
              </a:rPr>
              <a:t>http://libguides.norquest.ca/oa/open_education</a:t>
            </a:r>
          </a:p>
          <a:p>
            <a:pPr marL="0" marR="0" lvl="0" indent="0" algn="l" rtl="0">
              <a:lnSpc>
                <a:spcPct val="90000"/>
              </a:lnSpc>
              <a:spcBef>
                <a:spcPts val="400"/>
              </a:spcBef>
              <a:spcAft>
                <a:spcPts val="0"/>
              </a:spcAft>
              <a:buNone/>
            </a:pPr>
            <a:r>
              <a:rPr lang="en-CA" sz="1600" b="1">
                <a:solidFill>
                  <a:srgbClr val="000000"/>
                </a:solidFill>
              </a:rPr>
              <a:t>Athabasca University </a:t>
            </a:r>
          </a:p>
          <a:p>
            <a:pPr marL="0" marR="0" lvl="0" indent="0" algn="l" rtl="0">
              <a:lnSpc>
                <a:spcPct val="90000"/>
              </a:lnSpc>
              <a:spcBef>
                <a:spcPts val="400"/>
              </a:spcBef>
              <a:spcAft>
                <a:spcPts val="0"/>
              </a:spcAft>
              <a:buNone/>
            </a:pPr>
            <a:r>
              <a:rPr lang="en-CA" sz="1600" u="sng">
                <a:solidFill>
                  <a:schemeClr val="hlink"/>
                </a:solidFill>
                <a:hlinkClick r:id="rId5"/>
              </a:rPr>
              <a:t>http://cldd.athabascau.ca/open-educational-resources/index.php</a:t>
            </a:r>
          </a:p>
          <a:p>
            <a:pPr marL="0" marR="0" lvl="0" indent="0" algn="l" rtl="0">
              <a:lnSpc>
                <a:spcPct val="90000"/>
              </a:lnSpc>
              <a:spcBef>
                <a:spcPts val="400"/>
              </a:spcBef>
              <a:spcAft>
                <a:spcPts val="0"/>
              </a:spcAft>
              <a:buNone/>
            </a:pPr>
            <a:r>
              <a:rPr lang="en-CA" sz="1600" b="1">
                <a:solidFill>
                  <a:srgbClr val="000000"/>
                </a:solidFill>
              </a:rPr>
              <a:t>Mount Royal University </a:t>
            </a:r>
          </a:p>
          <a:p>
            <a:pPr marL="0" marR="0" lvl="0" indent="0" algn="l" rtl="0">
              <a:lnSpc>
                <a:spcPct val="90000"/>
              </a:lnSpc>
              <a:spcBef>
                <a:spcPts val="400"/>
              </a:spcBef>
              <a:spcAft>
                <a:spcPts val="0"/>
              </a:spcAft>
              <a:buNone/>
            </a:pPr>
            <a:r>
              <a:rPr lang="en-CA" sz="1600" u="sng">
                <a:solidFill>
                  <a:schemeClr val="hlink"/>
                </a:solidFill>
                <a:hlinkClick r:id="rId6"/>
              </a:rPr>
              <a:t>http://libguides.mtroyal.ca/oer</a:t>
            </a:r>
          </a:p>
          <a:p>
            <a:pPr marL="0" marR="0" lvl="0" indent="0" algn="l" rtl="0">
              <a:lnSpc>
                <a:spcPct val="90000"/>
              </a:lnSpc>
              <a:spcBef>
                <a:spcPts val="400"/>
              </a:spcBef>
              <a:spcAft>
                <a:spcPts val="0"/>
              </a:spcAft>
              <a:buNone/>
            </a:pPr>
            <a:r>
              <a:rPr lang="en-CA" sz="1600" b="1">
                <a:solidFill>
                  <a:srgbClr val="000000"/>
                </a:solidFill>
              </a:rPr>
              <a:t>University of Lethbridge</a:t>
            </a:r>
          </a:p>
          <a:p>
            <a:pPr marL="0" marR="0" lvl="0" indent="0" algn="l" rtl="0">
              <a:lnSpc>
                <a:spcPct val="90000"/>
              </a:lnSpc>
              <a:spcBef>
                <a:spcPts val="400"/>
              </a:spcBef>
              <a:spcAft>
                <a:spcPts val="0"/>
              </a:spcAft>
              <a:buNone/>
            </a:pPr>
            <a:r>
              <a:rPr lang="en-CA" sz="1600" u="sng">
                <a:solidFill>
                  <a:schemeClr val="hlink"/>
                </a:solidFill>
                <a:hlinkClick r:id="rId7"/>
              </a:rPr>
              <a:t>http://libguides.uleth.ca/OER</a:t>
            </a:r>
          </a:p>
          <a:p>
            <a:pPr marL="0" marR="0" lvl="0" indent="0" algn="l" rtl="0">
              <a:lnSpc>
                <a:spcPct val="90000"/>
              </a:lnSpc>
              <a:spcBef>
                <a:spcPts val="440"/>
              </a:spcBef>
              <a:spcAft>
                <a:spcPts val="0"/>
              </a:spcAft>
              <a:buNone/>
            </a:pPr>
            <a:endParaRPr sz="1600"/>
          </a:p>
          <a:p>
            <a:pPr marL="0" marR="0" lvl="0" indent="0" algn="l" rtl="0">
              <a:lnSpc>
                <a:spcPct val="90000"/>
              </a:lnSpc>
              <a:spcBef>
                <a:spcPts val="400"/>
              </a:spcBef>
              <a:spcAft>
                <a:spcPts val="0"/>
              </a:spcAft>
              <a:buNone/>
            </a:pPr>
            <a:endParaRPr/>
          </a:p>
          <a:p>
            <a:pPr marL="182880" marR="0" lvl="0" indent="-182880" algn="l" rtl="0">
              <a:lnSpc>
                <a:spcPct val="80000"/>
              </a:lnSpc>
              <a:spcBef>
                <a:spcPts val="1200"/>
              </a:spcBef>
              <a:buClr>
                <a:srgbClr val="548BB7"/>
              </a:buClr>
              <a:buSzPct val="85000"/>
              <a:buFont typeface="Noto Sans Symbols"/>
              <a:buNone/>
            </a:pPr>
            <a:endParaRPr sz="2000" b="0" i="0" u="none" strike="noStrike" cap="none">
              <a:solidFill>
                <a:schemeClr val="dk1"/>
              </a:solidFill>
              <a:latin typeface="Trebuchet MS"/>
              <a:ea typeface="Trebuchet MS"/>
              <a:cs typeface="Trebuchet MS"/>
              <a:sym typeface="Trebuchet MS"/>
            </a:endParaRPr>
          </a:p>
        </p:txBody>
      </p:sp>
      <p:pic>
        <p:nvPicPr>
          <p:cNvPr id="221" name="Shape 221"/>
          <p:cNvPicPr preferRelativeResize="0"/>
          <p:nvPr/>
        </p:nvPicPr>
        <p:blipFill>
          <a:blip r:embed="rId8">
            <a:alphaModFix/>
          </a:blip>
          <a:stretch>
            <a:fillRect/>
          </a:stretch>
        </p:blipFill>
        <p:spPr>
          <a:xfrm>
            <a:off x="6313874" y="1002100"/>
            <a:ext cx="4220451" cy="3475050"/>
          </a:xfrm>
          <a:prstGeom prst="rect">
            <a:avLst/>
          </a:prstGeom>
          <a:noFill/>
          <a:ln>
            <a:noFill/>
          </a:ln>
        </p:spPr>
      </p:pic>
      <p:sp>
        <p:nvSpPr>
          <p:cNvPr id="222" name="Shape 222"/>
          <p:cNvSpPr txBox="1"/>
          <p:nvPr/>
        </p:nvSpPr>
        <p:spPr>
          <a:xfrm>
            <a:off x="6275800" y="4619225"/>
            <a:ext cx="4296600" cy="578400"/>
          </a:xfrm>
          <a:prstGeom prst="rect">
            <a:avLst/>
          </a:prstGeom>
          <a:noFill/>
          <a:ln>
            <a:noFill/>
          </a:ln>
        </p:spPr>
        <p:txBody>
          <a:bodyPr lIns="91425" tIns="91425" rIns="91425" bIns="91425" anchor="t" anchorCtr="0">
            <a:noAutofit/>
          </a:bodyPr>
          <a:lstStyle/>
          <a:p>
            <a:pPr lvl="0" rtl="0">
              <a:spcBef>
                <a:spcPts val="0"/>
              </a:spcBef>
              <a:buNone/>
            </a:pPr>
            <a:r>
              <a:rPr lang="en-CA"/>
              <a:t>UBC Library, (2016), </a:t>
            </a:r>
            <a:r>
              <a:rPr lang="en-CA" i="1"/>
              <a:t>Open Education: Home</a:t>
            </a:r>
          </a:p>
          <a:p>
            <a:pPr lvl="0">
              <a:spcBef>
                <a:spcPts val="0"/>
              </a:spcBef>
              <a:buNone/>
            </a:pPr>
            <a:r>
              <a:rPr lang="en-CA" u="sng">
                <a:solidFill>
                  <a:schemeClr val="hlink"/>
                </a:solidFill>
                <a:hlinkClick r:id="rId9"/>
              </a:rPr>
              <a:t>http://guides.library.ubc.ca/open_education</a:t>
            </a:r>
            <a:r>
              <a:rPr lang="en-CA"/>
              <a:t> </a:t>
            </a:r>
          </a:p>
        </p:txBody>
      </p:sp>
      <p:sp>
        <p:nvSpPr>
          <p:cNvPr id="223" name="Shape 223"/>
          <p:cNvSpPr/>
          <p:nvPr/>
        </p:nvSpPr>
        <p:spPr>
          <a:xfrm>
            <a:off x="1676350" y="5419725"/>
            <a:ext cx="7791600" cy="1314300"/>
          </a:xfrm>
          <a:prstGeom prst="roundRect">
            <a:avLst>
              <a:gd name="adj" fmla="val 16667"/>
            </a:avLst>
          </a:prstGeom>
          <a:solidFill>
            <a:schemeClr val="accent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lnSpc>
                <a:spcPct val="115000"/>
              </a:lnSpc>
              <a:spcBef>
                <a:spcPts val="0"/>
              </a:spcBef>
              <a:buNone/>
            </a:pPr>
            <a:r>
              <a:rPr lang="en-CA" sz="1800" b="1"/>
              <a:t>Institutional Repositories are another area for libraries role in OER: </a:t>
            </a:r>
            <a:r>
              <a:rPr lang="en-CA" sz="1600" b="1"/>
              <a:t/>
            </a:r>
            <a:br>
              <a:rPr lang="en-CA" sz="1600" b="1"/>
            </a:br>
            <a:r>
              <a:rPr lang="en-CA" sz="1600" b="1"/>
              <a:t>- Encourage deposit</a:t>
            </a:r>
          </a:p>
          <a:p>
            <a:pPr lvl="0">
              <a:lnSpc>
                <a:spcPct val="115000"/>
              </a:lnSpc>
              <a:spcBef>
                <a:spcPts val="0"/>
              </a:spcBef>
              <a:buNone/>
            </a:pPr>
            <a:r>
              <a:rPr lang="en-CA" sz="1600" b="1"/>
              <a:t>- Ensure high quality metadata </a:t>
            </a:r>
          </a:p>
          <a:p>
            <a:pPr lvl="0">
              <a:lnSpc>
                <a:spcPct val="115000"/>
              </a:lnSpc>
              <a:spcBef>
                <a:spcPts val="0"/>
              </a:spcBef>
              <a:buNone/>
            </a:pPr>
            <a:r>
              <a:rPr lang="en-CA" sz="1600" b="1"/>
              <a:t>- Ensure discoverability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Shape 228"/>
          <p:cNvSpPr txBox="1">
            <a:spLocks noGrp="1"/>
          </p:cNvSpPr>
          <p:nvPr>
            <p:ph type="title"/>
          </p:nvPr>
        </p:nvSpPr>
        <p:spPr>
          <a:xfrm>
            <a:off x="8588647" y="0"/>
            <a:ext cx="3200399" cy="86867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SzPct val="25000"/>
              <a:buFont typeface="Georgia"/>
              <a:buNone/>
            </a:pPr>
            <a:r>
              <a:rPr lang="en-CA" sz="3200" b="1" i="0" u="none" strike="noStrike" cap="none">
                <a:latin typeface="Georgia"/>
                <a:ea typeface="Georgia"/>
                <a:cs typeface="Georgia"/>
                <a:sym typeface="Georgia"/>
              </a:rPr>
              <a:t>Locating OER</a:t>
            </a:r>
          </a:p>
        </p:txBody>
      </p:sp>
      <p:sp>
        <p:nvSpPr>
          <p:cNvPr id="229" name="Shape 229"/>
          <p:cNvSpPr txBox="1">
            <a:spLocks noGrp="1"/>
          </p:cNvSpPr>
          <p:nvPr>
            <p:ph type="body" idx="2"/>
          </p:nvPr>
        </p:nvSpPr>
        <p:spPr>
          <a:xfrm>
            <a:off x="8549639" y="2423159"/>
            <a:ext cx="3200399" cy="329184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buClr>
                <a:srgbClr val="548BB7"/>
              </a:buClr>
              <a:buSzPct val="25000"/>
              <a:buFont typeface="Noto Sans Symbols"/>
              <a:buNone/>
            </a:pPr>
            <a:endParaRPr sz="1400" b="0" i="0" u="none" strike="noStrike" cap="none">
              <a:solidFill>
                <a:srgbClr val="345D7E"/>
              </a:solidFill>
              <a:latin typeface="Trebuchet MS"/>
              <a:ea typeface="Trebuchet MS"/>
              <a:cs typeface="Trebuchet MS"/>
              <a:sym typeface="Trebuchet MS"/>
            </a:endParaRPr>
          </a:p>
        </p:txBody>
      </p:sp>
      <p:pic>
        <p:nvPicPr>
          <p:cNvPr id="230" name="Shape 230"/>
          <p:cNvPicPr preferRelativeResize="0"/>
          <p:nvPr/>
        </p:nvPicPr>
        <p:blipFill rotWithShape="1">
          <a:blip r:embed="rId3">
            <a:alphaModFix/>
          </a:blip>
          <a:srcRect/>
          <a:stretch/>
        </p:blipFill>
        <p:spPr>
          <a:xfrm>
            <a:off x="8299338" y="1032400"/>
            <a:ext cx="4161602" cy="5032223"/>
          </a:xfrm>
          <a:prstGeom prst="rect">
            <a:avLst/>
          </a:prstGeom>
          <a:noFill/>
          <a:ln>
            <a:noFill/>
          </a:ln>
        </p:spPr>
      </p:pic>
      <p:sp>
        <p:nvSpPr>
          <p:cNvPr id="231" name="Shape 231"/>
          <p:cNvSpPr/>
          <p:nvPr/>
        </p:nvSpPr>
        <p:spPr>
          <a:xfrm>
            <a:off x="11200" y="0"/>
            <a:ext cx="8298000" cy="2274900"/>
          </a:xfrm>
          <a:prstGeom prst="rect">
            <a:avLst/>
          </a:prstGeom>
          <a:solidFill>
            <a:srgbClr val="CACACA"/>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aphicFrame>
        <p:nvGraphicFramePr>
          <p:cNvPr id="232" name="Shape 232"/>
          <p:cNvGraphicFramePr/>
          <p:nvPr/>
        </p:nvGraphicFramePr>
        <p:xfrm>
          <a:off x="0" y="0"/>
          <a:ext cx="8297925" cy="6863625"/>
        </p:xfrm>
        <a:graphic>
          <a:graphicData uri="http://schemas.openxmlformats.org/drawingml/2006/table">
            <a:tbl>
              <a:tblPr>
                <a:noFill/>
                <a:tableStyleId>{2C5DFB81-6583-45DA-8D34-98CE8F667C4A}</a:tableStyleId>
              </a:tblPr>
              <a:tblGrid>
                <a:gridCol w="2765975"/>
                <a:gridCol w="2765975"/>
                <a:gridCol w="2765975"/>
              </a:tblGrid>
              <a:tr h="2287875">
                <a:tc>
                  <a:txBody>
                    <a:bodyPr/>
                    <a:lstStyle/>
                    <a:p>
                      <a:pPr lvl="0" algn="ctr" rtl="0">
                        <a:spcBef>
                          <a:spcPts val="0"/>
                        </a:spcBef>
                        <a:buNone/>
                      </a:pPr>
                      <a:r>
                        <a:rPr lang="en-CA" sz="2400">
                          <a:latin typeface="Syncopate"/>
                          <a:ea typeface="Syncopate"/>
                          <a:cs typeface="Syncopate"/>
                          <a:sym typeface="Syncopate"/>
                        </a:rPr>
                        <a:t/>
                      </a:r>
                      <a:br>
                        <a:rPr lang="en-CA" sz="2400">
                          <a:latin typeface="Syncopate"/>
                          <a:ea typeface="Syncopate"/>
                          <a:cs typeface="Syncopate"/>
                          <a:sym typeface="Syncopate"/>
                        </a:rPr>
                      </a:br>
                      <a:r>
                        <a:rPr lang="en-CA" sz="2400">
                          <a:latin typeface="Syncopate"/>
                          <a:ea typeface="Syncopate"/>
                          <a:cs typeface="Syncopate"/>
                          <a:sym typeface="Syncopate"/>
                        </a:rPr>
                        <a:t>Open Courses</a:t>
                      </a:r>
                      <a:r>
                        <a:rPr lang="en-CA">
                          <a:latin typeface="Syncopate"/>
                          <a:ea typeface="Syncopate"/>
                          <a:cs typeface="Syncopate"/>
                          <a:sym typeface="Syncopate"/>
                        </a:rPr>
                        <a:t/>
                      </a:r>
                      <a:br>
                        <a:rPr lang="en-CA">
                          <a:latin typeface="Syncopate"/>
                          <a:ea typeface="Syncopate"/>
                          <a:cs typeface="Syncopate"/>
                          <a:sym typeface="Syncopate"/>
                        </a:rPr>
                      </a:br>
                      <a:r>
                        <a:rPr lang="en-CA">
                          <a:latin typeface="Syncopate"/>
                          <a:ea typeface="Syncopate"/>
                          <a:cs typeface="Syncopate"/>
                          <a:sym typeface="Syncopate"/>
                        </a:rPr>
                        <a:t/>
                      </a:r>
                      <a:br>
                        <a:rPr lang="en-CA">
                          <a:latin typeface="Syncopate"/>
                          <a:ea typeface="Syncopate"/>
                          <a:cs typeface="Syncopate"/>
                          <a:sym typeface="Syncopate"/>
                        </a:rPr>
                      </a:br>
                      <a:endParaRPr lang="en-CA">
                        <a:latin typeface="Syncopate"/>
                        <a:ea typeface="Syncopate"/>
                        <a:cs typeface="Syncopate"/>
                        <a:sym typeface="Syncopate"/>
                      </a:endParaRPr>
                    </a:p>
                    <a:p>
                      <a:pPr lvl="0" algn="ctr">
                        <a:spcBef>
                          <a:spcPts val="0"/>
                        </a:spcBef>
                        <a:buNone/>
                      </a:pPr>
                      <a:endParaRPr>
                        <a:latin typeface="Syncopate"/>
                        <a:ea typeface="Syncopate"/>
                        <a:cs typeface="Syncopate"/>
                        <a:sym typeface="Syncopate"/>
                      </a:endParaRPr>
                    </a:p>
                  </a:txBody>
                  <a:tcPr marL="91425" marR="91425" marT="91425" marB="91425" anchor="b">
                    <a:lnR w="28575" cap="flat" cmpd="sng">
                      <a:solidFill>
                        <a:srgbClr val="666666"/>
                      </a:solidFill>
                      <a:prstDash val="solid"/>
                      <a:round/>
                      <a:headEnd type="none" w="med" len="med"/>
                      <a:tailEnd type="none" w="med" len="med"/>
                    </a:lnR>
                    <a:lnB w="28575" cap="flat" cmpd="sng">
                      <a:solidFill>
                        <a:srgbClr val="666666"/>
                      </a:solidFill>
                      <a:prstDash val="solid"/>
                      <a:round/>
                      <a:headEnd type="none" w="med" len="med"/>
                      <a:tailEnd type="none" w="med" len="med"/>
                    </a:lnB>
                  </a:tcPr>
                </a:tc>
                <a:tc>
                  <a:txBody>
                    <a:bodyPr/>
                    <a:lstStyle/>
                    <a:p>
                      <a:pPr lvl="0" algn="ctr">
                        <a:spcBef>
                          <a:spcPts val="0"/>
                        </a:spcBef>
                        <a:buNone/>
                      </a:pPr>
                      <a:r>
                        <a:rPr lang="en-CA" sz="2400">
                          <a:latin typeface="Syncopate"/>
                          <a:ea typeface="Syncopate"/>
                          <a:cs typeface="Syncopate"/>
                          <a:sym typeface="Syncopate"/>
                        </a:rPr>
                        <a:t>Open Textbooks</a:t>
                      </a:r>
                      <a:r>
                        <a:rPr lang="en-CA">
                          <a:latin typeface="Syncopate"/>
                          <a:ea typeface="Syncopate"/>
                          <a:cs typeface="Syncopate"/>
                          <a:sym typeface="Syncopate"/>
                        </a:rPr>
                        <a:t> </a:t>
                      </a:r>
                    </a:p>
                  </a:txBody>
                  <a:tcPr marL="91425" marR="91425" marT="91425" marB="91425" anchor="ctr">
                    <a:lnL w="28575" cap="flat" cmpd="sng">
                      <a:solidFill>
                        <a:srgbClr val="666666"/>
                      </a:solidFill>
                      <a:prstDash val="solid"/>
                      <a:round/>
                      <a:headEnd type="none" w="med" len="med"/>
                      <a:tailEnd type="none" w="med" len="med"/>
                    </a:lnL>
                    <a:lnR w="28575" cap="flat" cmpd="sng">
                      <a:solidFill>
                        <a:srgbClr val="666666"/>
                      </a:solidFill>
                      <a:prstDash val="solid"/>
                      <a:round/>
                      <a:headEnd type="none" w="med" len="med"/>
                      <a:tailEnd type="none" w="med" len="med"/>
                    </a:lnR>
                    <a:lnB w="28575" cap="flat" cmpd="sng">
                      <a:solidFill>
                        <a:srgbClr val="666666"/>
                      </a:solidFill>
                      <a:prstDash val="solid"/>
                      <a:round/>
                      <a:headEnd type="none" w="med" len="med"/>
                      <a:tailEnd type="none" w="med" len="med"/>
                    </a:lnB>
                  </a:tcPr>
                </a:tc>
                <a:tc>
                  <a:txBody>
                    <a:bodyPr/>
                    <a:lstStyle/>
                    <a:p>
                      <a:pPr lvl="0" algn="ctr" rtl="0">
                        <a:spcBef>
                          <a:spcPts val="0"/>
                        </a:spcBef>
                        <a:buClr>
                          <a:schemeClr val="dk1"/>
                        </a:buClr>
                        <a:buSzPct val="45833"/>
                        <a:buFont typeface="Arial"/>
                        <a:buNone/>
                      </a:pPr>
                      <a:r>
                        <a:rPr lang="en-CA" sz="2400">
                          <a:solidFill>
                            <a:schemeClr val="dk1"/>
                          </a:solidFill>
                          <a:latin typeface="Syncopate"/>
                          <a:ea typeface="Syncopate"/>
                          <a:cs typeface="Syncopate"/>
                          <a:sym typeface="Syncopate"/>
                        </a:rPr>
                        <a:t>Multimedia OER </a:t>
                      </a:r>
                    </a:p>
                  </a:txBody>
                  <a:tcPr marL="91425" marR="91425" marT="91425" marB="91425" anchor="ctr">
                    <a:lnL w="28575" cap="flat" cmpd="sng">
                      <a:solidFill>
                        <a:srgbClr val="666666"/>
                      </a:solidFill>
                      <a:prstDash val="solid"/>
                      <a:round/>
                      <a:headEnd type="none" w="med" len="med"/>
                      <a:tailEnd type="none" w="med" len="med"/>
                    </a:lnL>
                    <a:lnB w="28575" cap="flat" cmpd="sng">
                      <a:solidFill>
                        <a:srgbClr val="666666"/>
                      </a:solidFill>
                      <a:prstDash val="solid"/>
                      <a:round/>
                      <a:headEnd type="none" w="med" len="med"/>
                      <a:tailEnd type="none" w="med" len="med"/>
                    </a:lnB>
                  </a:tcPr>
                </a:tc>
              </a:tr>
              <a:tr h="2287875">
                <a:tc>
                  <a:txBody>
                    <a:bodyPr/>
                    <a:lstStyle/>
                    <a:p>
                      <a:pPr marL="0" lvl="0" indent="0" algn="ctr" rtl="0">
                        <a:lnSpc>
                          <a:spcPct val="70000"/>
                        </a:lnSpc>
                        <a:spcBef>
                          <a:spcPts val="600"/>
                        </a:spcBef>
                        <a:buNone/>
                      </a:pPr>
                      <a:r>
                        <a:rPr lang="en-CA" sz="2400">
                          <a:latin typeface="Trebuchet MS"/>
                          <a:ea typeface="Trebuchet MS"/>
                          <a:cs typeface="Trebuchet MS"/>
                          <a:sym typeface="Trebuchet MS"/>
                        </a:rPr>
                        <a:t>Saylor Academy </a:t>
                      </a:r>
                    </a:p>
                    <a:p>
                      <a:pPr marL="0" lvl="0" indent="0" rtl="0">
                        <a:lnSpc>
                          <a:spcPct val="70000"/>
                        </a:lnSpc>
                        <a:spcBef>
                          <a:spcPts val="600"/>
                        </a:spcBef>
                        <a:buNone/>
                      </a:pPr>
                      <a:r>
                        <a:rPr lang="en-CA" sz="1800" u="sng">
                          <a:solidFill>
                            <a:schemeClr val="hlink"/>
                          </a:solidFill>
                          <a:latin typeface="Trebuchet MS"/>
                          <a:ea typeface="Trebuchet MS"/>
                          <a:cs typeface="Trebuchet MS"/>
                          <a:sym typeface="Trebuchet MS"/>
                          <a:hlinkClick r:id="rId4"/>
                        </a:rPr>
                        <a:t>http://www.saylor.org/</a:t>
                      </a:r>
                    </a:p>
                    <a:p>
                      <a:pPr marL="0" lvl="0" indent="0" rtl="0">
                        <a:lnSpc>
                          <a:spcPct val="70000"/>
                        </a:lnSpc>
                        <a:spcBef>
                          <a:spcPts val="600"/>
                        </a:spcBef>
                        <a:buNone/>
                      </a:pPr>
                      <a:endParaRPr sz="1800">
                        <a:latin typeface="Trebuchet MS"/>
                        <a:ea typeface="Trebuchet MS"/>
                        <a:cs typeface="Trebuchet MS"/>
                        <a:sym typeface="Trebuchet MS"/>
                      </a:endParaRPr>
                    </a:p>
                  </a:txBody>
                  <a:tcPr marL="91425" marR="91425" marT="91425" marB="91425" anchor="ctr">
                    <a:lnL w="19050" cap="flat" cmpd="sng">
                      <a:solidFill>
                        <a:srgbClr val="666666"/>
                      </a:solidFill>
                      <a:prstDash val="solid"/>
                      <a:round/>
                      <a:headEnd type="none" w="med" len="med"/>
                      <a:tailEnd type="none" w="med" len="med"/>
                    </a:lnL>
                    <a:lnR w="19050" cap="flat" cmpd="sng">
                      <a:solidFill>
                        <a:srgbClr val="666666"/>
                      </a:solidFill>
                      <a:prstDash val="solid"/>
                      <a:round/>
                      <a:headEnd type="none" w="med" len="med"/>
                      <a:tailEnd type="none" w="med" len="med"/>
                    </a:lnR>
                    <a:lnT w="28575" cap="flat" cmpd="sng">
                      <a:solidFill>
                        <a:srgbClr val="666666"/>
                      </a:solidFill>
                      <a:prstDash val="solid"/>
                      <a:round/>
                      <a:headEnd type="none" w="med" len="med"/>
                      <a:tailEnd type="none" w="med" len="med"/>
                    </a:lnT>
                    <a:lnB w="19050" cap="flat" cmpd="sng">
                      <a:solidFill>
                        <a:srgbClr val="666666"/>
                      </a:solidFill>
                      <a:prstDash val="solid"/>
                      <a:round/>
                      <a:headEnd type="none" w="med" len="med"/>
                      <a:tailEnd type="none" w="med" len="med"/>
                    </a:lnB>
                  </a:tcPr>
                </a:tc>
                <a:tc>
                  <a:txBody>
                    <a:bodyPr/>
                    <a:lstStyle/>
                    <a:p>
                      <a:pPr lvl="0" algn="ctr" rtl="0">
                        <a:lnSpc>
                          <a:spcPct val="70000"/>
                        </a:lnSpc>
                        <a:spcBef>
                          <a:spcPts val="600"/>
                        </a:spcBef>
                        <a:buClr>
                          <a:schemeClr val="dk1"/>
                        </a:buClr>
                        <a:buSzPct val="45833"/>
                        <a:buFont typeface="Arial"/>
                        <a:buNone/>
                      </a:pPr>
                      <a:r>
                        <a:rPr lang="en-CA" sz="2400">
                          <a:solidFill>
                            <a:schemeClr val="dk1"/>
                          </a:solidFill>
                          <a:latin typeface="Trebuchet MS"/>
                          <a:ea typeface="Trebuchet MS"/>
                          <a:cs typeface="Trebuchet MS"/>
                          <a:sym typeface="Trebuchet MS"/>
                        </a:rPr>
                        <a:t>Open Stax </a:t>
                      </a:r>
                      <a:r>
                        <a:rPr lang="en-CA" sz="1800" u="sng">
                          <a:solidFill>
                            <a:schemeClr val="hlink"/>
                          </a:solidFill>
                          <a:latin typeface="Trebuchet MS"/>
                          <a:ea typeface="Trebuchet MS"/>
                          <a:cs typeface="Trebuchet MS"/>
                          <a:sym typeface="Trebuchet MS"/>
                          <a:hlinkClick r:id="rId5"/>
                        </a:rPr>
                        <a:t>https://openstaxcollege.org/</a:t>
                      </a:r>
                    </a:p>
                  </a:txBody>
                  <a:tcPr marL="91425" marR="91425" marT="91425" marB="91425" anchor="ctr">
                    <a:lnL w="19050" cap="flat" cmpd="sng">
                      <a:solidFill>
                        <a:srgbClr val="666666"/>
                      </a:solidFill>
                      <a:prstDash val="solid"/>
                      <a:round/>
                      <a:headEnd type="none" w="med" len="med"/>
                      <a:tailEnd type="none" w="med" len="med"/>
                    </a:lnL>
                    <a:lnR w="19050" cap="flat" cmpd="sng">
                      <a:solidFill>
                        <a:srgbClr val="666666"/>
                      </a:solidFill>
                      <a:prstDash val="solid"/>
                      <a:round/>
                      <a:headEnd type="none" w="med" len="med"/>
                      <a:tailEnd type="none" w="med" len="med"/>
                    </a:lnR>
                    <a:lnT w="28575" cap="flat" cmpd="sng">
                      <a:solidFill>
                        <a:srgbClr val="666666"/>
                      </a:solidFill>
                      <a:prstDash val="solid"/>
                      <a:round/>
                      <a:headEnd type="none" w="med" len="med"/>
                      <a:tailEnd type="none" w="med" len="med"/>
                    </a:lnT>
                    <a:lnB w="19050" cap="flat" cmpd="sng">
                      <a:solidFill>
                        <a:srgbClr val="666666"/>
                      </a:solidFill>
                      <a:prstDash val="solid"/>
                      <a:round/>
                      <a:headEnd type="none" w="med" len="med"/>
                      <a:tailEnd type="none" w="med" len="med"/>
                    </a:lnB>
                  </a:tcPr>
                </a:tc>
                <a:tc>
                  <a:txBody>
                    <a:bodyPr/>
                    <a:lstStyle/>
                    <a:p>
                      <a:pPr marL="0" lvl="0" indent="0" algn="ctr" rtl="0">
                        <a:lnSpc>
                          <a:spcPct val="70000"/>
                        </a:lnSpc>
                        <a:spcBef>
                          <a:spcPts val="600"/>
                        </a:spcBef>
                        <a:buNone/>
                      </a:pPr>
                      <a:r>
                        <a:rPr lang="en-CA" sz="2400">
                          <a:solidFill>
                            <a:schemeClr val="dk1"/>
                          </a:solidFill>
                          <a:latin typeface="Trebuchet MS"/>
                          <a:ea typeface="Trebuchet MS"/>
                          <a:cs typeface="Trebuchet MS"/>
                          <a:sym typeface="Trebuchet MS"/>
                        </a:rPr>
                        <a:t>OER Commons </a:t>
                      </a:r>
                      <a:r>
                        <a:rPr lang="en-CA" sz="1800" u="sng">
                          <a:solidFill>
                            <a:schemeClr val="hlink"/>
                          </a:solidFill>
                          <a:latin typeface="Trebuchet MS"/>
                          <a:ea typeface="Trebuchet MS"/>
                          <a:cs typeface="Trebuchet MS"/>
                          <a:sym typeface="Trebuchet MS"/>
                          <a:hlinkClick r:id="rId6"/>
                        </a:rPr>
                        <a:t>http://www.oercommons.org/</a:t>
                      </a:r>
                    </a:p>
                  </a:txBody>
                  <a:tcPr marL="91425" marR="91425" marT="91425" marB="91425" anchor="ctr">
                    <a:lnL w="19050" cap="flat" cmpd="sng">
                      <a:solidFill>
                        <a:srgbClr val="666666"/>
                      </a:solidFill>
                      <a:prstDash val="solid"/>
                      <a:round/>
                      <a:headEnd type="none" w="med" len="med"/>
                      <a:tailEnd type="none" w="med" len="med"/>
                    </a:lnL>
                    <a:lnR w="19050" cap="flat" cmpd="sng">
                      <a:solidFill>
                        <a:srgbClr val="666666"/>
                      </a:solidFill>
                      <a:prstDash val="solid"/>
                      <a:round/>
                      <a:headEnd type="none" w="med" len="med"/>
                      <a:tailEnd type="none" w="med" len="med"/>
                    </a:lnR>
                    <a:lnT w="28575" cap="flat" cmpd="sng">
                      <a:solidFill>
                        <a:srgbClr val="666666"/>
                      </a:solidFill>
                      <a:prstDash val="solid"/>
                      <a:round/>
                      <a:headEnd type="none" w="med" len="med"/>
                      <a:tailEnd type="none" w="med" len="med"/>
                    </a:lnT>
                    <a:lnB w="19050" cap="flat" cmpd="sng">
                      <a:solidFill>
                        <a:srgbClr val="666666"/>
                      </a:solidFill>
                      <a:prstDash val="solid"/>
                      <a:round/>
                      <a:headEnd type="none" w="med" len="med"/>
                      <a:tailEnd type="none" w="med" len="med"/>
                    </a:lnB>
                  </a:tcPr>
                </a:tc>
              </a:tr>
              <a:tr h="2287875">
                <a:tc>
                  <a:txBody>
                    <a:bodyPr/>
                    <a:lstStyle/>
                    <a:p>
                      <a:pPr lvl="0" algn="ctr">
                        <a:spcBef>
                          <a:spcPts val="0"/>
                        </a:spcBef>
                        <a:buClr>
                          <a:schemeClr val="dk1"/>
                        </a:buClr>
                        <a:buSzPct val="45833"/>
                        <a:buFont typeface="Arial"/>
                        <a:buNone/>
                      </a:pPr>
                      <a:r>
                        <a:rPr lang="en-CA" sz="2400">
                          <a:solidFill>
                            <a:schemeClr val="dk1"/>
                          </a:solidFill>
                          <a:latin typeface="Trebuchet MS"/>
                          <a:ea typeface="Trebuchet MS"/>
                          <a:cs typeface="Trebuchet MS"/>
                          <a:sym typeface="Trebuchet MS"/>
                        </a:rPr>
                        <a:t>Open CourseWare Consortium</a:t>
                      </a:r>
                      <a:r>
                        <a:rPr lang="en-CA" sz="1800">
                          <a:solidFill>
                            <a:schemeClr val="dk1"/>
                          </a:solidFill>
                          <a:latin typeface="Trebuchet MS"/>
                          <a:ea typeface="Trebuchet MS"/>
                          <a:cs typeface="Trebuchet MS"/>
                          <a:sym typeface="Trebuchet MS"/>
                        </a:rPr>
                        <a:t/>
                      </a:r>
                      <a:br>
                        <a:rPr lang="en-CA" sz="1800">
                          <a:solidFill>
                            <a:schemeClr val="dk1"/>
                          </a:solidFill>
                          <a:latin typeface="Trebuchet MS"/>
                          <a:ea typeface="Trebuchet MS"/>
                          <a:cs typeface="Trebuchet MS"/>
                          <a:sym typeface="Trebuchet MS"/>
                        </a:rPr>
                      </a:br>
                      <a:r>
                        <a:rPr lang="en-CA" sz="1800" u="sng">
                          <a:solidFill>
                            <a:schemeClr val="hlink"/>
                          </a:solidFill>
                          <a:latin typeface="Trebuchet MS"/>
                          <a:ea typeface="Trebuchet MS"/>
                          <a:cs typeface="Trebuchet MS"/>
                          <a:sym typeface="Trebuchet MS"/>
                          <a:hlinkClick r:id="rId7"/>
                        </a:rPr>
                        <a:t>http://www.ocwconsortium.org/</a:t>
                      </a:r>
                    </a:p>
                  </a:txBody>
                  <a:tcPr marL="91425" marR="91425" marT="91425" marB="91425" anchor="ctr">
                    <a:lnL w="19050" cap="flat" cmpd="sng">
                      <a:solidFill>
                        <a:srgbClr val="666666"/>
                      </a:solidFill>
                      <a:prstDash val="solid"/>
                      <a:round/>
                      <a:headEnd type="none" w="med" len="med"/>
                      <a:tailEnd type="none" w="med" len="med"/>
                    </a:lnL>
                    <a:lnR w="19050" cap="flat" cmpd="sng">
                      <a:solidFill>
                        <a:srgbClr val="666666"/>
                      </a:solidFill>
                      <a:prstDash val="solid"/>
                      <a:round/>
                      <a:headEnd type="none" w="med" len="med"/>
                      <a:tailEnd type="none" w="med" len="med"/>
                    </a:lnR>
                    <a:lnT w="19050" cap="flat" cmpd="sng">
                      <a:solidFill>
                        <a:srgbClr val="666666"/>
                      </a:solidFill>
                      <a:prstDash val="solid"/>
                      <a:round/>
                      <a:headEnd type="none" w="med" len="med"/>
                      <a:tailEnd type="none" w="med" len="med"/>
                    </a:lnT>
                    <a:lnB w="19050" cap="flat" cmpd="sng">
                      <a:solidFill>
                        <a:srgbClr val="666666"/>
                      </a:solidFill>
                      <a:prstDash val="solid"/>
                      <a:round/>
                      <a:headEnd type="none" w="med" len="med"/>
                      <a:tailEnd type="none" w="med" len="med"/>
                    </a:lnB>
                  </a:tcPr>
                </a:tc>
                <a:tc>
                  <a:txBody>
                    <a:bodyPr/>
                    <a:lstStyle/>
                    <a:p>
                      <a:pPr lvl="0" rtl="0">
                        <a:spcBef>
                          <a:spcPts val="0"/>
                        </a:spcBef>
                        <a:buNone/>
                      </a:pPr>
                      <a:endParaRPr sz="1800">
                        <a:latin typeface="Trebuchet MS"/>
                        <a:ea typeface="Trebuchet MS"/>
                        <a:cs typeface="Trebuchet MS"/>
                        <a:sym typeface="Trebuchet MS"/>
                      </a:endParaRPr>
                    </a:p>
                    <a:p>
                      <a:pPr lvl="0" algn="ctr" rtl="0">
                        <a:spcBef>
                          <a:spcPts val="0"/>
                        </a:spcBef>
                        <a:buNone/>
                      </a:pPr>
                      <a:r>
                        <a:rPr lang="en-CA" sz="2400">
                          <a:latin typeface="Trebuchet MS"/>
                          <a:ea typeface="Trebuchet MS"/>
                          <a:cs typeface="Trebuchet MS"/>
                          <a:sym typeface="Trebuchet MS"/>
                        </a:rPr>
                        <a:t>The Global Textbook Project</a:t>
                      </a:r>
                      <a:r>
                        <a:rPr lang="en-CA" sz="1800">
                          <a:latin typeface="Trebuchet MS"/>
                          <a:ea typeface="Trebuchet MS"/>
                          <a:cs typeface="Trebuchet MS"/>
                          <a:sym typeface="Trebuchet MS"/>
                        </a:rPr>
                        <a:t/>
                      </a:r>
                      <a:br>
                        <a:rPr lang="en-CA" sz="1800">
                          <a:latin typeface="Trebuchet MS"/>
                          <a:ea typeface="Trebuchet MS"/>
                          <a:cs typeface="Trebuchet MS"/>
                          <a:sym typeface="Trebuchet MS"/>
                        </a:rPr>
                      </a:br>
                      <a:r>
                        <a:rPr lang="en-CA" sz="1800" u="sng">
                          <a:solidFill>
                            <a:schemeClr val="hlink"/>
                          </a:solidFill>
                          <a:latin typeface="Trebuchet MS"/>
                          <a:ea typeface="Trebuchet MS"/>
                          <a:cs typeface="Trebuchet MS"/>
                          <a:sym typeface="Trebuchet MS"/>
                          <a:hlinkClick r:id="rId8"/>
                        </a:rPr>
                        <a:t>http://globaltext.terry.uga.edu/</a:t>
                      </a:r>
                    </a:p>
                    <a:p>
                      <a:pPr lvl="0">
                        <a:spcBef>
                          <a:spcPts val="0"/>
                        </a:spcBef>
                        <a:buNone/>
                      </a:pPr>
                      <a:endParaRPr sz="1800">
                        <a:latin typeface="Trebuchet MS"/>
                        <a:ea typeface="Trebuchet MS"/>
                        <a:cs typeface="Trebuchet MS"/>
                        <a:sym typeface="Trebuchet MS"/>
                      </a:endParaRPr>
                    </a:p>
                  </a:txBody>
                  <a:tcPr marL="91425" marR="91425" marT="91425" marB="91425" anchor="ctr">
                    <a:lnL w="19050" cap="flat" cmpd="sng">
                      <a:solidFill>
                        <a:srgbClr val="666666"/>
                      </a:solidFill>
                      <a:prstDash val="solid"/>
                      <a:round/>
                      <a:headEnd type="none" w="med" len="med"/>
                      <a:tailEnd type="none" w="med" len="med"/>
                    </a:lnL>
                    <a:lnR w="19050" cap="flat" cmpd="sng">
                      <a:solidFill>
                        <a:srgbClr val="666666"/>
                      </a:solidFill>
                      <a:prstDash val="solid"/>
                      <a:round/>
                      <a:headEnd type="none" w="med" len="med"/>
                      <a:tailEnd type="none" w="med" len="med"/>
                    </a:lnR>
                    <a:lnT w="19050" cap="flat" cmpd="sng">
                      <a:solidFill>
                        <a:srgbClr val="666666"/>
                      </a:solidFill>
                      <a:prstDash val="solid"/>
                      <a:round/>
                      <a:headEnd type="none" w="med" len="med"/>
                      <a:tailEnd type="none" w="med" len="med"/>
                    </a:lnT>
                    <a:lnB w="19050" cap="flat" cmpd="sng">
                      <a:solidFill>
                        <a:srgbClr val="666666"/>
                      </a:solidFill>
                      <a:prstDash val="solid"/>
                      <a:round/>
                      <a:headEnd type="none" w="med" len="med"/>
                      <a:tailEnd type="none" w="med" len="med"/>
                    </a:lnB>
                  </a:tcPr>
                </a:tc>
                <a:tc>
                  <a:txBody>
                    <a:bodyPr/>
                    <a:lstStyle/>
                    <a:p>
                      <a:pPr marL="0" lvl="0" indent="0" algn="ctr" rtl="0">
                        <a:lnSpc>
                          <a:spcPct val="70000"/>
                        </a:lnSpc>
                        <a:spcBef>
                          <a:spcPts val="600"/>
                        </a:spcBef>
                        <a:buNone/>
                      </a:pPr>
                      <a:r>
                        <a:rPr lang="en-CA" sz="1800">
                          <a:solidFill>
                            <a:schemeClr val="dk1"/>
                          </a:solidFill>
                          <a:latin typeface="Trebuchet MS"/>
                          <a:ea typeface="Trebuchet MS"/>
                          <a:cs typeface="Trebuchet MS"/>
                          <a:sym typeface="Trebuchet MS"/>
                        </a:rPr>
                        <a:t>Multimedia Educational Resource for Learning and Online Teaching (MERLOT) </a:t>
                      </a:r>
                      <a:r>
                        <a:rPr lang="en-CA" sz="1800" u="sng">
                          <a:solidFill>
                            <a:schemeClr val="hlink"/>
                          </a:solidFill>
                          <a:latin typeface="Trebuchet MS"/>
                          <a:ea typeface="Trebuchet MS"/>
                          <a:cs typeface="Trebuchet MS"/>
                          <a:sym typeface="Trebuchet MS"/>
                          <a:hlinkClick r:id="rId9"/>
                        </a:rPr>
                        <a:t>http://www.merlot.org/merlot/index.htm?action=find</a:t>
                      </a:r>
                      <a:r>
                        <a:rPr lang="en-CA" sz="1800">
                          <a:solidFill>
                            <a:schemeClr val="dk1"/>
                          </a:solidFill>
                          <a:latin typeface="Trebuchet MS"/>
                          <a:ea typeface="Trebuchet MS"/>
                          <a:cs typeface="Trebuchet MS"/>
                          <a:sym typeface="Trebuchet MS"/>
                        </a:rPr>
                        <a:t> </a:t>
                      </a:r>
                    </a:p>
                  </a:txBody>
                  <a:tcPr marL="91425" marR="91425" marT="91425" marB="91425" anchor="ctr">
                    <a:lnL w="19050" cap="flat" cmpd="sng">
                      <a:solidFill>
                        <a:srgbClr val="666666"/>
                      </a:solidFill>
                      <a:prstDash val="solid"/>
                      <a:round/>
                      <a:headEnd type="none" w="med" len="med"/>
                      <a:tailEnd type="none" w="med" len="med"/>
                    </a:lnL>
                    <a:lnR w="19050" cap="flat" cmpd="sng">
                      <a:solidFill>
                        <a:srgbClr val="666666"/>
                      </a:solidFill>
                      <a:prstDash val="solid"/>
                      <a:round/>
                      <a:headEnd type="none" w="med" len="med"/>
                      <a:tailEnd type="none" w="med" len="med"/>
                    </a:lnR>
                    <a:lnT w="19050" cap="flat" cmpd="sng">
                      <a:solidFill>
                        <a:srgbClr val="666666"/>
                      </a:solidFill>
                      <a:prstDash val="solid"/>
                      <a:round/>
                      <a:headEnd type="none" w="med" len="med"/>
                      <a:tailEnd type="none" w="med" len="med"/>
                    </a:lnT>
                    <a:lnB w="19050" cap="flat" cmpd="sng">
                      <a:solidFill>
                        <a:srgbClr val="666666"/>
                      </a:solidFill>
                      <a:prstDash val="solid"/>
                      <a:round/>
                      <a:headEnd type="none" w="med" len="med"/>
                      <a:tailEnd type="none" w="med" len="med"/>
                    </a:lnB>
                  </a:tcPr>
                </a:tc>
              </a:tr>
            </a:tbl>
          </a:graphicData>
        </a:graphic>
      </p:graphicFrame>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Shape 237"/>
          <p:cNvSpPr>
            <a:spLocks noGrp="1"/>
          </p:cNvSpPr>
          <p:nvPr>
            <p:ph type="pic" idx="2"/>
          </p:nvPr>
        </p:nvSpPr>
        <p:spPr>
          <a:xfrm>
            <a:off x="0" y="25"/>
            <a:ext cx="8303700" cy="6858000"/>
          </a:xfrm>
          <a:prstGeom prst="rect">
            <a:avLst/>
          </a:prstGeom>
        </p:spPr>
        <p:txBody>
          <a:bodyPr lIns="91425" tIns="91425" rIns="91425" bIns="91425" anchor="t" anchorCtr="0">
            <a:noAutofit/>
          </a:bodyPr>
          <a:lstStyle/>
          <a:p>
            <a:pPr lvl="0">
              <a:spcBef>
                <a:spcPts val="0"/>
              </a:spcBef>
              <a:buNone/>
            </a:pPr>
            <a:endParaRPr/>
          </a:p>
        </p:txBody>
      </p:sp>
      <p:sp>
        <p:nvSpPr>
          <p:cNvPr id="238" name="Shape 238"/>
          <p:cNvSpPr txBox="1">
            <a:spLocks noGrp="1"/>
          </p:cNvSpPr>
          <p:nvPr>
            <p:ph type="title"/>
          </p:nvPr>
        </p:nvSpPr>
        <p:spPr>
          <a:xfrm>
            <a:off x="472700" y="156875"/>
            <a:ext cx="6679200" cy="17034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Locating OER and IL</a:t>
            </a:r>
          </a:p>
        </p:txBody>
      </p:sp>
      <p:sp>
        <p:nvSpPr>
          <p:cNvPr id="239" name="Shape 239"/>
          <p:cNvSpPr/>
          <p:nvPr/>
        </p:nvSpPr>
        <p:spPr>
          <a:xfrm>
            <a:off x="1322266" y="2049400"/>
            <a:ext cx="4531800" cy="3119700"/>
          </a:xfrm>
          <a:prstGeom prst="roundRect">
            <a:avLst>
              <a:gd name="adj" fmla="val 16667"/>
            </a:avLst>
          </a:prstGeom>
          <a:solidFill>
            <a:srgbClr val="DCE755">
              <a:alpha val="82690"/>
            </a:srgbClr>
          </a:solidFill>
          <a:ln w="12700" cap="flat" cmpd="sng">
            <a:solidFill>
              <a:srgbClr val="6C849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Some OER repositories have very well developed search functionality</a:t>
            </a:r>
          </a:p>
          <a:p>
            <a:pPr marL="457200" marR="0" lvl="1" indent="0" algn="ctr" rtl="0">
              <a:spcBef>
                <a:spcPts val="0"/>
              </a:spcBef>
              <a:buNone/>
            </a:pPr>
            <a:endParaRPr sz="1800" b="0" i="0" u="none" strike="noStrike" cap="none">
              <a:solidFill>
                <a:schemeClr val="dk1"/>
              </a:solidFill>
              <a:latin typeface="Trebuchet MS"/>
              <a:ea typeface="Trebuchet MS"/>
              <a:cs typeface="Trebuchet MS"/>
              <a:sym typeface="Trebuchet MS"/>
            </a:endParaRPr>
          </a:p>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These could possibly serve as a platform for some instruction on searching/search skills </a:t>
            </a:r>
          </a:p>
        </p:txBody>
      </p:sp>
      <p:pic>
        <p:nvPicPr>
          <p:cNvPr id="240" name="Shape 240"/>
          <p:cNvPicPr preferRelativeResize="0"/>
          <p:nvPr/>
        </p:nvPicPr>
        <p:blipFill>
          <a:blip r:embed="rId3">
            <a:alphaModFix/>
          </a:blip>
          <a:stretch>
            <a:fillRect/>
          </a:stretch>
        </p:blipFill>
        <p:spPr>
          <a:xfrm>
            <a:off x="8428725" y="25"/>
            <a:ext cx="3662425" cy="6152024"/>
          </a:xfrm>
          <a:prstGeom prst="rect">
            <a:avLst/>
          </a:prstGeom>
          <a:noFill/>
          <a:ln>
            <a:noFill/>
          </a:ln>
        </p:spPr>
      </p:pic>
      <p:sp>
        <p:nvSpPr>
          <p:cNvPr id="241" name="Shape 241"/>
          <p:cNvSpPr txBox="1"/>
          <p:nvPr/>
        </p:nvSpPr>
        <p:spPr>
          <a:xfrm>
            <a:off x="8113500" y="6212125"/>
            <a:ext cx="4078500" cy="465600"/>
          </a:xfrm>
          <a:prstGeom prst="rect">
            <a:avLst/>
          </a:prstGeom>
          <a:noFill/>
          <a:ln>
            <a:noFill/>
          </a:ln>
        </p:spPr>
        <p:txBody>
          <a:bodyPr lIns="91425" tIns="91425" rIns="91425" bIns="91425" anchor="t" anchorCtr="0">
            <a:noAutofit/>
          </a:bodyPr>
          <a:lstStyle/>
          <a:p>
            <a:pPr lvl="0" rtl="0">
              <a:spcBef>
                <a:spcPts val="0"/>
              </a:spcBef>
              <a:buNone/>
            </a:pPr>
            <a:r>
              <a:rPr lang="en-CA"/>
              <a:t>OER Commons, (2015), </a:t>
            </a:r>
            <a:r>
              <a:rPr lang="en-CA" i="1"/>
              <a:t>Advanced Search</a:t>
            </a:r>
            <a:r>
              <a:rPr lang="en-CA"/>
              <a:t>,</a:t>
            </a:r>
          </a:p>
          <a:p>
            <a:pPr lvl="0">
              <a:spcBef>
                <a:spcPts val="0"/>
              </a:spcBef>
              <a:buNone/>
            </a:pPr>
            <a:r>
              <a:rPr lang="en-CA" u="sng">
                <a:solidFill>
                  <a:schemeClr val="hlink"/>
                </a:solidFill>
                <a:hlinkClick r:id="rId4"/>
              </a:rPr>
              <a:t>https://www.oercommons.org/advanced-search</a:t>
            </a:r>
            <a:r>
              <a:rPr lang="en-CA"/>
              <a:t> </a:t>
            </a:r>
          </a:p>
        </p:txBody>
      </p:sp>
      <p:sp>
        <p:nvSpPr>
          <p:cNvPr id="242" name="Shape 242"/>
          <p:cNvSpPr/>
          <p:nvPr/>
        </p:nvSpPr>
        <p:spPr>
          <a:xfrm>
            <a:off x="10181325" y="5213925"/>
            <a:ext cx="1171800" cy="854700"/>
          </a:xfrm>
          <a:prstGeom prst="roundRect">
            <a:avLst>
              <a:gd name="adj" fmla="val 16667"/>
            </a:avLst>
          </a:prstGeom>
          <a:noFill/>
          <a:ln w="9525" cap="flat" cmpd="sng">
            <a:solidFill>
              <a:srgbClr val="CC0000"/>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a:spLocks noGrp="1"/>
          </p:cNvSpPr>
          <p:nvPr>
            <p:ph type="title"/>
          </p:nvPr>
        </p:nvSpPr>
        <p:spPr>
          <a:xfrm>
            <a:off x="874048" y="77581"/>
            <a:ext cx="10058400" cy="1609199"/>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Evaluating OER</a:t>
            </a:r>
          </a:p>
        </p:txBody>
      </p:sp>
      <p:pic>
        <p:nvPicPr>
          <p:cNvPr id="248" name="Shape 248"/>
          <p:cNvPicPr preferRelativeResize="0"/>
          <p:nvPr/>
        </p:nvPicPr>
        <p:blipFill rotWithShape="1">
          <a:blip r:embed="rId3">
            <a:alphaModFix/>
          </a:blip>
          <a:srcRect/>
          <a:stretch/>
        </p:blipFill>
        <p:spPr>
          <a:xfrm>
            <a:off x="6368462" y="1686774"/>
            <a:ext cx="5436000" cy="3349800"/>
          </a:xfrm>
          <a:prstGeom prst="rect">
            <a:avLst/>
          </a:prstGeom>
          <a:noFill/>
          <a:ln>
            <a:noFill/>
          </a:ln>
        </p:spPr>
      </p:pic>
      <p:sp>
        <p:nvSpPr>
          <p:cNvPr id="249" name="Shape 249"/>
          <p:cNvSpPr/>
          <p:nvPr/>
        </p:nvSpPr>
        <p:spPr>
          <a:xfrm>
            <a:off x="7610539" y="5209964"/>
            <a:ext cx="3487200" cy="9234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For example the </a:t>
            </a:r>
            <a:r>
              <a:rPr lang="en-CA" sz="1800" i="1">
                <a:solidFill>
                  <a:schemeClr val="dk1"/>
                </a:solidFill>
                <a:latin typeface="Trebuchet MS"/>
                <a:ea typeface="Trebuchet MS"/>
                <a:cs typeface="Trebuchet MS"/>
                <a:sym typeface="Trebuchet MS"/>
              </a:rPr>
              <a:t>Energyville</a:t>
            </a:r>
            <a:r>
              <a:rPr lang="en-CA" sz="1800">
                <a:solidFill>
                  <a:schemeClr val="dk1"/>
                </a:solidFill>
                <a:latin typeface="Trebuchet MS"/>
                <a:ea typeface="Trebuchet MS"/>
                <a:cs typeface="Trebuchet MS"/>
                <a:sym typeface="Trebuchet MS"/>
              </a:rPr>
              <a:t> OER suffers from some bias as its creator is Chevron </a:t>
            </a:r>
          </a:p>
        </p:txBody>
      </p:sp>
      <p:sp>
        <p:nvSpPr>
          <p:cNvPr id="250" name="Shape 250"/>
          <p:cNvSpPr/>
          <p:nvPr/>
        </p:nvSpPr>
        <p:spPr>
          <a:xfrm>
            <a:off x="387528" y="2093975"/>
            <a:ext cx="2676000" cy="2635200"/>
          </a:xfrm>
          <a:prstGeom prst="ellipse">
            <a:avLst/>
          </a:prstGeom>
          <a:solidFill>
            <a:srgbClr val="6C8499"/>
          </a:solidFill>
          <a:ln w="12700" cap="flat" cmpd="sng">
            <a:solidFill>
              <a:srgbClr val="6C849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Librarian expertise on evaluating information sources is also relevant to OER</a:t>
            </a:r>
          </a:p>
        </p:txBody>
      </p:sp>
      <p:sp>
        <p:nvSpPr>
          <p:cNvPr id="251" name="Shape 251"/>
          <p:cNvSpPr/>
          <p:nvPr/>
        </p:nvSpPr>
        <p:spPr>
          <a:xfrm>
            <a:off x="3336654" y="2093975"/>
            <a:ext cx="2676000" cy="2635200"/>
          </a:xfrm>
          <a:prstGeom prst="ellipse">
            <a:avLst/>
          </a:prstGeom>
          <a:solidFill>
            <a:srgbClr val="6C8499"/>
          </a:solidFill>
          <a:ln w="12700" cap="flat" cmpd="sng">
            <a:solidFill>
              <a:srgbClr val="6C8499"/>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Even top quality repositories have resources that range considerably</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Shape 256"/>
          <p:cNvSpPr txBox="1">
            <a:spLocks noGrp="1"/>
          </p:cNvSpPr>
          <p:nvPr>
            <p:ph type="title"/>
          </p:nvPr>
        </p:nvSpPr>
        <p:spPr>
          <a:xfrm>
            <a:off x="851646" y="201706"/>
            <a:ext cx="6711949" cy="1737359"/>
          </a:xfrm>
          <a:prstGeom prst="rect">
            <a:avLst/>
          </a:prstGeom>
          <a:noFill/>
          <a:ln>
            <a:noFill/>
          </a:ln>
        </p:spPr>
        <p:txBody>
          <a:bodyPr lIns="91425" tIns="45700" rIns="91425" bIns="45700" anchor="b" anchorCtr="0">
            <a:noAutofit/>
          </a:bodyPr>
          <a:lstStyle/>
          <a:p>
            <a:pPr marL="0" marR="0" lvl="0" indent="0" algn="l" rtl="0">
              <a:lnSpc>
                <a:spcPct val="90000"/>
              </a:lnSpc>
              <a:spcBef>
                <a:spcPts val="0"/>
              </a:spcBef>
              <a:buSzPct val="25000"/>
              <a:buFont typeface="Georgia"/>
              <a:buNone/>
            </a:pPr>
            <a:r>
              <a:rPr lang="en-CA" sz="4000" b="1" i="0" u="none" strike="noStrike" cap="none">
                <a:latin typeface="Georgia"/>
                <a:ea typeface="Georgia"/>
                <a:cs typeface="Georgia"/>
                <a:sym typeface="Georgia"/>
              </a:rPr>
              <a:t>Library as Model OER User/Creator</a:t>
            </a:r>
          </a:p>
        </p:txBody>
      </p:sp>
      <p:pic>
        <p:nvPicPr>
          <p:cNvPr id="257" name="Shape 257"/>
          <p:cNvPicPr preferRelativeResize="0">
            <a:picLocks noGrp="1"/>
          </p:cNvPicPr>
          <p:nvPr>
            <p:ph type="body" idx="1"/>
          </p:nvPr>
        </p:nvPicPr>
        <p:blipFill rotWithShape="1">
          <a:blip r:embed="rId3">
            <a:alphaModFix/>
          </a:blip>
          <a:srcRect/>
          <a:stretch/>
        </p:blipFill>
        <p:spPr>
          <a:xfrm>
            <a:off x="851646" y="1993680"/>
            <a:ext cx="6711900" cy="3946500"/>
          </a:xfrm>
          <a:prstGeom prst="rect">
            <a:avLst/>
          </a:prstGeom>
          <a:noFill/>
          <a:ln>
            <a:noFill/>
          </a:ln>
        </p:spPr>
      </p:pic>
      <p:sp>
        <p:nvSpPr>
          <p:cNvPr id="258" name="Shape 258"/>
          <p:cNvSpPr txBox="1">
            <a:spLocks noGrp="1"/>
          </p:cNvSpPr>
          <p:nvPr>
            <p:ph type="body" idx="2"/>
          </p:nvPr>
        </p:nvSpPr>
        <p:spPr>
          <a:xfrm>
            <a:off x="8549639" y="2312893"/>
            <a:ext cx="3200399" cy="3402106"/>
          </a:xfrm>
          <a:prstGeom prst="rect">
            <a:avLst/>
          </a:prstGeom>
          <a:noFill/>
          <a:ln>
            <a:noFill/>
          </a:ln>
        </p:spPr>
        <p:txBody>
          <a:bodyPr lIns="91425" tIns="45700" rIns="91425" bIns="45700" anchor="t" anchorCtr="0">
            <a:noAutofit/>
          </a:bodyPr>
          <a:lstStyle/>
          <a:p>
            <a:pPr marL="114300" marR="0" lvl="0" indent="0" algn="ctr" rtl="0">
              <a:lnSpc>
                <a:spcPct val="100000"/>
              </a:lnSpc>
              <a:spcBef>
                <a:spcPts val="0"/>
              </a:spcBef>
              <a:spcAft>
                <a:spcPts val="0"/>
              </a:spcAft>
              <a:buClr>
                <a:srgbClr val="DBD600"/>
              </a:buClr>
              <a:buSzPct val="25000"/>
              <a:buFont typeface="Noto Sans Symbols"/>
              <a:buNone/>
            </a:pPr>
            <a:r>
              <a:rPr lang="en-CA" sz="2800" b="0" i="0" u="none" strike="noStrike" cap="none">
                <a:solidFill>
                  <a:srgbClr val="000000"/>
                </a:solidFill>
                <a:latin typeface="Trebuchet MS"/>
                <a:ea typeface="Trebuchet MS"/>
                <a:cs typeface="Trebuchet MS"/>
                <a:sym typeface="Trebuchet MS"/>
              </a:rPr>
              <a:t>Librarians are already great at sharing – and as such we make great model users</a:t>
            </a:r>
          </a:p>
          <a:p>
            <a:pPr marL="0" marR="0" lvl="0" indent="0" algn="l" rtl="0">
              <a:lnSpc>
                <a:spcPct val="100000"/>
              </a:lnSpc>
              <a:spcBef>
                <a:spcPts val="1000"/>
              </a:spcBef>
              <a:buClr>
                <a:srgbClr val="548BB7"/>
              </a:buClr>
              <a:buSzPct val="25000"/>
              <a:buFont typeface="Noto Sans Symbols"/>
              <a:buNone/>
            </a:pPr>
            <a:endParaRPr sz="1400" b="0" i="0" u="none" strike="noStrike" cap="none">
              <a:solidFill>
                <a:srgbClr val="345D7E"/>
              </a:solidFill>
              <a:latin typeface="Trebuchet MS"/>
              <a:ea typeface="Trebuchet MS"/>
              <a:cs typeface="Trebuchet MS"/>
              <a:sym typeface="Trebuchet MS"/>
            </a:endParaRP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Shape 263"/>
          <p:cNvSpPr txBox="1">
            <a:spLocks noGrp="1"/>
          </p:cNvSpPr>
          <p:nvPr>
            <p:ph type="title"/>
          </p:nvPr>
        </p:nvSpPr>
        <p:spPr>
          <a:xfrm>
            <a:off x="1069848" y="484631"/>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Copyright and Licensing Instruction</a:t>
            </a:r>
          </a:p>
        </p:txBody>
      </p:sp>
      <p:sp>
        <p:nvSpPr>
          <p:cNvPr id="264" name="Shape 264"/>
          <p:cNvSpPr txBox="1">
            <a:spLocks noGrp="1"/>
          </p:cNvSpPr>
          <p:nvPr>
            <p:ph type="body" idx="1"/>
          </p:nvPr>
        </p:nvSpPr>
        <p:spPr>
          <a:xfrm>
            <a:off x="1069848" y="2121408"/>
            <a:ext cx="10058399" cy="4050791"/>
          </a:xfrm>
          <a:prstGeom prst="rect">
            <a:avLst/>
          </a:prstGeom>
          <a:noFill/>
          <a:ln>
            <a:noFill/>
          </a:ln>
        </p:spPr>
        <p:txBody>
          <a:bodyPr lIns="91425" tIns="45700" rIns="91425" bIns="45700" anchor="t" anchorCtr="0">
            <a:noAutofit/>
          </a:bodyPr>
          <a:lstStyle/>
          <a:p>
            <a:pPr marL="182880" marR="0" lvl="0" indent="-182880" algn="l" rtl="0">
              <a:lnSpc>
                <a:spcPct val="90000"/>
              </a:lnSpc>
              <a:spcBef>
                <a:spcPts val="0"/>
              </a:spcBef>
              <a:spcAft>
                <a:spcPts val="0"/>
              </a:spcAft>
              <a:buClr>
                <a:srgbClr val="548BB7"/>
              </a:buClr>
              <a:buSzPct val="85000"/>
              <a:buFont typeface="Noto Sans Symbols"/>
              <a:buChar char="▪"/>
            </a:pPr>
            <a:r>
              <a:rPr lang="en-CA" sz="2000" b="0" i="0" u="none" strike="noStrike" cap="none">
                <a:solidFill>
                  <a:schemeClr val="dk1"/>
                </a:solidFill>
                <a:latin typeface="Trebuchet MS"/>
                <a:ea typeface="Trebuchet MS"/>
                <a:cs typeface="Trebuchet MS"/>
                <a:sym typeface="Trebuchet MS"/>
              </a:rPr>
              <a:t>Concerns over copyright and licensing are one of the biggest barriers to use and creation of OER</a:t>
            </a:r>
          </a:p>
          <a:p>
            <a:pPr marL="182880" marR="0" lvl="0" indent="-182880" algn="l" rtl="0">
              <a:lnSpc>
                <a:spcPct val="90000"/>
              </a:lnSpc>
              <a:spcBef>
                <a:spcPts val="1200"/>
              </a:spcBef>
              <a:spcAft>
                <a:spcPts val="0"/>
              </a:spcAft>
              <a:buClr>
                <a:srgbClr val="548BB7"/>
              </a:buClr>
              <a:buSzPct val="85000"/>
              <a:buFont typeface="Noto Sans Symbols"/>
              <a:buNone/>
            </a:pPr>
            <a:endParaRPr sz="2000" b="0" i="0" u="none" strike="noStrike" cap="none">
              <a:solidFill>
                <a:schemeClr val="dk1"/>
              </a:solidFill>
              <a:latin typeface="Trebuchet MS"/>
              <a:ea typeface="Trebuchet MS"/>
              <a:cs typeface="Trebuchet MS"/>
              <a:sym typeface="Trebuchet MS"/>
            </a:endParaRPr>
          </a:p>
          <a:p>
            <a:pPr marL="182880" marR="0" lvl="0" indent="-182880" algn="l" rtl="0">
              <a:lnSpc>
                <a:spcPct val="90000"/>
              </a:lnSpc>
              <a:spcBef>
                <a:spcPts val="1200"/>
              </a:spcBef>
              <a:spcAft>
                <a:spcPts val="0"/>
              </a:spcAft>
              <a:buClr>
                <a:srgbClr val="548BB7"/>
              </a:buClr>
              <a:buSzPct val="85000"/>
              <a:buFont typeface="Noto Sans Symbols"/>
              <a:buChar char="▪"/>
            </a:pPr>
            <a:r>
              <a:rPr lang="en-CA" sz="2000" b="0" i="0" u="none" strike="noStrike" cap="none">
                <a:solidFill>
                  <a:schemeClr val="dk1"/>
                </a:solidFill>
                <a:latin typeface="Trebuchet MS"/>
                <a:ea typeface="Trebuchet MS"/>
                <a:cs typeface="Trebuchet MS"/>
                <a:sym typeface="Trebuchet MS"/>
              </a:rPr>
              <a:t>Numerous issues including:</a:t>
            </a:r>
          </a:p>
          <a:p>
            <a:pPr marL="457200" marR="0" lvl="1" indent="-190500" algn="l" rtl="0">
              <a:lnSpc>
                <a:spcPct val="90000"/>
              </a:lnSpc>
              <a:spcBef>
                <a:spcPts val="4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Lack of knowledge/understanding of copyright </a:t>
            </a:r>
          </a:p>
          <a:p>
            <a:pPr marL="457200" marR="0" lvl="1" indent="-190500" algn="l" rtl="0">
              <a:lnSpc>
                <a:spcPct val="90000"/>
              </a:lnSpc>
              <a:spcBef>
                <a:spcPts val="6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Lack of understanding on copyright exceptions – particularly </a:t>
            </a:r>
            <a:r>
              <a:rPr lang="en-CA" sz="1800" b="0" i="1" u="none" strike="noStrike" cap="none">
                <a:solidFill>
                  <a:schemeClr val="dk1"/>
                </a:solidFill>
                <a:latin typeface="Trebuchet MS"/>
                <a:ea typeface="Trebuchet MS"/>
                <a:cs typeface="Trebuchet MS"/>
                <a:sym typeface="Trebuchet MS"/>
              </a:rPr>
              <a:t>de minimus</a:t>
            </a:r>
            <a:r>
              <a:rPr lang="en-CA" sz="1800" b="0" i="0" u="none" strike="noStrike" cap="none">
                <a:solidFill>
                  <a:schemeClr val="dk1"/>
                </a:solidFill>
                <a:latin typeface="Trebuchet MS"/>
                <a:ea typeface="Trebuchet MS"/>
                <a:cs typeface="Trebuchet MS"/>
                <a:sym typeface="Trebuchet MS"/>
              </a:rPr>
              <a:t> use and fair dealing</a:t>
            </a:r>
          </a:p>
          <a:p>
            <a:pPr marL="457200" marR="0" lvl="1" indent="-190500" algn="l" rtl="0">
              <a:lnSpc>
                <a:spcPct val="90000"/>
              </a:lnSpc>
              <a:spcBef>
                <a:spcPts val="6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Lack of knowledge/understanding on licensing</a:t>
            </a:r>
          </a:p>
          <a:p>
            <a:pPr marL="457200" marR="0" lvl="1" indent="-190500" algn="l" rtl="0">
              <a:lnSpc>
                <a:spcPct val="90000"/>
              </a:lnSpc>
              <a:spcBef>
                <a:spcPts val="6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Challenges in working with materials with various licenses</a:t>
            </a:r>
          </a:p>
          <a:p>
            <a:pPr marL="457200" marR="0" lvl="1" indent="-190500" algn="l" rtl="0">
              <a:lnSpc>
                <a:spcPct val="90000"/>
              </a:lnSpc>
              <a:spcBef>
                <a:spcPts val="6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Institutional exceptions to copyright may not exist elsewhere</a:t>
            </a:r>
          </a:p>
          <a:p>
            <a:pPr marL="731520" marR="0" lvl="2" indent="-185419" algn="l" rtl="0">
              <a:lnSpc>
                <a:spcPct val="90000"/>
              </a:lnSpc>
              <a:spcBef>
                <a:spcPts val="600"/>
              </a:spcBef>
              <a:spcAft>
                <a:spcPts val="0"/>
              </a:spcAft>
              <a:buClr>
                <a:srgbClr val="548BB7"/>
              </a:buClr>
              <a:buSzPct val="85000"/>
              <a:buFont typeface="Noto Sans Symbols"/>
              <a:buChar char="▪"/>
            </a:pPr>
            <a:r>
              <a:rPr lang="en-CA" sz="1600" b="0" i="0" u="none" strike="noStrike" cap="none">
                <a:solidFill>
                  <a:schemeClr val="dk1"/>
                </a:solidFill>
                <a:latin typeface="Trebuchet MS"/>
                <a:ea typeface="Trebuchet MS"/>
                <a:cs typeface="Trebuchet MS"/>
                <a:sym typeface="Trebuchet MS"/>
              </a:rPr>
              <a:t>There are specific copyright exceptions for educational institutions in Canada</a:t>
            </a:r>
          </a:p>
          <a:p>
            <a:pPr marL="457200" marR="0" lvl="1" indent="-190500" algn="l" rtl="0">
              <a:lnSpc>
                <a:spcPct val="90000"/>
              </a:lnSpc>
              <a:spcBef>
                <a:spcPts val="6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National differences in fair dealing/use</a:t>
            </a:r>
          </a:p>
          <a:p>
            <a:pPr marL="182880" marR="0" lvl="0" indent="-182880" algn="l" rtl="0">
              <a:lnSpc>
                <a:spcPct val="90000"/>
              </a:lnSpc>
              <a:spcBef>
                <a:spcPts val="1400"/>
              </a:spcBef>
              <a:buClr>
                <a:srgbClr val="548BB7"/>
              </a:buClr>
              <a:buSzPct val="85000"/>
              <a:buFont typeface="Noto Sans Symbols"/>
              <a:buNone/>
            </a:pPr>
            <a:endParaRPr sz="2000" b="0" i="0" u="none" strike="noStrike" cap="none">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Shape 269"/>
          <p:cNvSpPr>
            <a:spLocks noGrp="1"/>
          </p:cNvSpPr>
          <p:nvPr>
            <p:ph type="pic" idx="2"/>
          </p:nvPr>
        </p:nvSpPr>
        <p:spPr>
          <a:xfrm>
            <a:off x="0" y="0"/>
            <a:ext cx="8303740" cy="6858000"/>
          </a:xfrm>
          <a:prstGeom prst="rect">
            <a:avLst/>
          </a:prstGeom>
          <a:solidFill>
            <a:srgbClr val="E4DEDB"/>
          </a:solidFill>
          <a:ln>
            <a:noFill/>
          </a:ln>
        </p:spPr>
        <p:txBody>
          <a:bodyPr lIns="91425" tIns="91425" rIns="91425" bIns="91425" anchor="t" anchorCtr="0">
            <a:noAutofit/>
          </a:bodyPr>
          <a:lstStyle/>
          <a:p>
            <a:pPr lvl="0">
              <a:spcBef>
                <a:spcPts val="0"/>
              </a:spcBef>
              <a:buNone/>
            </a:pPr>
            <a:endParaRPr/>
          </a:p>
        </p:txBody>
      </p:sp>
      <p:sp>
        <p:nvSpPr>
          <p:cNvPr id="270" name="Shape 270"/>
          <p:cNvSpPr txBox="1">
            <a:spLocks noGrp="1"/>
          </p:cNvSpPr>
          <p:nvPr>
            <p:ph type="title"/>
          </p:nvPr>
        </p:nvSpPr>
        <p:spPr>
          <a:xfrm>
            <a:off x="0" y="5983"/>
            <a:ext cx="8303740" cy="173735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SzPct val="25000"/>
              <a:buFont typeface="Georgia"/>
              <a:buNone/>
            </a:pPr>
            <a:r>
              <a:rPr lang="en-CA" sz="3200" b="1" i="0" u="none" strike="noStrike" cap="none">
                <a:latin typeface="Georgia"/>
                <a:ea typeface="Georgia"/>
                <a:cs typeface="Georgia"/>
                <a:sym typeface="Georgia"/>
              </a:rPr>
              <a:t>Copyright and Licensing Instruction</a:t>
            </a:r>
          </a:p>
        </p:txBody>
      </p:sp>
      <p:sp>
        <p:nvSpPr>
          <p:cNvPr id="271" name="Shape 271"/>
          <p:cNvSpPr txBox="1">
            <a:spLocks noGrp="1"/>
          </p:cNvSpPr>
          <p:nvPr>
            <p:ph type="body" idx="1"/>
          </p:nvPr>
        </p:nvSpPr>
        <p:spPr>
          <a:xfrm>
            <a:off x="8549639" y="2423159"/>
            <a:ext cx="3200399" cy="3291840"/>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spcAft>
                <a:spcPts val="0"/>
              </a:spcAft>
              <a:buClr>
                <a:srgbClr val="548BB7"/>
              </a:buClr>
              <a:buSzPct val="25000"/>
              <a:buFont typeface="Noto Sans Symbols"/>
              <a:buNone/>
            </a:pPr>
            <a:r>
              <a:rPr lang="en-CA" sz="1800" b="0" i="0" u="none" strike="noStrike" cap="none">
                <a:solidFill>
                  <a:schemeClr val="dk1"/>
                </a:solidFill>
                <a:latin typeface="Trebuchet MS"/>
                <a:ea typeface="Trebuchet MS"/>
                <a:cs typeface="Trebuchet MS"/>
                <a:sym typeface="Trebuchet MS"/>
              </a:rPr>
              <a:t>At a minimum libraries can point to Creative Commons compatibility tables found in the Creative Commons FAQ  </a:t>
            </a:r>
          </a:p>
          <a:p>
            <a:pPr marL="0" marR="0" lvl="0" indent="0" algn="l" rtl="0">
              <a:lnSpc>
                <a:spcPct val="100000"/>
              </a:lnSpc>
              <a:spcBef>
                <a:spcPts val="1000"/>
              </a:spcBef>
              <a:spcAft>
                <a:spcPts val="0"/>
              </a:spcAft>
              <a:buClr>
                <a:srgbClr val="548BB7"/>
              </a:buClr>
              <a:buSzPct val="25000"/>
              <a:buFont typeface="Noto Sans Symbols"/>
              <a:buNone/>
            </a:pPr>
            <a:r>
              <a:rPr lang="en-CA" sz="1400" b="0" i="0" u="none" strike="noStrike" cap="none">
                <a:solidFill>
                  <a:schemeClr val="dk1"/>
                </a:solidFill>
                <a:latin typeface="Trebuchet MS"/>
                <a:ea typeface="Trebuchet MS"/>
                <a:cs typeface="Trebuchet MS"/>
                <a:sym typeface="Trebuchet MS"/>
              </a:rPr>
              <a:t>http://wiki.creativecommons.org/Frequently_Asked_Questions </a:t>
            </a:r>
          </a:p>
          <a:p>
            <a:pPr marL="0" marR="0" lvl="0" indent="0" algn="l" rtl="0">
              <a:lnSpc>
                <a:spcPct val="100000"/>
              </a:lnSpc>
              <a:spcBef>
                <a:spcPts val="1000"/>
              </a:spcBef>
              <a:spcAft>
                <a:spcPts val="0"/>
              </a:spcAft>
              <a:buClr>
                <a:srgbClr val="548BB7"/>
              </a:buClr>
              <a:buSzPct val="25000"/>
              <a:buFont typeface="Noto Sans Symbols"/>
              <a:buNone/>
            </a:pPr>
            <a:endParaRPr sz="1400" b="0" i="0" u="none" strike="noStrike" cap="none">
              <a:solidFill>
                <a:srgbClr val="345D7E"/>
              </a:solidFill>
              <a:latin typeface="Trebuchet MS"/>
              <a:ea typeface="Trebuchet MS"/>
              <a:cs typeface="Trebuchet MS"/>
              <a:sym typeface="Trebuchet MS"/>
            </a:endParaRPr>
          </a:p>
          <a:p>
            <a:pPr marL="0" marR="0" lvl="0" indent="0" algn="l" rtl="0">
              <a:lnSpc>
                <a:spcPct val="100000"/>
              </a:lnSpc>
              <a:spcBef>
                <a:spcPts val="1000"/>
              </a:spcBef>
              <a:buClr>
                <a:srgbClr val="548BB7"/>
              </a:buClr>
              <a:buSzPct val="25000"/>
              <a:buFont typeface="Noto Sans Symbols"/>
              <a:buNone/>
            </a:pPr>
            <a:endParaRPr sz="1400" b="0" i="0" u="none" strike="noStrike" cap="none">
              <a:solidFill>
                <a:srgbClr val="345D7E"/>
              </a:solidFill>
              <a:latin typeface="Trebuchet MS"/>
              <a:ea typeface="Trebuchet MS"/>
              <a:cs typeface="Trebuchet MS"/>
              <a:sym typeface="Trebuchet MS"/>
            </a:endParaRPr>
          </a:p>
        </p:txBody>
      </p:sp>
      <p:pic>
        <p:nvPicPr>
          <p:cNvPr id="272" name="Shape 272"/>
          <p:cNvPicPr preferRelativeResize="0"/>
          <p:nvPr/>
        </p:nvPicPr>
        <p:blipFill rotWithShape="1">
          <a:blip r:embed="rId3">
            <a:alphaModFix/>
          </a:blip>
          <a:srcRect/>
          <a:stretch/>
        </p:blipFill>
        <p:spPr>
          <a:xfrm>
            <a:off x="1092645" y="2260314"/>
            <a:ext cx="6118447" cy="3617532"/>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p:nvPr/>
        </p:nvSpPr>
        <p:spPr>
          <a:xfrm>
            <a:off x="965925" y="2153225"/>
            <a:ext cx="9721800" cy="3940500"/>
          </a:xfrm>
          <a:prstGeom prst="roundRect">
            <a:avLst>
              <a:gd name="adj" fmla="val 16667"/>
            </a:avLst>
          </a:prstGeom>
          <a:solidFill>
            <a:srgbClr val="DCE755">
              <a:alpha val="8269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lnSpc>
                <a:spcPct val="115000"/>
              </a:lnSpc>
              <a:spcBef>
                <a:spcPts val="0"/>
              </a:spcBef>
              <a:buClr>
                <a:schemeClr val="dk1"/>
              </a:buClr>
              <a:buFont typeface="Arial"/>
              <a:buNone/>
            </a:pPr>
            <a:endParaRPr sz="1600">
              <a:solidFill>
                <a:schemeClr val="dk1"/>
              </a:solidFill>
              <a:latin typeface="Syncopate"/>
              <a:ea typeface="Syncopate"/>
              <a:cs typeface="Syncopate"/>
              <a:sym typeface="Syncopate"/>
            </a:endParaRPr>
          </a:p>
          <a:p>
            <a:pPr marL="457200" lvl="0" indent="-330200" rtl="0">
              <a:lnSpc>
                <a:spcPct val="115000"/>
              </a:lnSpc>
              <a:spcBef>
                <a:spcPts val="0"/>
              </a:spcBef>
              <a:buClr>
                <a:schemeClr val="dk1"/>
              </a:buClr>
              <a:buSzPct val="100000"/>
              <a:buFont typeface="Syncopate"/>
              <a:buChar char="●"/>
            </a:pPr>
            <a:r>
              <a:rPr lang="en-CA" sz="1600">
                <a:solidFill>
                  <a:schemeClr val="dk1"/>
                </a:solidFill>
                <a:latin typeface="Syncopate"/>
                <a:ea typeface="Syncopate"/>
                <a:cs typeface="Syncopate"/>
                <a:sym typeface="Syncopate"/>
              </a:rPr>
              <a:t>Defining Open Educational Resources </a:t>
            </a:r>
          </a:p>
          <a:p>
            <a:pPr lvl="0" rtl="0">
              <a:lnSpc>
                <a:spcPct val="115000"/>
              </a:lnSpc>
              <a:spcBef>
                <a:spcPts val="0"/>
              </a:spcBef>
              <a:buNone/>
            </a:pPr>
            <a:endParaRPr sz="1600">
              <a:solidFill>
                <a:schemeClr val="dk1"/>
              </a:solidFill>
              <a:latin typeface="Syncopate"/>
              <a:ea typeface="Syncopate"/>
              <a:cs typeface="Syncopate"/>
              <a:sym typeface="Syncopate"/>
            </a:endParaRPr>
          </a:p>
          <a:p>
            <a:pPr marL="457200" lvl="0" indent="-330200" rtl="0">
              <a:lnSpc>
                <a:spcPct val="115000"/>
              </a:lnSpc>
              <a:spcBef>
                <a:spcPts val="0"/>
              </a:spcBef>
              <a:buClr>
                <a:schemeClr val="dk1"/>
              </a:buClr>
              <a:buSzPct val="100000"/>
              <a:buFont typeface="Syncopate"/>
              <a:buChar char="●"/>
            </a:pPr>
            <a:r>
              <a:rPr lang="en-CA" sz="1600">
                <a:solidFill>
                  <a:schemeClr val="dk1"/>
                </a:solidFill>
                <a:latin typeface="Syncopate"/>
                <a:ea typeface="Syncopate"/>
                <a:cs typeface="Syncopate"/>
                <a:sym typeface="Syncopate"/>
              </a:rPr>
              <a:t>Open Educational Resources and Libraries: Context and Opportunities for Librarian Involvement </a:t>
            </a:r>
          </a:p>
          <a:p>
            <a:pPr lvl="0" rtl="0">
              <a:lnSpc>
                <a:spcPct val="115000"/>
              </a:lnSpc>
              <a:spcBef>
                <a:spcPts val="0"/>
              </a:spcBef>
              <a:buNone/>
            </a:pPr>
            <a:endParaRPr sz="1600">
              <a:solidFill>
                <a:schemeClr val="dk1"/>
              </a:solidFill>
              <a:latin typeface="Syncopate"/>
              <a:ea typeface="Syncopate"/>
              <a:cs typeface="Syncopate"/>
              <a:sym typeface="Syncopate"/>
            </a:endParaRPr>
          </a:p>
          <a:p>
            <a:pPr marL="457200" lvl="0" indent="-330200" rtl="0">
              <a:lnSpc>
                <a:spcPct val="115000"/>
              </a:lnSpc>
              <a:spcBef>
                <a:spcPts val="0"/>
              </a:spcBef>
              <a:buClr>
                <a:schemeClr val="dk1"/>
              </a:buClr>
              <a:buSzPct val="100000"/>
              <a:buFont typeface="Syncopate"/>
              <a:buChar char="●"/>
            </a:pPr>
            <a:r>
              <a:rPr lang="en-CA" sz="1600">
                <a:solidFill>
                  <a:schemeClr val="dk1"/>
                </a:solidFill>
                <a:latin typeface="Syncopate"/>
                <a:ea typeface="Syncopate"/>
                <a:cs typeface="Syncopate"/>
                <a:sym typeface="Syncopate"/>
              </a:rPr>
              <a:t>University of Alberta Libraries Open Education Project</a:t>
            </a:r>
          </a:p>
          <a:p>
            <a:pPr lvl="0" rtl="0">
              <a:lnSpc>
                <a:spcPct val="115000"/>
              </a:lnSpc>
              <a:spcBef>
                <a:spcPts val="0"/>
              </a:spcBef>
              <a:buNone/>
            </a:pPr>
            <a:endParaRPr sz="1600">
              <a:solidFill>
                <a:schemeClr val="dk1"/>
              </a:solidFill>
              <a:latin typeface="Syncopate"/>
              <a:ea typeface="Syncopate"/>
              <a:cs typeface="Syncopate"/>
              <a:sym typeface="Syncopate"/>
            </a:endParaRPr>
          </a:p>
          <a:p>
            <a:pPr marL="457200" lvl="0" indent="-330200" rtl="0">
              <a:lnSpc>
                <a:spcPct val="115000"/>
              </a:lnSpc>
              <a:spcBef>
                <a:spcPts val="0"/>
              </a:spcBef>
              <a:buClr>
                <a:schemeClr val="dk1"/>
              </a:buClr>
              <a:buSzPct val="100000"/>
              <a:buFont typeface="Syncopate"/>
              <a:buChar char="●"/>
            </a:pPr>
            <a:r>
              <a:rPr lang="en-CA" sz="1600">
                <a:solidFill>
                  <a:schemeClr val="dk1"/>
                </a:solidFill>
                <a:latin typeface="Syncopate"/>
                <a:ea typeface="Syncopate"/>
                <a:cs typeface="Syncopate"/>
                <a:sym typeface="Syncopate"/>
              </a:rPr>
              <a:t>Conclusions </a:t>
            </a:r>
          </a:p>
        </p:txBody>
      </p:sp>
      <p:sp>
        <p:nvSpPr>
          <p:cNvPr id="119" name="Shape 119"/>
          <p:cNvSpPr/>
          <p:nvPr/>
        </p:nvSpPr>
        <p:spPr>
          <a:xfrm>
            <a:off x="3162300" y="446775"/>
            <a:ext cx="5867400" cy="1604100"/>
          </a:xfrm>
          <a:prstGeom prst="chevron">
            <a:avLst>
              <a:gd name="adj" fmla="val 50000"/>
            </a:avLst>
          </a:prstGeom>
          <a:solidFill>
            <a:schemeClr val="accent5"/>
          </a:solidFill>
          <a:ln w="9525" cap="flat" cmpd="sng">
            <a:solidFill>
              <a:srgbClr val="43434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20" name="Shape 120"/>
          <p:cNvSpPr txBox="1">
            <a:spLocks noGrp="1"/>
          </p:cNvSpPr>
          <p:nvPr>
            <p:ph type="title"/>
          </p:nvPr>
        </p:nvSpPr>
        <p:spPr>
          <a:xfrm>
            <a:off x="4640175" y="769800"/>
            <a:ext cx="4638300" cy="11088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Outline </a:t>
            </a:r>
          </a:p>
        </p:txBody>
      </p:sp>
    </p:spTree>
  </p:cSld>
  <p:clrMapOvr>
    <a:masterClrMapping/>
  </p:clrMapOvr>
  <p:transition spd="slow">
    <p:cu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txBox="1">
            <a:spLocks noGrp="1"/>
          </p:cNvSpPr>
          <p:nvPr>
            <p:ph type="title"/>
          </p:nvPr>
        </p:nvSpPr>
        <p:spPr>
          <a:xfrm>
            <a:off x="1069848" y="484631"/>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Copyright and Licensing Instruction</a:t>
            </a:r>
          </a:p>
        </p:txBody>
      </p:sp>
      <p:pic>
        <p:nvPicPr>
          <p:cNvPr id="278" name="Shape 278"/>
          <p:cNvPicPr preferRelativeResize="0"/>
          <p:nvPr/>
        </p:nvPicPr>
        <p:blipFill rotWithShape="1">
          <a:blip r:embed="rId3">
            <a:alphaModFix/>
          </a:blip>
          <a:srcRect/>
          <a:stretch/>
        </p:blipFill>
        <p:spPr>
          <a:xfrm>
            <a:off x="1069848" y="2247673"/>
            <a:ext cx="6395047" cy="2841095"/>
          </a:xfrm>
          <a:prstGeom prst="rect">
            <a:avLst/>
          </a:prstGeom>
          <a:noFill/>
          <a:ln>
            <a:noFill/>
          </a:ln>
        </p:spPr>
      </p:pic>
      <p:sp>
        <p:nvSpPr>
          <p:cNvPr id="279" name="Shape 279"/>
          <p:cNvSpPr/>
          <p:nvPr/>
        </p:nvSpPr>
        <p:spPr>
          <a:xfrm>
            <a:off x="7443104" y="1938258"/>
            <a:ext cx="3106165" cy="1750402"/>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CA" sz="1700">
                <a:solidFill>
                  <a:schemeClr val="dk1"/>
                </a:solidFill>
                <a:latin typeface="Trebuchet MS"/>
                <a:ea typeface="Trebuchet MS"/>
                <a:cs typeface="Trebuchet MS"/>
                <a:sym typeface="Trebuchet MS"/>
              </a:rPr>
              <a:t>Libraries can also encourage OER creation with more permissive licenses (or even surrender to the public domain)</a:t>
            </a:r>
          </a:p>
        </p:txBody>
      </p:sp>
      <p:sp>
        <p:nvSpPr>
          <p:cNvPr id="280" name="Shape 280"/>
          <p:cNvSpPr/>
          <p:nvPr/>
        </p:nvSpPr>
        <p:spPr>
          <a:xfrm>
            <a:off x="7443103" y="3913362"/>
            <a:ext cx="3106166" cy="1626825"/>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CA" sz="1700">
                <a:solidFill>
                  <a:schemeClr val="dk1"/>
                </a:solidFill>
                <a:latin typeface="Trebuchet MS"/>
                <a:ea typeface="Trebuchet MS"/>
                <a:cs typeface="Trebuchet MS"/>
                <a:sym typeface="Trebuchet MS"/>
              </a:rPr>
              <a:t>Libraries should also play a role in insuring institutional copyright policies are up-to-date and reflective of current law and jurisprudence</a:t>
            </a:r>
          </a:p>
        </p:txBody>
      </p:sp>
      <p:sp>
        <p:nvSpPr>
          <p:cNvPr id="281" name="Shape 281"/>
          <p:cNvSpPr txBox="1"/>
          <p:nvPr/>
        </p:nvSpPr>
        <p:spPr>
          <a:xfrm>
            <a:off x="978575" y="5737350"/>
            <a:ext cx="9186000" cy="868200"/>
          </a:xfrm>
          <a:prstGeom prst="rect">
            <a:avLst/>
          </a:prstGeom>
          <a:noFill/>
          <a:ln>
            <a:noFill/>
          </a:ln>
        </p:spPr>
        <p:txBody>
          <a:bodyPr lIns="91425" tIns="91425" rIns="91425" bIns="91425" anchor="t" anchorCtr="0">
            <a:noAutofit/>
          </a:bodyPr>
          <a:lstStyle/>
          <a:p>
            <a:pPr lvl="0" rtl="0">
              <a:spcBef>
                <a:spcPts val="0"/>
              </a:spcBef>
              <a:buNone/>
            </a:pPr>
            <a:r>
              <a:rPr lang="en-CA"/>
              <a:t>The University of Alberta’s Copyright Office has two OERs about Copyright and OERs:</a:t>
            </a:r>
          </a:p>
          <a:p>
            <a:pPr lvl="0" rtl="0">
              <a:spcBef>
                <a:spcPts val="0"/>
              </a:spcBef>
              <a:buNone/>
            </a:pPr>
            <a:r>
              <a:rPr lang="en-CA"/>
              <a:t>	</a:t>
            </a:r>
            <a:r>
              <a:rPr lang="en-CA" u="sng">
                <a:solidFill>
                  <a:schemeClr val="hlink"/>
                </a:solidFill>
                <a:hlinkClick r:id="rId4"/>
              </a:rPr>
              <a:t>Copyright Considerations: An Introduction</a:t>
            </a:r>
          </a:p>
          <a:p>
            <a:pPr lvl="0">
              <a:spcBef>
                <a:spcPts val="0"/>
              </a:spcBef>
              <a:buNone/>
            </a:pPr>
            <a:r>
              <a:rPr lang="en-CA"/>
              <a:t>	</a:t>
            </a:r>
            <a:r>
              <a:rPr lang="en-CA" u="sng">
                <a:solidFill>
                  <a:schemeClr val="hlink"/>
                </a:solidFill>
                <a:hlinkClick r:id="rId5"/>
              </a:rPr>
              <a:t>Copyright Considerations in Practice</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Shape 286"/>
          <p:cNvSpPr txBox="1">
            <a:spLocks noGrp="1"/>
          </p:cNvSpPr>
          <p:nvPr>
            <p:ph type="title"/>
          </p:nvPr>
        </p:nvSpPr>
        <p:spPr>
          <a:xfrm>
            <a:off x="2051474" y="0"/>
            <a:ext cx="9281159" cy="1990164"/>
          </a:xfrm>
          <a:prstGeom prst="rect">
            <a:avLst/>
          </a:prstGeom>
          <a:noFill/>
          <a:ln>
            <a:noFill/>
          </a:ln>
        </p:spPr>
        <p:txBody>
          <a:bodyPr lIns="91425" tIns="45700" rIns="91425" bIns="45700" anchor="ctr" anchorCtr="0">
            <a:noAutofit/>
          </a:bodyPr>
          <a:lstStyle/>
          <a:p>
            <a:pPr marL="0" marR="0" lvl="0" indent="0" algn="l" rtl="0">
              <a:lnSpc>
                <a:spcPct val="85000"/>
              </a:lnSpc>
              <a:spcBef>
                <a:spcPts val="0"/>
              </a:spcBef>
              <a:buSzPct val="25000"/>
              <a:buFont typeface="Georgia"/>
              <a:buNone/>
            </a:pPr>
            <a:r>
              <a:rPr lang="en-CA" sz="7200" b="1" i="0" u="none" strike="noStrike" cap="none">
                <a:latin typeface="Georgia"/>
                <a:ea typeface="Georgia"/>
                <a:cs typeface="Georgia"/>
                <a:sym typeface="Georgia"/>
              </a:rPr>
              <a:t>Creating OER</a:t>
            </a:r>
          </a:p>
        </p:txBody>
      </p:sp>
      <p:sp>
        <p:nvSpPr>
          <p:cNvPr id="287" name="Shape 287"/>
          <p:cNvSpPr txBox="1">
            <a:spLocks noGrp="1"/>
          </p:cNvSpPr>
          <p:nvPr>
            <p:ph type="body" idx="1"/>
          </p:nvPr>
        </p:nvSpPr>
        <p:spPr>
          <a:xfrm>
            <a:off x="2280074" y="1644842"/>
            <a:ext cx="9052559" cy="3142309"/>
          </a:xfrm>
          <a:prstGeom prst="rect">
            <a:avLst/>
          </a:prstGeom>
          <a:noFill/>
          <a:ln>
            <a:noFill/>
          </a:ln>
        </p:spPr>
        <p:txBody>
          <a:bodyPr lIns="91425" tIns="45700" rIns="91425" bIns="45700" anchor="t" anchorCtr="0">
            <a:noAutofit/>
          </a:bodyPr>
          <a:lstStyle/>
          <a:p>
            <a:pPr marL="342900" marR="0" lvl="0" indent="-342900" algn="l" rtl="0">
              <a:lnSpc>
                <a:spcPct val="70000"/>
              </a:lnSpc>
              <a:spcBef>
                <a:spcPts val="0"/>
              </a:spcBef>
              <a:spcAft>
                <a:spcPts val="0"/>
              </a:spcAft>
              <a:buClr>
                <a:srgbClr val="548BB7"/>
              </a:buClr>
              <a:buSzPct val="82343"/>
              <a:buFont typeface="Arial"/>
              <a:buChar char="•"/>
            </a:pPr>
            <a:r>
              <a:rPr lang="en-CA" sz="1550" b="0" i="0" u="none" strike="noStrike" cap="none">
                <a:solidFill>
                  <a:schemeClr val="dk1"/>
                </a:solidFill>
                <a:latin typeface="Trebuchet MS"/>
                <a:ea typeface="Trebuchet MS"/>
                <a:cs typeface="Trebuchet MS"/>
                <a:sym typeface="Trebuchet MS"/>
              </a:rPr>
              <a:t>Even though extensive OER exist, there are still gaps to be filled</a:t>
            </a:r>
          </a:p>
          <a:p>
            <a:pPr marL="342900" marR="0" lvl="0" indent="-342900" algn="l" rtl="0">
              <a:lnSpc>
                <a:spcPct val="70000"/>
              </a:lnSpc>
              <a:spcBef>
                <a:spcPts val="1200"/>
              </a:spcBef>
              <a:spcAft>
                <a:spcPts val="0"/>
              </a:spcAft>
              <a:buClr>
                <a:srgbClr val="548BB7"/>
              </a:buClr>
              <a:buSzPct val="82343"/>
              <a:buFont typeface="Arial"/>
              <a:buNone/>
            </a:pPr>
            <a:endParaRPr sz="1550" b="0" i="0" u="none" strike="noStrike" cap="none">
              <a:solidFill>
                <a:schemeClr val="dk1"/>
              </a:solidFill>
              <a:latin typeface="Trebuchet MS"/>
              <a:ea typeface="Trebuchet MS"/>
              <a:cs typeface="Trebuchet MS"/>
              <a:sym typeface="Trebuchet MS"/>
            </a:endParaRPr>
          </a:p>
          <a:p>
            <a:pPr marL="342900" marR="0" lvl="0" indent="-342900" algn="l" rtl="0">
              <a:lnSpc>
                <a:spcPct val="70000"/>
              </a:lnSpc>
              <a:spcBef>
                <a:spcPts val="1200"/>
              </a:spcBef>
              <a:spcAft>
                <a:spcPts val="0"/>
              </a:spcAft>
              <a:buClr>
                <a:srgbClr val="548BB7"/>
              </a:buClr>
              <a:buSzPct val="82343"/>
              <a:buFont typeface="Arial"/>
              <a:buChar char="•"/>
            </a:pPr>
            <a:r>
              <a:rPr lang="en-CA" sz="1550" b="0" i="0" u="none" strike="noStrike" cap="none">
                <a:solidFill>
                  <a:schemeClr val="dk1"/>
                </a:solidFill>
                <a:latin typeface="Trebuchet MS"/>
                <a:ea typeface="Trebuchet MS"/>
                <a:cs typeface="Trebuchet MS"/>
                <a:sym typeface="Trebuchet MS"/>
              </a:rPr>
              <a:t>OER are best developed collaboratively</a:t>
            </a:r>
          </a:p>
          <a:p>
            <a:pPr marL="342900" marR="0" lvl="0" indent="-342900" algn="l" rtl="0">
              <a:lnSpc>
                <a:spcPct val="70000"/>
              </a:lnSpc>
              <a:spcBef>
                <a:spcPts val="1200"/>
              </a:spcBef>
              <a:spcAft>
                <a:spcPts val="0"/>
              </a:spcAft>
              <a:buClr>
                <a:srgbClr val="548BB7"/>
              </a:buClr>
              <a:buSzPct val="82343"/>
              <a:buFont typeface="Arial"/>
              <a:buNone/>
            </a:pPr>
            <a:endParaRPr sz="1550" b="0" i="0" u="none" strike="noStrike" cap="none">
              <a:solidFill>
                <a:schemeClr val="dk1"/>
              </a:solidFill>
              <a:latin typeface="Trebuchet MS"/>
              <a:ea typeface="Trebuchet MS"/>
              <a:cs typeface="Trebuchet MS"/>
              <a:sym typeface="Trebuchet MS"/>
            </a:endParaRPr>
          </a:p>
          <a:p>
            <a:pPr marL="342900" marR="0" lvl="0" indent="-342900" algn="l" rtl="0">
              <a:lnSpc>
                <a:spcPct val="70000"/>
              </a:lnSpc>
              <a:spcBef>
                <a:spcPts val="1200"/>
              </a:spcBef>
              <a:spcAft>
                <a:spcPts val="0"/>
              </a:spcAft>
              <a:buClr>
                <a:srgbClr val="548BB7"/>
              </a:buClr>
              <a:buSzPct val="82343"/>
              <a:buFont typeface="Arial"/>
              <a:buChar char="•"/>
            </a:pPr>
            <a:r>
              <a:rPr lang="en-CA" sz="1550" b="0" i="0" u="none" strike="noStrike" cap="none">
                <a:solidFill>
                  <a:schemeClr val="dk1"/>
                </a:solidFill>
                <a:latin typeface="Trebuchet MS"/>
                <a:ea typeface="Trebuchet MS"/>
                <a:cs typeface="Trebuchet MS"/>
                <a:sym typeface="Trebuchet MS"/>
              </a:rPr>
              <a:t>Ask for feedback from both peers and students</a:t>
            </a:r>
          </a:p>
          <a:p>
            <a:pPr marL="342900" marR="0" lvl="0" indent="-342900" algn="l" rtl="0">
              <a:lnSpc>
                <a:spcPct val="70000"/>
              </a:lnSpc>
              <a:spcBef>
                <a:spcPts val="1200"/>
              </a:spcBef>
              <a:spcAft>
                <a:spcPts val="0"/>
              </a:spcAft>
              <a:buClr>
                <a:srgbClr val="548BB7"/>
              </a:buClr>
              <a:buSzPct val="82343"/>
              <a:buFont typeface="Arial"/>
              <a:buNone/>
            </a:pPr>
            <a:endParaRPr sz="1550" b="0" i="0" u="none" strike="noStrike" cap="none">
              <a:solidFill>
                <a:schemeClr val="dk1"/>
              </a:solidFill>
              <a:latin typeface="Trebuchet MS"/>
              <a:ea typeface="Trebuchet MS"/>
              <a:cs typeface="Trebuchet MS"/>
              <a:sym typeface="Trebuchet MS"/>
            </a:endParaRPr>
          </a:p>
          <a:p>
            <a:pPr marL="342900" marR="0" lvl="0" indent="-342900" algn="l" rtl="0">
              <a:lnSpc>
                <a:spcPct val="70000"/>
              </a:lnSpc>
              <a:spcBef>
                <a:spcPts val="1200"/>
              </a:spcBef>
              <a:spcAft>
                <a:spcPts val="0"/>
              </a:spcAft>
              <a:buClr>
                <a:srgbClr val="548BB7"/>
              </a:buClr>
              <a:buSzPct val="82343"/>
              <a:buFont typeface="Arial"/>
              <a:buChar char="•"/>
            </a:pPr>
            <a:r>
              <a:rPr lang="en-CA" sz="1550" b="0" i="0" u="none" strike="noStrike" cap="none">
                <a:solidFill>
                  <a:schemeClr val="dk1"/>
                </a:solidFill>
                <a:latin typeface="Trebuchet MS"/>
                <a:ea typeface="Trebuchet MS"/>
                <a:cs typeface="Trebuchet MS"/>
                <a:sym typeface="Trebuchet MS"/>
              </a:rPr>
              <a:t>Seek institutional support for both space to publish materials and recognition for OER work</a:t>
            </a:r>
          </a:p>
          <a:p>
            <a:pPr marL="342900" marR="0" lvl="0" indent="-342900" algn="l" rtl="0">
              <a:lnSpc>
                <a:spcPct val="70000"/>
              </a:lnSpc>
              <a:spcBef>
                <a:spcPts val="1200"/>
              </a:spcBef>
              <a:spcAft>
                <a:spcPts val="0"/>
              </a:spcAft>
              <a:buClr>
                <a:srgbClr val="548BB7"/>
              </a:buClr>
              <a:buSzPct val="82343"/>
              <a:buFont typeface="Arial"/>
              <a:buNone/>
            </a:pPr>
            <a:endParaRPr sz="1550" b="0" i="0" u="none" strike="noStrike" cap="none">
              <a:solidFill>
                <a:schemeClr val="dk1"/>
              </a:solidFill>
              <a:latin typeface="Trebuchet MS"/>
              <a:ea typeface="Trebuchet MS"/>
              <a:cs typeface="Trebuchet MS"/>
              <a:sym typeface="Trebuchet MS"/>
            </a:endParaRPr>
          </a:p>
          <a:p>
            <a:pPr marL="342900" marR="0" lvl="0" indent="-342900" algn="l" rtl="0">
              <a:lnSpc>
                <a:spcPct val="70000"/>
              </a:lnSpc>
              <a:spcBef>
                <a:spcPts val="1200"/>
              </a:spcBef>
              <a:spcAft>
                <a:spcPts val="0"/>
              </a:spcAft>
              <a:buClr>
                <a:srgbClr val="548BB7"/>
              </a:buClr>
              <a:buSzPct val="82343"/>
              <a:buFont typeface="Arial"/>
              <a:buChar char="•"/>
            </a:pPr>
            <a:r>
              <a:rPr lang="en-CA" sz="1550" b="0" i="0" u="none" strike="noStrike" cap="none">
                <a:solidFill>
                  <a:schemeClr val="dk1"/>
                </a:solidFill>
                <a:latin typeface="Trebuchet MS"/>
                <a:ea typeface="Trebuchet MS"/>
                <a:cs typeface="Trebuchet MS"/>
                <a:sym typeface="Trebuchet MS"/>
              </a:rPr>
              <a:t>Be mindful of copyright and other intellectual property rules as well as privacy policies and legislation</a:t>
            </a:r>
          </a:p>
          <a:p>
            <a:pPr marL="0" marR="0" lvl="0" indent="0" algn="l" rtl="0">
              <a:lnSpc>
                <a:spcPct val="70000"/>
              </a:lnSpc>
              <a:spcBef>
                <a:spcPts val="1200"/>
              </a:spcBef>
              <a:buClr>
                <a:srgbClr val="548BB7"/>
              </a:buClr>
              <a:buSzPct val="25000"/>
              <a:buFont typeface="Noto Sans Symbols"/>
              <a:buNone/>
            </a:pPr>
            <a:endParaRPr sz="1550" b="0" i="0" u="none" strike="noStrike" cap="none">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Shape 292"/>
          <p:cNvSpPr txBox="1">
            <a:spLocks noGrp="1"/>
          </p:cNvSpPr>
          <p:nvPr>
            <p:ph type="title"/>
          </p:nvPr>
        </p:nvSpPr>
        <p:spPr>
          <a:xfrm>
            <a:off x="1066798" y="105131"/>
            <a:ext cx="10058399" cy="1609200"/>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Creation Considerations</a:t>
            </a:r>
          </a:p>
        </p:txBody>
      </p:sp>
      <p:sp>
        <p:nvSpPr>
          <p:cNvPr id="293" name="Shape 293"/>
          <p:cNvSpPr txBox="1">
            <a:spLocks noGrp="1"/>
          </p:cNvSpPr>
          <p:nvPr>
            <p:ph type="body" idx="1"/>
          </p:nvPr>
        </p:nvSpPr>
        <p:spPr>
          <a:xfrm>
            <a:off x="1066798" y="1454482"/>
            <a:ext cx="10058399" cy="4262699"/>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spcAft>
                <a:spcPts val="0"/>
              </a:spcAft>
              <a:buClr>
                <a:srgbClr val="548BB7"/>
              </a:buClr>
              <a:buSzPct val="85000"/>
              <a:buFont typeface="Noto Sans Symbols"/>
              <a:buChar char="▪"/>
            </a:pPr>
            <a:r>
              <a:rPr lang="en-CA" sz="2000" b="0" i="0" u="none" strike="noStrike" cap="none">
                <a:solidFill>
                  <a:schemeClr val="dk1"/>
                </a:solidFill>
                <a:latin typeface="Trebuchet MS"/>
                <a:ea typeface="Trebuchet MS"/>
                <a:cs typeface="Trebuchet MS"/>
                <a:sym typeface="Trebuchet MS"/>
              </a:rPr>
              <a:t>As an OER creator you have two means to control how open the resources is:</a:t>
            </a:r>
          </a:p>
          <a:p>
            <a:pPr marL="457200" marR="0" lvl="1" indent="-190500" algn="l" rtl="0">
              <a:lnSpc>
                <a:spcPct val="80000"/>
              </a:lnSpc>
              <a:spcBef>
                <a:spcPts val="4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The licensing terms, and</a:t>
            </a:r>
          </a:p>
          <a:p>
            <a:pPr marL="457200" marR="0" lvl="1" indent="-190500" algn="l" rtl="0">
              <a:lnSpc>
                <a:spcPct val="80000"/>
              </a:lnSpc>
              <a:spcBef>
                <a:spcPts val="600"/>
              </a:spcBef>
              <a:spcAft>
                <a:spcPts val="0"/>
              </a:spcAft>
              <a:buClr>
                <a:srgbClr val="548BB7"/>
              </a:buClr>
              <a:buSzPct val="85000"/>
              <a:buFont typeface="Noto Sans Symbols"/>
              <a:buChar char="▪"/>
            </a:pPr>
            <a:r>
              <a:rPr lang="en-CA" sz="1800" b="0" i="0" u="none" strike="noStrike" cap="none">
                <a:solidFill>
                  <a:schemeClr val="dk1"/>
                </a:solidFill>
                <a:latin typeface="Trebuchet MS"/>
                <a:ea typeface="Trebuchet MS"/>
                <a:cs typeface="Trebuchet MS"/>
                <a:sym typeface="Trebuchet MS"/>
              </a:rPr>
              <a:t>The format of the file(s)</a:t>
            </a:r>
          </a:p>
          <a:p>
            <a:pPr marL="457200" marR="0" lvl="1" indent="-190500" algn="l" rtl="0">
              <a:lnSpc>
                <a:spcPct val="80000"/>
              </a:lnSpc>
              <a:spcBef>
                <a:spcPts val="600"/>
              </a:spcBef>
              <a:spcAft>
                <a:spcPts val="0"/>
              </a:spcAft>
              <a:buClr>
                <a:srgbClr val="548BB7"/>
              </a:buClr>
              <a:buSzPct val="85000"/>
              <a:buFont typeface="Noto Sans Symbols"/>
              <a:buNone/>
            </a:pPr>
            <a:endParaRPr sz="1800" b="0" i="0" u="none" strike="noStrike" cap="none">
              <a:solidFill>
                <a:schemeClr val="dk1"/>
              </a:solidFill>
              <a:latin typeface="Trebuchet MS"/>
              <a:ea typeface="Trebuchet MS"/>
              <a:cs typeface="Trebuchet MS"/>
              <a:sym typeface="Trebuchet MS"/>
            </a:endParaRPr>
          </a:p>
          <a:p>
            <a:pPr marL="182880" marR="0" lvl="0" indent="-182880" algn="l" rtl="0">
              <a:lnSpc>
                <a:spcPct val="80000"/>
              </a:lnSpc>
              <a:spcBef>
                <a:spcPts val="1400"/>
              </a:spcBef>
              <a:spcAft>
                <a:spcPts val="0"/>
              </a:spcAft>
              <a:buClr>
                <a:srgbClr val="548BB7"/>
              </a:buClr>
              <a:buSzPct val="85000"/>
              <a:buFont typeface="Noto Sans Symbols"/>
              <a:buChar char="▪"/>
            </a:pPr>
            <a:r>
              <a:rPr lang="en-CA" sz="2000" b="0" i="0" u="none" strike="noStrike" cap="none">
                <a:solidFill>
                  <a:schemeClr val="dk1"/>
                </a:solidFill>
                <a:latin typeface="Trebuchet MS"/>
                <a:ea typeface="Trebuchet MS"/>
                <a:cs typeface="Trebuchet MS"/>
                <a:sym typeface="Trebuchet MS"/>
              </a:rPr>
              <a:t>Surrender to the public domain, a CC Attribution (CC BY) license, and a CC Attribution, Share-Alike (CC BY-SA) licenses grant other users the greatest amount of freedom</a:t>
            </a:r>
          </a:p>
          <a:p>
            <a:pPr marL="182880" marR="0" lvl="0" indent="-182880" algn="l" rtl="0">
              <a:lnSpc>
                <a:spcPct val="80000"/>
              </a:lnSpc>
              <a:spcBef>
                <a:spcPts val="1200"/>
              </a:spcBef>
              <a:spcAft>
                <a:spcPts val="0"/>
              </a:spcAft>
              <a:buClr>
                <a:srgbClr val="548BB7"/>
              </a:buClr>
              <a:buSzPct val="85000"/>
              <a:buFont typeface="Noto Sans Symbols"/>
              <a:buNone/>
            </a:pPr>
            <a:endParaRPr sz="2000" b="0" i="0" u="none" strike="noStrike" cap="none">
              <a:solidFill>
                <a:schemeClr val="dk1"/>
              </a:solidFill>
              <a:latin typeface="Trebuchet MS"/>
              <a:ea typeface="Trebuchet MS"/>
              <a:cs typeface="Trebuchet MS"/>
              <a:sym typeface="Trebuchet MS"/>
            </a:endParaRPr>
          </a:p>
          <a:p>
            <a:pPr marL="182880" marR="0" lvl="0" indent="-182880" algn="l" rtl="0">
              <a:lnSpc>
                <a:spcPct val="80000"/>
              </a:lnSpc>
              <a:spcBef>
                <a:spcPts val="1200"/>
              </a:spcBef>
              <a:spcAft>
                <a:spcPts val="0"/>
              </a:spcAft>
              <a:buClr>
                <a:srgbClr val="548BB7"/>
              </a:buClr>
              <a:buSzPct val="85000"/>
              <a:buFont typeface="Noto Sans Symbols"/>
              <a:buChar char="▪"/>
            </a:pPr>
            <a:r>
              <a:rPr lang="en-CA" sz="2000" b="0" i="0" u="none" strike="noStrike" cap="none">
                <a:solidFill>
                  <a:schemeClr val="dk1"/>
                </a:solidFill>
                <a:latin typeface="Trebuchet MS"/>
                <a:ea typeface="Trebuchet MS"/>
                <a:cs typeface="Trebuchet MS"/>
                <a:sym typeface="Trebuchet MS"/>
              </a:rPr>
              <a:t>Editable file formats (such as HTML, RTF and PNG) allow for much easier modification, while formats such as PDF fetter alteration</a:t>
            </a:r>
          </a:p>
          <a:p>
            <a:pPr marL="182880" marR="0" lvl="0" indent="-182880" algn="l" rtl="0">
              <a:lnSpc>
                <a:spcPct val="80000"/>
              </a:lnSpc>
              <a:spcBef>
                <a:spcPts val="1200"/>
              </a:spcBef>
              <a:spcAft>
                <a:spcPts val="0"/>
              </a:spcAft>
              <a:buClr>
                <a:srgbClr val="548BB7"/>
              </a:buClr>
              <a:buSzPct val="85000"/>
              <a:buFont typeface="Noto Sans Symbols"/>
              <a:buNone/>
            </a:pPr>
            <a:endParaRPr sz="2000" b="0" i="0" u="none" strike="noStrike" cap="none">
              <a:solidFill>
                <a:schemeClr val="dk1"/>
              </a:solidFill>
              <a:latin typeface="Trebuchet MS"/>
              <a:ea typeface="Trebuchet MS"/>
              <a:cs typeface="Trebuchet MS"/>
              <a:sym typeface="Trebuchet MS"/>
            </a:endParaRPr>
          </a:p>
          <a:p>
            <a:pPr marL="182880" marR="0" lvl="0" indent="-182880" algn="l" rtl="0">
              <a:lnSpc>
                <a:spcPct val="80000"/>
              </a:lnSpc>
              <a:spcBef>
                <a:spcPts val="1200"/>
              </a:spcBef>
              <a:spcAft>
                <a:spcPts val="0"/>
              </a:spcAft>
              <a:buClr>
                <a:srgbClr val="548BB7"/>
              </a:buClr>
              <a:buSzPct val="85000"/>
              <a:buFont typeface="Noto Sans Symbols"/>
              <a:buChar char="▪"/>
            </a:pPr>
            <a:r>
              <a:rPr lang="en-CA" sz="2000" b="0" i="0" u="none" strike="noStrike" cap="none">
                <a:solidFill>
                  <a:schemeClr val="dk1"/>
                </a:solidFill>
                <a:latin typeface="Trebuchet MS"/>
                <a:ea typeface="Trebuchet MS"/>
                <a:cs typeface="Trebuchet MS"/>
                <a:sym typeface="Trebuchet MS"/>
              </a:rPr>
              <a:t>Logically, if the license allows modification of the OER, it makes sense to disseminate the file in an editable format</a:t>
            </a:r>
          </a:p>
          <a:p>
            <a:pPr marL="182880" marR="0" lvl="0" indent="-182880" algn="l" rtl="0">
              <a:lnSpc>
                <a:spcPct val="80000"/>
              </a:lnSpc>
              <a:spcBef>
                <a:spcPts val="1200"/>
              </a:spcBef>
              <a:buClr>
                <a:srgbClr val="548BB7"/>
              </a:buClr>
              <a:buSzPct val="85000"/>
              <a:buFont typeface="Noto Sans Symbols"/>
              <a:buNone/>
            </a:pPr>
            <a:endParaRPr sz="2000" b="0" i="0" u="none" strike="noStrike" cap="none">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Shape 298"/>
          <p:cNvSpPr txBox="1">
            <a:spLocks noGrp="1"/>
          </p:cNvSpPr>
          <p:nvPr>
            <p:ph type="title"/>
          </p:nvPr>
        </p:nvSpPr>
        <p:spPr>
          <a:xfrm>
            <a:off x="1648072" y="10980"/>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Creation Considerations</a:t>
            </a:r>
          </a:p>
        </p:txBody>
      </p:sp>
      <p:pic>
        <p:nvPicPr>
          <p:cNvPr id="299" name="Shape 299"/>
          <p:cNvPicPr preferRelativeResize="0"/>
          <p:nvPr/>
        </p:nvPicPr>
        <p:blipFill rotWithShape="1">
          <a:blip r:embed="rId3">
            <a:alphaModFix/>
          </a:blip>
          <a:srcRect/>
          <a:stretch/>
        </p:blipFill>
        <p:spPr>
          <a:xfrm>
            <a:off x="4397301" y="1603696"/>
            <a:ext cx="1828499" cy="1504800"/>
          </a:xfrm>
          <a:prstGeom prst="rect">
            <a:avLst/>
          </a:prstGeom>
          <a:noFill/>
          <a:ln>
            <a:noFill/>
          </a:ln>
        </p:spPr>
      </p:pic>
      <p:sp>
        <p:nvSpPr>
          <p:cNvPr id="300" name="Shape 300"/>
          <p:cNvSpPr/>
          <p:nvPr/>
        </p:nvSpPr>
        <p:spPr>
          <a:xfrm>
            <a:off x="716449" y="3703325"/>
            <a:ext cx="2301000" cy="2924099"/>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600">
                <a:solidFill>
                  <a:schemeClr val="dk1"/>
                </a:solidFill>
                <a:latin typeface="Trebuchet MS"/>
                <a:ea typeface="Trebuchet MS"/>
                <a:cs typeface="Trebuchet MS"/>
                <a:sym typeface="Trebuchet MS"/>
              </a:rPr>
              <a:t>Consideration should also be given to proprietary file formats – many users may not be able to use the most current versions of major commercial software</a:t>
            </a:r>
          </a:p>
        </p:txBody>
      </p:sp>
      <p:pic>
        <p:nvPicPr>
          <p:cNvPr id="301" name="Shape 301"/>
          <p:cNvPicPr preferRelativeResize="0"/>
          <p:nvPr/>
        </p:nvPicPr>
        <p:blipFill rotWithShape="1">
          <a:blip r:embed="rId4">
            <a:alphaModFix/>
          </a:blip>
          <a:srcRect/>
          <a:stretch/>
        </p:blipFill>
        <p:spPr>
          <a:xfrm>
            <a:off x="4047566" y="3657101"/>
            <a:ext cx="2528046" cy="2970454"/>
          </a:xfrm>
          <a:prstGeom prst="rect">
            <a:avLst/>
          </a:prstGeom>
          <a:noFill/>
          <a:ln>
            <a:noFill/>
          </a:ln>
        </p:spPr>
      </p:pic>
      <p:sp>
        <p:nvSpPr>
          <p:cNvPr id="302" name="Shape 302"/>
          <p:cNvSpPr/>
          <p:nvPr/>
        </p:nvSpPr>
        <p:spPr>
          <a:xfrm>
            <a:off x="7839635" y="3703319"/>
            <a:ext cx="2541492" cy="2924237"/>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CA" sz="1400">
                <a:solidFill>
                  <a:schemeClr val="dk1"/>
                </a:solidFill>
                <a:latin typeface="Trebuchet MS"/>
                <a:ea typeface="Trebuchet MS"/>
                <a:cs typeface="Trebuchet MS"/>
                <a:sym typeface="Trebuchet MS"/>
              </a:rPr>
              <a:t/>
            </a:r>
            <a:br>
              <a:rPr lang="en-CA" sz="1400">
                <a:solidFill>
                  <a:schemeClr val="dk1"/>
                </a:solidFill>
                <a:latin typeface="Trebuchet MS"/>
                <a:ea typeface="Trebuchet MS"/>
                <a:cs typeface="Trebuchet MS"/>
                <a:sym typeface="Trebuchet MS"/>
              </a:rPr>
            </a:br>
            <a:r>
              <a:rPr lang="en-CA" sz="1400">
                <a:solidFill>
                  <a:schemeClr val="dk1"/>
                </a:solidFill>
                <a:latin typeface="Trebuchet MS"/>
                <a:ea typeface="Trebuchet MS"/>
                <a:cs typeface="Trebuchet MS"/>
                <a:sym typeface="Trebuchet MS"/>
              </a:rPr>
              <a:t>Large fonts, captions for audio materials and clear contrasts between colours make works more accessible</a:t>
            </a:r>
            <a:br>
              <a:rPr lang="en-CA" sz="1400">
                <a:solidFill>
                  <a:schemeClr val="dk1"/>
                </a:solidFill>
                <a:latin typeface="Trebuchet MS"/>
                <a:ea typeface="Trebuchet MS"/>
                <a:cs typeface="Trebuchet MS"/>
                <a:sym typeface="Trebuchet MS"/>
              </a:rPr>
            </a:br>
            <a:r>
              <a:rPr lang="en-CA" sz="1400">
                <a:solidFill>
                  <a:schemeClr val="dk1"/>
                </a:solidFill>
                <a:latin typeface="Trebuchet MS"/>
                <a:ea typeface="Trebuchet MS"/>
                <a:cs typeface="Trebuchet MS"/>
                <a:sym typeface="Trebuchet MS"/>
              </a:rPr>
              <a:t/>
            </a:r>
            <a:br>
              <a:rPr lang="en-CA" sz="1400">
                <a:solidFill>
                  <a:schemeClr val="dk1"/>
                </a:solidFill>
                <a:latin typeface="Trebuchet MS"/>
                <a:ea typeface="Trebuchet MS"/>
                <a:cs typeface="Trebuchet MS"/>
                <a:sym typeface="Trebuchet MS"/>
              </a:rPr>
            </a:br>
            <a:r>
              <a:rPr lang="en-CA" sz="1400">
                <a:solidFill>
                  <a:schemeClr val="dk1"/>
                </a:solidFill>
                <a:latin typeface="Trebuchet MS"/>
                <a:ea typeface="Trebuchet MS"/>
                <a:cs typeface="Trebuchet MS"/>
                <a:sym typeface="Trebuchet MS"/>
              </a:rPr>
              <a:t>Localized or obscure cultural references, slang and neologisms can impede learning by users who are not familiar with the author’s language and culture</a:t>
            </a:r>
          </a:p>
          <a:p>
            <a:pPr marL="0" marR="0" lvl="0" indent="0" algn="l" rtl="0">
              <a:spcBef>
                <a:spcPts val="0"/>
              </a:spcBef>
              <a:buNone/>
            </a:pPr>
            <a:endParaRPr sz="1600">
              <a:solidFill>
                <a:schemeClr val="dk1"/>
              </a:solidFill>
              <a:latin typeface="Trebuchet MS"/>
              <a:ea typeface="Trebuchet MS"/>
              <a:cs typeface="Trebuchet MS"/>
              <a:sym typeface="Trebuchet MS"/>
            </a:endParaRPr>
          </a:p>
        </p:txBody>
      </p:sp>
      <p:sp>
        <p:nvSpPr>
          <p:cNvPr id="303" name="Shape 303"/>
          <p:cNvSpPr/>
          <p:nvPr/>
        </p:nvSpPr>
        <p:spPr>
          <a:xfrm>
            <a:off x="4222376" y="3968691"/>
            <a:ext cx="2300880" cy="2185213"/>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CA" sz="1700">
                <a:solidFill>
                  <a:schemeClr val="dk1"/>
                </a:solidFill>
                <a:latin typeface="Trebuchet MS"/>
                <a:ea typeface="Trebuchet MS"/>
                <a:cs typeface="Trebuchet MS"/>
                <a:sym typeface="Trebuchet MS"/>
              </a:rPr>
              <a:t>Hyperlinks are most useful when they are both linked and have the URL provided as potential users may print materials rather than use them in electronic form</a:t>
            </a:r>
          </a:p>
        </p:txBody>
      </p:sp>
      <p:pic>
        <p:nvPicPr>
          <p:cNvPr id="304" name="Shape 304"/>
          <p:cNvPicPr preferRelativeResize="0"/>
          <p:nvPr/>
        </p:nvPicPr>
        <p:blipFill>
          <a:blip r:embed="rId5">
            <a:alphaModFix/>
          </a:blip>
          <a:stretch>
            <a:fillRect/>
          </a:stretch>
        </p:blipFill>
        <p:spPr>
          <a:xfrm>
            <a:off x="1043424" y="1563575"/>
            <a:ext cx="1465659" cy="1504800"/>
          </a:xfrm>
          <a:prstGeom prst="rect">
            <a:avLst/>
          </a:prstGeom>
          <a:noFill/>
          <a:ln>
            <a:noFill/>
          </a:ln>
        </p:spPr>
      </p:pic>
      <p:pic>
        <p:nvPicPr>
          <p:cNvPr id="305" name="Shape 305"/>
          <p:cNvPicPr preferRelativeResize="0"/>
          <p:nvPr/>
        </p:nvPicPr>
        <p:blipFill>
          <a:blip r:embed="rId6">
            <a:alphaModFix/>
          </a:blip>
          <a:stretch>
            <a:fillRect/>
          </a:stretch>
        </p:blipFill>
        <p:spPr>
          <a:xfrm>
            <a:off x="8260962" y="1603697"/>
            <a:ext cx="1698825" cy="1809374"/>
          </a:xfrm>
          <a:prstGeom prst="rect">
            <a:avLst/>
          </a:prstGeom>
          <a:noFill/>
          <a:ln>
            <a:noFill/>
          </a:ln>
        </p:spPr>
      </p:pic>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Shape 310"/>
          <p:cNvSpPr txBox="1">
            <a:spLocks noGrp="1"/>
          </p:cNvSpPr>
          <p:nvPr>
            <p:ph type="title"/>
          </p:nvPr>
        </p:nvSpPr>
        <p:spPr>
          <a:xfrm>
            <a:off x="1069848" y="484631"/>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Pedagogical Concerns</a:t>
            </a:r>
          </a:p>
        </p:txBody>
      </p:sp>
      <p:pic>
        <p:nvPicPr>
          <p:cNvPr id="311" name="Shape 311"/>
          <p:cNvPicPr preferRelativeResize="0">
            <a:picLocks noGrp="1"/>
          </p:cNvPicPr>
          <p:nvPr>
            <p:ph type="body" idx="1"/>
          </p:nvPr>
        </p:nvPicPr>
        <p:blipFill rotWithShape="1">
          <a:blip r:embed="rId3">
            <a:alphaModFix/>
          </a:blip>
          <a:srcRect/>
          <a:stretch/>
        </p:blipFill>
        <p:spPr>
          <a:xfrm>
            <a:off x="1069848" y="2093975"/>
            <a:ext cx="3403634" cy="3978274"/>
          </a:xfrm>
          <a:prstGeom prst="rect">
            <a:avLst/>
          </a:prstGeom>
          <a:noFill/>
          <a:ln>
            <a:noFill/>
          </a:ln>
        </p:spPr>
      </p:pic>
      <p:sp>
        <p:nvSpPr>
          <p:cNvPr id="312" name="Shape 312"/>
          <p:cNvSpPr txBox="1">
            <a:spLocks noGrp="1"/>
          </p:cNvSpPr>
          <p:nvPr>
            <p:ph type="body" idx="2"/>
          </p:nvPr>
        </p:nvSpPr>
        <p:spPr>
          <a:xfrm>
            <a:off x="4888814" y="2093975"/>
            <a:ext cx="6239434" cy="4078224"/>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spcAft>
                <a:spcPts val="0"/>
              </a:spcAft>
              <a:buClr>
                <a:srgbClr val="548BB7"/>
              </a:buClr>
              <a:buSzPct val="82763"/>
              <a:buFont typeface="Noto Sans Symbols"/>
              <a:buChar char="▪"/>
            </a:pPr>
            <a:r>
              <a:rPr lang="en-CA" sz="1850" b="0" i="0" u="none" strike="noStrike" cap="none">
                <a:solidFill>
                  <a:schemeClr val="dk1"/>
                </a:solidFill>
                <a:latin typeface="Trebuchet MS"/>
                <a:ea typeface="Trebuchet MS"/>
                <a:cs typeface="Trebuchet MS"/>
                <a:sym typeface="Trebuchet MS"/>
              </a:rPr>
              <a:t>Ideally OER creation should not undermine teaching, but</a:t>
            </a:r>
          </a:p>
          <a:p>
            <a:pPr marL="182880" marR="0" lvl="0" indent="-182880" algn="l" rtl="0">
              <a:lnSpc>
                <a:spcPct val="80000"/>
              </a:lnSpc>
              <a:spcBef>
                <a:spcPts val="1200"/>
              </a:spcBef>
              <a:spcAft>
                <a:spcPts val="0"/>
              </a:spcAft>
              <a:buClr>
                <a:srgbClr val="548BB7"/>
              </a:buClr>
              <a:buSzPct val="82763"/>
              <a:buFont typeface="Noto Sans Symbols"/>
              <a:buNone/>
            </a:pPr>
            <a:endParaRPr sz="1850" b="0" i="0" u="none" strike="noStrike" cap="none">
              <a:solidFill>
                <a:schemeClr val="dk1"/>
              </a:solidFill>
              <a:latin typeface="Trebuchet MS"/>
              <a:ea typeface="Trebuchet MS"/>
              <a:cs typeface="Trebuchet MS"/>
              <a:sym typeface="Trebuchet MS"/>
            </a:endParaRPr>
          </a:p>
          <a:p>
            <a:pPr marL="457200" marR="0" lvl="1" indent="-190500" algn="l" rtl="0">
              <a:lnSpc>
                <a:spcPct val="80000"/>
              </a:lnSpc>
              <a:spcBef>
                <a:spcPts val="400"/>
              </a:spcBef>
              <a:spcAft>
                <a:spcPts val="0"/>
              </a:spcAft>
              <a:buClr>
                <a:srgbClr val="548BB7"/>
              </a:buClr>
              <a:buSzPct val="83250"/>
              <a:buFont typeface="Noto Sans Symbols"/>
              <a:buChar char="▪"/>
            </a:pPr>
            <a:r>
              <a:rPr lang="en-CA" sz="1665" b="0" i="0" u="none" strike="noStrike" cap="none">
                <a:solidFill>
                  <a:schemeClr val="dk1"/>
                </a:solidFill>
                <a:latin typeface="Trebuchet MS"/>
                <a:ea typeface="Trebuchet MS"/>
                <a:cs typeface="Trebuchet MS"/>
                <a:sym typeface="Trebuchet MS"/>
              </a:rPr>
              <a:t>In class room techniques may not necessarily translate to OER</a:t>
            </a:r>
          </a:p>
          <a:p>
            <a:pPr marL="457200" marR="0" lvl="1" indent="-190500" algn="l" rtl="0">
              <a:lnSpc>
                <a:spcPct val="80000"/>
              </a:lnSpc>
              <a:spcBef>
                <a:spcPts val="600"/>
              </a:spcBef>
              <a:spcAft>
                <a:spcPts val="0"/>
              </a:spcAft>
              <a:buClr>
                <a:srgbClr val="548BB7"/>
              </a:buClr>
              <a:buSzPct val="83250"/>
              <a:buFont typeface="Noto Sans Symbols"/>
              <a:buNone/>
            </a:pPr>
            <a:endParaRPr sz="1665" b="0" i="0" u="none" strike="noStrike" cap="none">
              <a:solidFill>
                <a:schemeClr val="dk1"/>
              </a:solidFill>
              <a:latin typeface="Trebuchet MS"/>
              <a:ea typeface="Trebuchet MS"/>
              <a:cs typeface="Trebuchet MS"/>
              <a:sym typeface="Trebuchet MS"/>
            </a:endParaRPr>
          </a:p>
          <a:p>
            <a:pPr marL="457200" marR="0" lvl="1" indent="-190500" algn="l" rtl="0">
              <a:lnSpc>
                <a:spcPct val="80000"/>
              </a:lnSpc>
              <a:spcBef>
                <a:spcPts val="600"/>
              </a:spcBef>
              <a:spcAft>
                <a:spcPts val="0"/>
              </a:spcAft>
              <a:buClr>
                <a:srgbClr val="548BB7"/>
              </a:buClr>
              <a:buSzPct val="83250"/>
              <a:buFont typeface="Noto Sans Symbols"/>
              <a:buChar char="▪"/>
            </a:pPr>
            <a:r>
              <a:rPr lang="en-CA" sz="1665" b="0" i="0" u="none" strike="noStrike" cap="none">
                <a:solidFill>
                  <a:schemeClr val="dk1"/>
                </a:solidFill>
                <a:latin typeface="Trebuchet MS"/>
                <a:ea typeface="Trebuchet MS"/>
                <a:cs typeface="Trebuchet MS"/>
                <a:sym typeface="Trebuchet MS"/>
              </a:rPr>
              <a:t>Recording of class time for outside consumption may supress discussion</a:t>
            </a:r>
          </a:p>
          <a:p>
            <a:pPr marL="457200" marR="0" lvl="1" indent="-190500" algn="l" rtl="0">
              <a:lnSpc>
                <a:spcPct val="80000"/>
              </a:lnSpc>
              <a:spcBef>
                <a:spcPts val="600"/>
              </a:spcBef>
              <a:spcAft>
                <a:spcPts val="0"/>
              </a:spcAft>
              <a:buClr>
                <a:srgbClr val="548BB7"/>
              </a:buClr>
              <a:buSzPct val="83250"/>
              <a:buFont typeface="Noto Sans Symbols"/>
              <a:buNone/>
            </a:pPr>
            <a:endParaRPr sz="1665" b="0" i="0" u="none" strike="noStrike" cap="none">
              <a:solidFill>
                <a:schemeClr val="dk1"/>
              </a:solidFill>
              <a:latin typeface="Trebuchet MS"/>
              <a:ea typeface="Trebuchet MS"/>
              <a:cs typeface="Trebuchet MS"/>
              <a:sym typeface="Trebuchet MS"/>
            </a:endParaRPr>
          </a:p>
          <a:p>
            <a:pPr marL="457200" marR="0" lvl="1" indent="-190500" algn="l" rtl="0">
              <a:lnSpc>
                <a:spcPct val="80000"/>
              </a:lnSpc>
              <a:spcBef>
                <a:spcPts val="600"/>
              </a:spcBef>
              <a:spcAft>
                <a:spcPts val="0"/>
              </a:spcAft>
              <a:buClr>
                <a:srgbClr val="548BB7"/>
              </a:buClr>
              <a:buSzPct val="83250"/>
              <a:buFont typeface="Noto Sans Symbols"/>
              <a:buChar char="▪"/>
            </a:pPr>
            <a:r>
              <a:rPr lang="en-CA" sz="1665" b="0" i="0" u="none" strike="noStrike" cap="none">
                <a:solidFill>
                  <a:schemeClr val="dk1"/>
                </a:solidFill>
                <a:latin typeface="Trebuchet MS"/>
                <a:ea typeface="Trebuchet MS"/>
                <a:cs typeface="Trebuchet MS"/>
                <a:sym typeface="Trebuchet MS"/>
              </a:rPr>
              <a:t>Quantitative assignments and open access readings are ideal for OER but not all classes</a:t>
            </a:r>
          </a:p>
          <a:p>
            <a:pPr marL="457200" marR="0" lvl="1" indent="-190500" algn="l" rtl="0">
              <a:lnSpc>
                <a:spcPct val="80000"/>
              </a:lnSpc>
              <a:spcBef>
                <a:spcPts val="600"/>
              </a:spcBef>
              <a:spcAft>
                <a:spcPts val="0"/>
              </a:spcAft>
              <a:buClr>
                <a:srgbClr val="548BB7"/>
              </a:buClr>
              <a:buSzPct val="83250"/>
              <a:buFont typeface="Noto Sans Symbols"/>
              <a:buNone/>
            </a:pPr>
            <a:endParaRPr sz="1665" b="0" i="0" u="none" strike="noStrike" cap="none">
              <a:solidFill>
                <a:schemeClr val="dk1"/>
              </a:solidFill>
              <a:latin typeface="Trebuchet MS"/>
              <a:ea typeface="Trebuchet MS"/>
              <a:cs typeface="Trebuchet MS"/>
              <a:sym typeface="Trebuchet MS"/>
            </a:endParaRPr>
          </a:p>
          <a:p>
            <a:pPr marL="457200" marR="0" lvl="1" indent="-190500" algn="l" rtl="0">
              <a:lnSpc>
                <a:spcPct val="80000"/>
              </a:lnSpc>
              <a:spcBef>
                <a:spcPts val="600"/>
              </a:spcBef>
              <a:spcAft>
                <a:spcPts val="0"/>
              </a:spcAft>
              <a:buClr>
                <a:srgbClr val="548BB7"/>
              </a:buClr>
              <a:buSzPct val="83250"/>
              <a:buFont typeface="Noto Sans Symbols"/>
              <a:buChar char="▪"/>
            </a:pPr>
            <a:r>
              <a:rPr lang="en-CA" sz="1665" b="0" i="0" u="none" strike="noStrike" cap="none">
                <a:solidFill>
                  <a:schemeClr val="dk1"/>
                </a:solidFill>
                <a:latin typeface="Trebuchet MS"/>
                <a:ea typeface="Trebuchet MS"/>
                <a:cs typeface="Trebuchet MS"/>
                <a:sym typeface="Trebuchet MS"/>
              </a:rPr>
              <a:t>Designing for global audience may mean not utilizing domestic fair dealing rights</a:t>
            </a:r>
          </a:p>
          <a:p>
            <a:pPr marL="182880" marR="0" lvl="0" indent="-182880" algn="l" rtl="0">
              <a:lnSpc>
                <a:spcPct val="80000"/>
              </a:lnSpc>
              <a:spcBef>
                <a:spcPts val="1400"/>
              </a:spcBef>
              <a:buClr>
                <a:srgbClr val="548BB7"/>
              </a:buClr>
              <a:buSzPct val="82763"/>
              <a:buFont typeface="Noto Sans Symbols"/>
              <a:buNone/>
            </a:pPr>
            <a:endParaRPr sz="1850" b="0" i="0" u="none" strike="noStrike" cap="none">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p:nvPr/>
        </p:nvSpPr>
        <p:spPr>
          <a:xfrm>
            <a:off x="1380025" y="2737825"/>
            <a:ext cx="1716000" cy="3135599"/>
          </a:xfrm>
          <a:prstGeom prst="roundRect">
            <a:avLst>
              <a:gd name="adj" fmla="val 16667"/>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19" name="Shape 319"/>
          <p:cNvSpPr/>
          <p:nvPr/>
        </p:nvSpPr>
        <p:spPr>
          <a:xfrm>
            <a:off x="3203475" y="2737825"/>
            <a:ext cx="1716000" cy="3135599"/>
          </a:xfrm>
          <a:prstGeom prst="roundRect">
            <a:avLst>
              <a:gd name="adj" fmla="val 16667"/>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0" name="Shape 320"/>
          <p:cNvSpPr/>
          <p:nvPr/>
        </p:nvSpPr>
        <p:spPr>
          <a:xfrm>
            <a:off x="5019212" y="2756825"/>
            <a:ext cx="1716000" cy="3135599"/>
          </a:xfrm>
          <a:prstGeom prst="roundRect">
            <a:avLst>
              <a:gd name="adj" fmla="val 16667"/>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1" name="Shape 321"/>
          <p:cNvSpPr/>
          <p:nvPr/>
        </p:nvSpPr>
        <p:spPr>
          <a:xfrm>
            <a:off x="6834937" y="2756825"/>
            <a:ext cx="1716000" cy="3135599"/>
          </a:xfrm>
          <a:prstGeom prst="roundRect">
            <a:avLst>
              <a:gd name="adj" fmla="val 16667"/>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2" name="Shape 322"/>
          <p:cNvSpPr/>
          <p:nvPr/>
        </p:nvSpPr>
        <p:spPr>
          <a:xfrm>
            <a:off x="8685275" y="2756825"/>
            <a:ext cx="1716000" cy="3135599"/>
          </a:xfrm>
          <a:prstGeom prst="roundRect">
            <a:avLst>
              <a:gd name="adj" fmla="val 16667"/>
            </a:avLst>
          </a:prstGeom>
          <a:solidFill>
            <a:schemeClr val="accent1"/>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3" name="Shape 323"/>
          <p:cNvSpPr/>
          <p:nvPr/>
        </p:nvSpPr>
        <p:spPr>
          <a:xfrm>
            <a:off x="9259925" y="2134175"/>
            <a:ext cx="606599" cy="572699"/>
          </a:xfrm>
          <a:prstGeom prst="ellipse">
            <a:avLst/>
          </a:prstGeom>
          <a:solidFill>
            <a:srgbClr val="548B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4" name="Shape 324"/>
          <p:cNvSpPr/>
          <p:nvPr/>
        </p:nvSpPr>
        <p:spPr>
          <a:xfrm>
            <a:off x="7389650" y="2125350"/>
            <a:ext cx="606599" cy="572699"/>
          </a:xfrm>
          <a:prstGeom prst="ellipse">
            <a:avLst/>
          </a:prstGeom>
          <a:solidFill>
            <a:srgbClr val="548B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5" name="Shape 325"/>
          <p:cNvSpPr/>
          <p:nvPr/>
        </p:nvSpPr>
        <p:spPr>
          <a:xfrm>
            <a:off x="5481125" y="2125350"/>
            <a:ext cx="606599" cy="572699"/>
          </a:xfrm>
          <a:prstGeom prst="ellipse">
            <a:avLst/>
          </a:prstGeom>
          <a:solidFill>
            <a:srgbClr val="548B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6" name="Shape 326"/>
          <p:cNvSpPr/>
          <p:nvPr/>
        </p:nvSpPr>
        <p:spPr>
          <a:xfrm>
            <a:off x="3684675" y="2109100"/>
            <a:ext cx="606599" cy="572699"/>
          </a:xfrm>
          <a:prstGeom prst="ellipse">
            <a:avLst/>
          </a:prstGeom>
          <a:solidFill>
            <a:srgbClr val="548B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27" name="Shape 327"/>
          <p:cNvSpPr/>
          <p:nvPr/>
        </p:nvSpPr>
        <p:spPr>
          <a:xfrm>
            <a:off x="2019525" y="2078425"/>
            <a:ext cx="606599" cy="572699"/>
          </a:xfrm>
          <a:prstGeom prst="ellipse">
            <a:avLst/>
          </a:prstGeom>
          <a:solidFill>
            <a:srgbClr val="548B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solidFill>
                <a:schemeClr val="dk1"/>
              </a:solidFill>
            </a:endParaRPr>
          </a:p>
        </p:txBody>
      </p:sp>
      <p:sp>
        <p:nvSpPr>
          <p:cNvPr id="328" name="Shape 328"/>
          <p:cNvSpPr txBox="1">
            <a:spLocks noGrp="1"/>
          </p:cNvSpPr>
          <p:nvPr>
            <p:ph type="title"/>
          </p:nvPr>
        </p:nvSpPr>
        <p:spPr>
          <a:xfrm>
            <a:off x="1842349" y="122775"/>
            <a:ext cx="8069699" cy="1609200"/>
          </a:xfrm>
          <a:prstGeom prst="rect">
            <a:avLst/>
          </a:prstGeom>
        </p:spPr>
        <p:txBody>
          <a:bodyPr lIns="91425" tIns="91425" rIns="91425" bIns="91425" anchor="ctr" anchorCtr="0">
            <a:noAutofit/>
          </a:bodyPr>
          <a:lstStyle/>
          <a:p>
            <a:pPr lvl="0">
              <a:spcBef>
                <a:spcPts val="0"/>
              </a:spcBef>
              <a:buNone/>
            </a:pPr>
            <a:r>
              <a:rPr lang="en-CA"/>
              <a:t>Initial Project Objectives </a:t>
            </a:r>
          </a:p>
        </p:txBody>
      </p:sp>
      <p:sp>
        <p:nvSpPr>
          <p:cNvPr id="329" name="Shape 329"/>
          <p:cNvSpPr txBox="1"/>
          <p:nvPr/>
        </p:nvSpPr>
        <p:spPr>
          <a:xfrm>
            <a:off x="2062362" y="2037875"/>
            <a:ext cx="563700" cy="643199"/>
          </a:xfrm>
          <a:prstGeom prst="rect">
            <a:avLst/>
          </a:prstGeom>
          <a:noFill/>
          <a:ln>
            <a:noFill/>
          </a:ln>
        </p:spPr>
        <p:txBody>
          <a:bodyPr lIns="91425" tIns="91425" rIns="91425" bIns="91425" anchor="t" anchorCtr="0">
            <a:noAutofit/>
          </a:bodyPr>
          <a:lstStyle/>
          <a:p>
            <a:pPr lvl="0" algn="ctr" rtl="0">
              <a:spcBef>
                <a:spcPts val="0"/>
              </a:spcBef>
              <a:buNone/>
            </a:pPr>
            <a:r>
              <a:rPr lang="en-CA" sz="2400" b="1">
                <a:solidFill>
                  <a:schemeClr val="dk1"/>
                </a:solidFill>
                <a:latin typeface="Georgia"/>
                <a:ea typeface="Georgia"/>
                <a:cs typeface="Georgia"/>
                <a:sym typeface="Georgia"/>
              </a:rPr>
              <a:t>1</a:t>
            </a:r>
          </a:p>
        </p:txBody>
      </p:sp>
      <p:sp>
        <p:nvSpPr>
          <p:cNvPr id="330" name="Shape 330"/>
          <p:cNvSpPr txBox="1"/>
          <p:nvPr/>
        </p:nvSpPr>
        <p:spPr>
          <a:xfrm>
            <a:off x="3706112" y="2109100"/>
            <a:ext cx="563700" cy="572699"/>
          </a:xfrm>
          <a:prstGeom prst="rect">
            <a:avLst/>
          </a:prstGeom>
          <a:noFill/>
          <a:ln>
            <a:noFill/>
          </a:ln>
        </p:spPr>
        <p:txBody>
          <a:bodyPr lIns="91425" tIns="91425" rIns="91425" bIns="91425" anchor="t" anchorCtr="0">
            <a:noAutofit/>
          </a:bodyPr>
          <a:lstStyle/>
          <a:p>
            <a:pPr lvl="0" algn="ctr" rtl="0">
              <a:spcBef>
                <a:spcPts val="0"/>
              </a:spcBef>
              <a:buNone/>
            </a:pPr>
            <a:r>
              <a:rPr lang="en-CA" sz="2400" b="1">
                <a:solidFill>
                  <a:schemeClr val="dk1"/>
                </a:solidFill>
                <a:latin typeface="Georgia"/>
                <a:ea typeface="Georgia"/>
                <a:cs typeface="Georgia"/>
                <a:sym typeface="Georgia"/>
              </a:rPr>
              <a:t>2</a:t>
            </a:r>
          </a:p>
        </p:txBody>
      </p:sp>
      <p:sp>
        <p:nvSpPr>
          <p:cNvPr id="331" name="Shape 331"/>
          <p:cNvSpPr txBox="1"/>
          <p:nvPr/>
        </p:nvSpPr>
        <p:spPr>
          <a:xfrm>
            <a:off x="5502575" y="2037875"/>
            <a:ext cx="563700" cy="719100"/>
          </a:xfrm>
          <a:prstGeom prst="rect">
            <a:avLst/>
          </a:prstGeom>
          <a:noFill/>
          <a:ln>
            <a:noFill/>
          </a:ln>
        </p:spPr>
        <p:txBody>
          <a:bodyPr lIns="91425" tIns="91425" rIns="91425" bIns="91425" anchor="t" anchorCtr="0">
            <a:noAutofit/>
          </a:bodyPr>
          <a:lstStyle/>
          <a:p>
            <a:pPr lvl="0" algn="ctr" rtl="0">
              <a:spcBef>
                <a:spcPts val="0"/>
              </a:spcBef>
              <a:buNone/>
            </a:pPr>
            <a:r>
              <a:rPr lang="en-CA" sz="2400" b="1">
                <a:solidFill>
                  <a:schemeClr val="dk1"/>
                </a:solidFill>
                <a:latin typeface="Georgia"/>
                <a:ea typeface="Georgia"/>
                <a:cs typeface="Georgia"/>
                <a:sym typeface="Georgia"/>
              </a:rPr>
              <a:t>3</a:t>
            </a:r>
          </a:p>
        </p:txBody>
      </p:sp>
      <p:sp>
        <p:nvSpPr>
          <p:cNvPr id="332" name="Shape 332"/>
          <p:cNvSpPr txBox="1"/>
          <p:nvPr/>
        </p:nvSpPr>
        <p:spPr>
          <a:xfrm>
            <a:off x="7471237" y="2073850"/>
            <a:ext cx="443399" cy="643199"/>
          </a:xfrm>
          <a:prstGeom prst="rect">
            <a:avLst/>
          </a:prstGeom>
          <a:noFill/>
          <a:ln>
            <a:noFill/>
          </a:ln>
        </p:spPr>
        <p:txBody>
          <a:bodyPr lIns="91425" tIns="91425" rIns="91425" bIns="91425" anchor="t" anchorCtr="0">
            <a:noAutofit/>
          </a:bodyPr>
          <a:lstStyle/>
          <a:p>
            <a:pPr lvl="0" algn="ctr" rtl="0">
              <a:spcBef>
                <a:spcPts val="0"/>
              </a:spcBef>
              <a:buNone/>
            </a:pPr>
            <a:r>
              <a:rPr lang="en-CA" sz="2400" b="1">
                <a:solidFill>
                  <a:schemeClr val="dk1"/>
                </a:solidFill>
                <a:latin typeface="Georgia"/>
                <a:ea typeface="Georgia"/>
                <a:cs typeface="Georgia"/>
                <a:sym typeface="Georgia"/>
              </a:rPr>
              <a:t>4</a:t>
            </a:r>
          </a:p>
        </p:txBody>
      </p:sp>
      <p:sp>
        <p:nvSpPr>
          <p:cNvPr id="333" name="Shape 333"/>
          <p:cNvSpPr txBox="1"/>
          <p:nvPr/>
        </p:nvSpPr>
        <p:spPr>
          <a:xfrm>
            <a:off x="9298162" y="2098925"/>
            <a:ext cx="563700" cy="643199"/>
          </a:xfrm>
          <a:prstGeom prst="rect">
            <a:avLst/>
          </a:prstGeom>
          <a:noFill/>
          <a:ln>
            <a:noFill/>
          </a:ln>
        </p:spPr>
        <p:txBody>
          <a:bodyPr lIns="91425" tIns="91425" rIns="91425" bIns="91425" anchor="t" anchorCtr="0">
            <a:noAutofit/>
          </a:bodyPr>
          <a:lstStyle/>
          <a:p>
            <a:pPr lvl="0" algn="ctr" rtl="0">
              <a:spcBef>
                <a:spcPts val="0"/>
              </a:spcBef>
              <a:buNone/>
            </a:pPr>
            <a:r>
              <a:rPr lang="en-CA" sz="2400" b="1">
                <a:solidFill>
                  <a:schemeClr val="dk1"/>
                </a:solidFill>
                <a:latin typeface="Georgia"/>
                <a:ea typeface="Georgia"/>
                <a:cs typeface="Georgia"/>
                <a:sym typeface="Georgia"/>
              </a:rPr>
              <a:t>5</a:t>
            </a:r>
          </a:p>
        </p:txBody>
      </p:sp>
      <p:sp>
        <p:nvSpPr>
          <p:cNvPr id="334" name="Shape 334"/>
          <p:cNvSpPr txBox="1"/>
          <p:nvPr/>
        </p:nvSpPr>
        <p:spPr>
          <a:xfrm>
            <a:off x="1463577" y="2737825"/>
            <a:ext cx="1632299" cy="2756700"/>
          </a:xfrm>
          <a:prstGeom prst="rect">
            <a:avLst/>
          </a:prstGeom>
          <a:noFill/>
          <a:ln>
            <a:noFill/>
          </a:ln>
        </p:spPr>
        <p:txBody>
          <a:bodyPr lIns="91425" tIns="91425" rIns="91425" bIns="91425" anchor="t" anchorCtr="0">
            <a:noAutofit/>
          </a:bodyPr>
          <a:lstStyle/>
          <a:p>
            <a:pPr lvl="0" algn="ctr" rtl="0">
              <a:lnSpc>
                <a:spcPct val="150000"/>
              </a:lnSpc>
              <a:spcBef>
                <a:spcPts val="0"/>
              </a:spcBef>
              <a:spcAft>
                <a:spcPts val="1600"/>
              </a:spcAft>
              <a:buNone/>
            </a:pPr>
            <a:r>
              <a:rPr lang="en-CA" b="1">
                <a:solidFill>
                  <a:srgbClr val="434343"/>
                </a:solidFill>
                <a:latin typeface="Georgia"/>
                <a:ea typeface="Georgia"/>
                <a:cs typeface="Georgia"/>
                <a:sym typeface="Georgia"/>
              </a:rPr>
              <a:t>Plan a campus-wide OER special interest group</a:t>
            </a:r>
            <a:br>
              <a:rPr lang="en-CA" b="1">
                <a:solidFill>
                  <a:srgbClr val="434343"/>
                </a:solidFill>
                <a:latin typeface="Georgia"/>
                <a:ea typeface="Georgia"/>
                <a:cs typeface="Georgia"/>
                <a:sym typeface="Georgia"/>
              </a:rPr>
            </a:br>
            <a:r>
              <a:rPr lang="en-CA" b="1">
                <a:solidFill>
                  <a:srgbClr val="434343"/>
                </a:solidFill>
                <a:latin typeface="Georgia"/>
                <a:ea typeface="Georgia"/>
                <a:cs typeface="Georgia"/>
                <a:sym typeface="Georgia"/>
              </a:rPr>
              <a:t> &gt; Develop a list serv</a:t>
            </a:r>
            <a:br>
              <a:rPr lang="en-CA" b="1">
                <a:solidFill>
                  <a:srgbClr val="434343"/>
                </a:solidFill>
                <a:latin typeface="Georgia"/>
                <a:ea typeface="Georgia"/>
                <a:cs typeface="Georgia"/>
                <a:sym typeface="Georgia"/>
              </a:rPr>
            </a:br>
            <a:r>
              <a:rPr lang="en-CA" b="1">
                <a:solidFill>
                  <a:srgbClr val="434343"/>
                </a:solidFill>
                <a:latin typeface="Georgia"/>
                <a:ea typeface="Georgia"/>
                <a:cs typeface="Georgia"/>
                <a:sym typeface="Georgia"/>
              </a:rPr>
              <a:t> &gt; Work with colleagues to plan meetings</a:t>
            </a:r>
          </a:p>
        </p:txBody>
      </p:sp>
      <p:sp>
        <p:nvSpPr>
          <p:cNvPr id="335" name="Shape 335"/>
          <p:cNvSpPr txBox="1"/>
          <p:nvPr/>
        </p:nvSpPr>
        <p:spPr>
          <a:xfrm>
            <a:off x="3324525" y="2737825"/>
            <a:ext cx="1443299" cy="3065100"/>
          </a:xfrm>
          <a:prstGeom prst="rect">
            <a:avLst/>
          </a:prstGeom>
          <a:noFill/>
          <a:ln>
            <a:noFill/>
          </a:ln>
        </p:spPr>
        <p:txBody>
          <a:bodyPr lIns="91425" tIns="91425" rIns="91425" bIns="91425" anchor="t" anchorCtr="0">
            <a:noAutofit/>
          </a:bodyPr>
          <a:lstStyle/>
          <a:p>
            <a:pPr lvl="0" algn="ctr" rtl="0">
              <a:lnSpc>
                <a:spcPct val="150000"/>
              </a:lnSpc>
              <a:spcBef>
                <a:spcPts val="0"/>
              </a:spcBef>
              <a:spcAft>
                <a:spcPts val="1600"/>
              </a:spcAft>
              <a:buNone/>
            </a:pPr>
            <a:r>
              <a:rPr lang="en-CA" b="1">
                <a:solidFill>
                  <a:srgbClr val="434343"/>
                </a:solidFill>
                <a:latin typeface="Georgia"/>
                <a:ea typeface="Georgia"/>
                <a:cs typeface="Georgia"/>
                <a:sym typeface="Georgia"/>
              </a:rPr>
              <a:t>Plan a promotional event for Open Education Week </a:t>
            </a:r>
            <a:br>
              <a:rPr lang="en-CA" b="1">
                <a:solidFill>
                  <a:srgbClr val="434343"/>
                </a:solidFill>
                <a:latin typeface="Georgia"/>
                <a:ea typeface="Georgia"/>
                <a:cs typeface="Georgia"/>
                <a:sym typeface="Georgia"/>
              </a:rPr>
            </a:br>
            <a:r>
              <a:rPr lang="en-CA" b="1">
                <a:solidFill>
                  <a:srgbClr val="434343"/>
                </a:solidFill>
                <a:latin typeface="Georgia"/>
                <a:ea typeface="Georgia"/>
                <a:cs typeface="Georgia"/>
                <a:sym typeface="Georgia"/>
              </a:rPr>
              <a:t>(March 2016)</a:t>
            </a:r>
          </a:p>
        </p:txBody>
      </p:sp>
      <p:sp>
        <p:nvSpPr>
          <p:cNvPr id="336" name="Shape 336"/>
          <p:cNvSpPr txBox="1"/>
          <p:nvPr/>
        </p:nvSpPr>
        <p:spPr>
          <a:xfrm>
            <a:off x="5119700" y="2792075"/>
            <a:ext cx="1514999" cy="3065100"/>
          </a:xfrm>
          <a:prstGeom prst="rect">
            <a:avLst/>
          </a:prstGeom>
          <a:noFill/>
          <a:ln>
            <a:noFill/>
          </a:ln>
        </p:spPr>
        <p:txBody>
          <a:bodyPr lIns="91425" tIns="91425" rIns="91425" bIns="91425" anchor="t" anchorCtr="0">
            <a:noAutofit/>
          </a:bodyPr>
          <a:lstStyle/>
          <a:p>
            <a:pPr lvl="0" algn="ctr" rtl="0">
              <a:lnSpc>
                <a:spcPct val="150000"/>
              </a:lnSpc>
              <a:spcBef>
                <a:spcPts val="0"/>
              </a:spcBef>
              <a:spcAft>
                <a:spcPts val="1600"/>
              </a:spcAft>
              <a:buNone/>
            </a:pPr>
            <a:r>
              <a:rPr lang="en-CA" b="1">
                <a:solidFill>
                  <a:srgbClr val="434343"/>
                </a:solidFill>
                <a:latin typeface="Georgia"/>
                <a:ea typeface="Georgia"/>
                <a:cs typeface="Georgia"/>
                <a:sym typeface="Georgia"/>
              </a:rPr>
              <a:t>Investigate an impactful web presence for OER for the University of Alberta </a:t>
            </a:r>
          </a:p>
        </p:txBody>
      </p:sp>
      <p:sp>
        <p:nvSpPr>
          <p:cNvPr id="337" name="Shape 337"/>
          <p:cNvSpPr txBox="1"/>
          <p:nvPr/>
        </p:nvSpPr>
        <p:spPr>
          <a:xfrm>
            <a:off x="6850787" y="2830325"/>
            <a:ext cx="1632299" cy="2756700"/>
          </a:xfrm>
          <a:prstGeom prst="rect">
            <a:avLst/>
          </a:prstGeom>
          <a:noFill/>
          <a:ln>
            <a:noFill/>
          </a:ln>
        </p:spPr>
        <p:txBody>
          <a:bodyPr lIns="91425" tIns="91425" rIns="91425" bIns="91425" anchor="t" anchorCtr="0">
            <a:noAutofit/>
          </a:bodyPr>
          <a:lstStyle/>
          <a:p>
            <a:pPr lvl="0" algn="ctr" rtl="0">
              <a:lnSpc>
                <a:spcPct val="150000"/>
              </a:lnSpc>
              <a:spcBef>
                <a:spcPts val="0"/>
              </a:spcBef>
              <a:spcAft>
                <a:spcPts val="1600"/>
              </a:spcAft>
              <a:buNone/>
            </a:pPr>
            <a:r>
              <a:rPr lang="en-CA" b="1">
                <a:solidFill>
                  <a:srgbClr val="434343"/>
                </a:solidFill>
                <a:latin typeface="Georgia"/>
                <a:ea typeface="Georgia"/>
                <a:cs typeface="Georgia"/>
                <a:sym typeface="Georgia"/>
              </a:rPr>
              <a:t>Do presentations for the UAL community and beyond on OER</a:t>
            </a:r>
          </a:p>
        </p:txBody>
      </p:sp>
      <p:sp>
        <p:nvSpPr>
          <p:cNvPr id="338" name="Shape 338"/>
          <p:cNvSpPr txBox="1"/>
          <p:nvPr/>
        </p:nvSpPr>
        <p:spPr>
          <a:xfrm>
            <a:off x="8785762" y="2855275"/>
            <a:ext cx="1514999" cy="2830200"/>
          </a:xfrm>
          <a:prstGeom prst="rect">
            <a:avLst/>
          </a:prstGeom>
          <a:noFill/>
          <a:ln>
            <a:noFill/>
          </a:ln>
        </p:spPr>
        <p:txBody>
          <a:bodyPr lIns="91425" tIns="91425" rIns="91425" bIns="91425" anchor="t" anchorCtr="0">
            <a:noAutofit/>
          </a:bodyPr>
          <a:lstStyle/>
          <a:p>
            <a:pPr lvl="0" algn="ctr" rtl="0">
              <a:lnSpc>
                <a:spcPct val="150000"/>
              </a:lnSpc>
              <a:spcBef>
                <a:spcPts val="0"/>
              </a:spcBef>
              <a:spcAft>
                <a:spcPts val="1600"/>
              </a:spcAft>
              <a:buNone/>
            </a:pPr>
            <a:r>
              <a:rPr lang="en-CA" b="1">
                <a:solidFill>
                  <a:srgbClr val="434343"/>
                </a:solidFill>
                <a:latin typeface="Georgia"/>
                <a:ea typeface="Georgia"/>
                <a:cs typeface="Georgia"/>
                <a:sym typeface="Georgia"/>
              </a:rPr>
              <a:t>If time, meet with TAL to investigate province-wide initiatives</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pic>
        <p:nvPicPr>
          <p:cNvPr id="344" name="Shape 344"/>
          <p:cNvPicPr preferRelativeResize="0"/>
          <p:nvPr/>
        </p:nvPicPr>
        <p:blipFill>
          <a:blip r:embed="rId3">
            <a:alphaModFix/>
          </a:blip>
          <a:stretch>
            <a:fillRect/>
          </a:stretch>
        </p:blipFill>
        <p:spPr>
          <a:xfrm>
            <a:off x="0" y="1280975"/>
            <a:ext cx="7474475" cy="5577025"/>
          </a:xfrm>
          <a:prstGeom prst="rect">
            <a:avLst/>
          </a:prstGeom>
          <a:noFill/>
          <a:ln>
            <a:noFill/>
          </a:ln>
        </p:spPr>
      </p:pic>
      <p:sp>
        <p:nvSpPr>
          <p:cNvPr id="345" name="Shape 345"/>
          <p:cNvSpPr/>
          <p:nvPr/>
        </p:nvSpPr>
        <p:spPr>
          <a:xfrm>
            <a:off x="8425" y="-8425"/>
            <a:ext cx="12192000" cy="1289400"/>
          </a:xfrm>
          <a:prstGeom prst="rect">
            <a:avLst/>
          </a:prstGeom>
          <a:solidFill>
            <a:schemeClr val="accent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46" name="Shape 346"/>
          <p:cNvSpPr txBox="1"/>
          <p:nvPr/>
        </p:nvSpPr>
        <p:spPr>
          <a:xfrm>
            <a:off x="3331975" y="316025"/>
            <a:ext cx="7118700" cy="640500"/>
          </a:xfrm>
          <a:prstGeom prst="rect">
            <a:avLst/>
          </a:prstGeom>
          <a:noFill/>
          <a:ln>
            <a:noFill/>
          </a:ln>
        </p:spPr>
        <p:txBody>
          <a:bodyPr lIns="91425" tIns="91425" rIns="91425" bIns="91425" anchor="t" anchorCtr="0">
            <a:noAutofit/>
          </a:bodyPr>
          <a:lstStyle/>
          <a:p>
            <a:pPr lvl="0">
              <a:spcBef>
                <a:spcPts val="0"/>
              </a:spcBef>
              <a:buNone/>
            </a:pPr>
            <a:r>
              <a:rPr lang="en-CA" sz="3000">
                <a:latin typeface="Georgia"/>
                <a:ea typeface="Georgia"/>
                <a:cs typeface="Georgia"/>
                <a:sym typeface="Georgia"/>
              </a:rPr>
              <a:t>Context to OER in Alberta</a:t>
            </a:r>
          </a:p>
        </p:txBody>
      </p:sp>
      <p:sp>
        <p:nvSpPr>
          <p:cNvPr id="347" name="Shape 347"/>
          <p:cNvSpPr txBox="1"/>
          <p:nvPr/>
        </p:nvSpPr>
        <p:spPr>
          <a:xfrm>
            <a:off x="7388925" y="1521300"/>
            <a:ext cx="4746000" cy="4458600"/>
          </a:xfrm>
          <a:prstGeom prst="rect">
            <a:avLst/>
          </a:prstGeom>
          <a:noFill/>
          <a:ln>
            <a:noFill/>
          </a:ln>
        </p:spPr>
        <p:txBody>
          <a:bodyPr lIns="91425" tIns="91425" rIns="91425" bIns="91425" anchor="t" anchorCtr="0">
            <a:noAutofit/>
          </a:bodyPr>
          <a:lstStyle/>
          <a:p>
            <a:pPr marL="457200" lvl="0" indent="-330200" rtl="0">
              <a:spcBef>
                <a:spcPts val="0"/>
              </a:spcBef>
              <a:buSzPct val="100000"/>
              <a:buFont typeface="Georgia"/>
              <a:buChar char="●"/>
            </a:pPr>
            <a:r>
              <a:rPr lang="en-CA" sz="1600">
                <a:latin typeface="Georgia"/>
                <a:ea typeface="Georgia"/>
                <a:cs typeface="Georgia"/>
                <a:sym typeface="Georgia"/>
              </a:rPr>
              <a:t>March 13, 2014 a memorandum of understanding was signed between British Columbia, Alberta and Saskatchewan.</a:t>
            </a:r>
            <a:br>
              <a:rPr lang="en-CA" sz="1600">
                <a:latin typeface="Georgia"/>
                <a:ea typeface="Georgia"/>
                <a:cs typeface="Georgia"/>
                <a:sym typeface="Georgia"/>
              </a:rPr>
            </a:br>
            <a:endParaRPr lang="en-CA" sz="1600">
              <a:latin typeface="Georgia"/>
              <a:ea typeface="Georgia"/>
              <a:cs typeface="Georgia"/>
              <a:sym typeface="Georgia"/>
            </a:endParaRPr>
          </a:p>
          <a:p>
            <a:pPr marL="457200" lvl="0" indent="-330200" rtl="0">
              <a:spcBef>
                <a:spcPts val="0"/>
              </a:spcBef>
              <a:buSzPct val="100000"/>
              <a:buFont typeface="Georgia"/>
              <a:buChar char="●"/>
            </a:pPr>
            <a:r>
              <a:rPr lang="en-CA" sz="1600">
                <a:solidFill>
                  <a:schemeClr val="dk1"/>
                </a:solidFill>
                <a:latin typeface="Georgia"/>
                <a:ea typeface="Georgia"/>
                <a:cs typeface="Georgia"/>
                <a:sym typeface="Georgia"/>
              </a:rPr>
              <a:t>Greatest momentum for OER in Canada has come out of British Columbia. </a:t>
            </a:r>
            <a:r>
              <a:rPr lang="en-CA" sz="1600">
                <a:latin typeface="Georgia"/>
                <a:ea typeface="Georgia"/>
                <a:cs typeface="Georgia"/>
                <a:sym typeface="Georgia"/>
              </a:rPr>
              <a:t/>
            </a:r>
            <a:br>
              <a:rPr lang="en-CA" sz="1600">
                <a:latin typeface="Georgia"/>
                <a:ea typeface="Georgia"/>
                <a:cs typeface="Georgia"/>
                <a:sym typeface="Georgia"/>
              </a:rPr>
            </a:br>
            <a:endParaRPr lang="en-CA" sz="1600">
              <a:latin typeface="Georgia"/>
              <a:ea typeface="Georgia"/>
              <a:cs typeface="Georgia"/>
              <a:sym typeface="Georgia"/>
            </a:endParaRPr>
          </a:p>
          <a:p>
            <a:pPr marL="457200" lvl="0" indent="-330200" rtl="0">
              <a:spcBef>
                <a:spcPts val="0"/>
              </a:spcBef>
              <a:buSzPct val="100000"/>
              <a:buFont typeface="Georgia"/>
              <a:buChar char="●"/>
            </a:pPr>
            <a:r>
              <a:rPr lang="en-CA" sz="1600">
                <a:latin typeface="Georgia"/>
                <a:ea typeface="Georgia"/>
                <a:cs typeface="Georgia"/>
                <a:sym typeface="Georgia"/>
              </a:rPr>
              <a:t>2015 Alberta formed a provincial steering committee for OER with representatives from institutions, including students across the province. </a:t>
            </a:r>
            <a:br>
              <a:rPr lang="en-CA" sz="1600">
                <a:latin typeface="Georgia"/>
                <a:ea typeface="Georgia"/>
                <a:cs typeface="Georgia"/>
                <a:sym typeface="Georgia"/>
              </a:rPr>
            </a:br>
            <a:endParaRPr lang="en-CA" sz="1600">
              <a:latin typeface="Georgia"/>
              <a:ea typeface="Georgia"/>
              <a:cs typeface="Georgia"/>
              <a:sym typeface="Georgia"/>
            </a:endParaRPr>
          </a:p>
          <a:p>
            <a:pPr marL="457200" lvl="0" indent="-330200" rtl="0">
              <a:spcBef>
                <a:spcPts val="0"/>
              </a:spcBef>
              <a:buSzPct val="100000"/>
              <a:buFont typeface="Georgia"/>
              <a:buChar char="●"/>
            </a:pPr>
            <a:r>
              <a:rPr lang="en-CA" sz="1600">
                <a:latin typeface="Georgia"/>
                <a:ea typeface="Georgia"/>
                <a:cs typeface="Georgia"/>
                <a:sym typeface="Georgia"/>
              </a:rPr>
              <a:t>Spring 2015, Alberta OER offered first round of grants for OER and funded 18 projects.</a:t>
            </a:r>
            <a:br>
              <a:rPr lang="en-CA" sz="1600">
                <a:latin typeface="Georgia"/>
                <a:ea typeface="Georgia"/>
                <a:cs typeface="Georgia"/>
                <a:sym typeface="Georgia"/>
              </a:rPr>
            </a:br>
            <a:r>
              <a:rPr lang="en-CA" sz="1600">
                <a:latin typeface="Georgia"/>
                <a:ea typeface="Georgia"/>
                <a:cs typeface="Georgia"/>
                <a:sym typeface="Georgia"/>
              </a:rPr>
              <a:t> </a:t>
            </a:r>
          </a:p>
          <a:p>
            <a:pPr marL="457200" lvl="0" indent="-330200" rtl="0">
              <a:spcBef>
                <a:spcPts val="0"/>
              </a:spcBef>
              <a:buSzPct val="100000"/>
              <a:buFont typeface="Georgia"/>
              <a:buChar char="●"/>
            </a:pPr>
            <a:r>
              <a:rPr lang="en-CA" sz="1600">
                <a:latin typeface="Georgia"/>
                <a:ea typeface="Georgia"/>
                <a:cs typeface="Georgia"/>
                <a:sym typeface="Georgia"/>
              </a:rPr>
              <a:t> January 2016 Alberta OER had second round of funding for peer reviews and for implementing OER. </a:t>
            </a:r>
            <a:br>
              <a:rPr lang="en-CA" sz="1600">
                <a:latin typeface="Georgia"/>
                <a:ea typeface="Georgia"/>
                <a:cs typeface="Georgia"/>
                <a:sym typeface="Georgia"/>
              </a:rPr>
            </a:br>
            <a:endParaRPr lang="en-CA" sz="1600">
              <a:latin typeface="Georgia"/>
              <a:ea typeface="Georgia"/>
              <a:cs typeface="Georgia"/>
              <a:sym typeface="Georgia"/>
            </a:endParaRPr>
          </a:p>
          <a:p>
            <a:pPr lvl="0" rtl="0">
              <a:spcBef>
                <a:spcPts val="0"/>
              </a:spcBef>
              <a:buNone/>
            </a:pPr>
            <a:r>
              <a:rPr lang="en-CA">
                <a:latin typeface="Georgia"/>
                <a:ea typeface="Georgia"/>
                <a:cs typeface="Georgia"/>
                <a:sym typeface="Georgia"/>
              </a:rPr>
              <a:t/>
            </a:r>
            <a:br>
              <a:rPr lang="en-CA">
                <a:latin typeface="Georgia"/>
                <a:ea typeface="Georgia"/>
                <a:cs typeface="Georgia"/>
                <a:sym typeface="Georgia"/>
              </a:rPr>
            </a:br>
            <a:endParaRPr lang="en-CA">
              <a:latin typeface="Georgia"/>
              <a:ea typeface="Georgia"/>
              <a:cs typeface="Georgia"/>
              <a:sym typeface="Georgia"/>
            </a:endParaRPr>
          </a:p>
          <a:p>
            <a:pPr lvl="0">
              <a:spcBef>
                <a:spcPts val="0"/>
              </a:spcBef>
              <a:buNone/>
            </a:pPr>
            <a:endParaRPr>
              <a:latin typeface="Georgia"/>
              <a:ea typeface="Georgia"/>
              <a:cs typeface="Georgia"/>
              <a:sym typeface="Georgia"/>
            </a:endParaRPr>
          </a:p>
        </p:txBody>
      </p:sp>
      <p:sp>
        <p:nvSpPr>
          <p:cNvPr id="348" name="Shape 348"/>
          <p:cNvSpPr txBox="1"/>
          <p:nvPr/>
        </p:nvSpPr>
        <p:spPr>
          <a:xfrm>
            <a:off x="5239150" y="4981825"/>
            <a:ext cx="1917300" cy="335700"/>
          </a:xfrm>
          <a:prstGeom prst="rect">
            <a:avLst/>
          </a:prstGeom>
          <a:noFill/>
          <a:ln>
            <a:noFill/>
          </a:ln>
        </p:spPr>
        <p:txBody>
          <a:bodyPr lIns="91425" tIns="91425" rIns="91425" bIns="91425" anchor="t" anchorCtr="0">
            <a:noAutofit/>
          </a:bodyPr>
          <a:lstStyle/>
          <a:p>
            <a:pPr lvl="0" rtl="0">
              <a:spcBef>
                <a:spcPts val="0"/>
              </a:spcBef>
              <a:buNone/>
            </a:pPr>
            <a:r>
              <a:rPr lang="en-CA" sz="1100">
                <a:solidFill>
                  <a:srgbClr val="666666"/>
                </a:solidFill>
              </a:rPr>
              <a:t>https://goo.gl/ygxvOj</a:t>
            </a:r>
          </a:p>
        </p:txBody>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txBox="1">
            <a:spLocks noGrp="1"/>
          </p:cNvSpPr>
          <p:nvPr>
            <p:ph type="title"/>
          </p:nvPr>
        </p:nvSpPr>
        <p:spPr>
          <a:xfrm>
            <a:off x="258100" y="386650"/>
            <a:ext cx="9987000" cy="1597800"/>
          </a:xfrm>
          <a:prstGeom prst="rect">
            <a:avLst/>
          </a:prstGeom>
        </p:spPr>
        <p:txBody>
          <a:bodyPr lIns="91425" tIns="91425" rIns="91425" bIns="91425" anchor="ctr" anchorCtr="0">
            <a:noAutofit/>
          </a:bodyPr>
          <a:lstStyle/>
          <a:p>
            <a:pPr lvl="0">
              <a:spcBef>
                <a:spcPts val="0"/>
              </a:spcBef>
              <a:buNone/>
            </a:pPr>
            <a:r>
              <a:rPr lang="en-CA"/>
              <a:t>Communication &amp; The OER Movement at UofA </a:t>
            </a:r>
          </a:p>
        </p:txBody>
      </p:sp>
      <p:sp>
        <p:nvSpPr>
          <p:cNvPr id="355" name="Shape 355"/>
          <p:cNvSpPr txBox="1">
            <a:spLocks noGrp="1"/>
          </p:cNvSpPr>
          <p:nvPr>
            <p:ph type="body" idx="1"/>
          </p:nvPr>
        </p:nvSpPr>
        <p:spPr>
          <a:xfrm>
            <a:off x="317027" y="1884424"/>
            <a:ext cx="10700700" cy="3991800"/>
          </a:xfrm>
          <a:prstGeom prst="rect">
            <a:avLst/>
          </a:prstGeom>
        </p:spPr>
        <p:txBody>
          <a:bodyPr lIns="91425" tIns="91425" rIns="91425" bIns="91425" anchor="t" anchorCtr="0">
            <a:noAutofit/>
          </a:bodyPr>
          <a:lstStyle/>
          <a:p>
            <a:pPr marL="0" lvl="0" indent="0" rtl="0">
              <a:spcBef>
                <a:spcPts val="0"/>
              </a:spcBef>
              <a:buNone/>
            </a:pPr>
            <a:endParaRPr/>
          </a:p>
          <a:p>
            <a:pPr marL="0" lvl="0" indent="0" rtl="0">
              <a:spcBef>
                <a:spcPts val="0"/>
              </a:spcBef>
              <a:buNone/>
            </a:pPr>
            <a:endParaRPr/>
          </a:p>
          <a:p>
            <a:pPr marL="0" lvl="0" indent="0" rtl="0">
              <a:spcBef>
                <a:spcPts val="0"/>
              </a:spcBef>
              <a:buNone/>
            </a:pPr>
            <a:r>
              <a:rPr lang="en-CA" sz="3000"/>
              <a:t>Pockets of activity on campus … But collaboration? </a:t>
            </a:r>
            <a:r>
              <a:rPr lang="en-CA"/>
              <a:t/>
            </a:r>
            <a:br>
              <a:rPr lang="en-CA"/>
            </a:br>
            <a:r>
              <a:rPr lang="en-CA"/>
              <a:t/>
            </a:r>
            <a:br>
              <a:rPr lang="en-CA"/>
            </a:br>
            <a:r>
              <a:rPr lang="en-CA"/>
              <a:t/>
            </a:r>
            <a:br>
              <a:rPr lang="en-CA"/>
            </a:br>
            <a:r>
              <a:rPr lang="en-CA"/>
              <a:t/>
            </a:r>
            <a:br>
              <a:rPr lang="en-CA"/>
            </a:br>
            <a:r>
              <a:rPr lang="en-CA"/>
              <a:t/>
            </a:r>
            <a:br>
              <a:rPr lang="en-CA"/>
            </a:br>
            <a:endParaRPr lang="en-CA"/>
          </a:p>
        </p:txBody>
      </p:sp>
      <p:pic>
        <p:nvPicPr>
          <p:cNvPr id="356" name="Shape 356"/>
          <p:cNvPicPr preferRelativeResize="0"/>
          <p:nvPr/>
        </p:nvPicPr>
        <p:blipFill>
          <a:blip r:embed="rId3">
            <a:alphaModFix/>
          </a:blip>
          <a:stretch>
            <a:fillRect/>
          </a:stretch>
        </p:blipFill>
        <p:spPr>
          <a:xfrm>
            <a:off x="4702624" y="4743500"/>
            <a:ext cx="6425624" cy="1818574"/>
          </a:xfrm>
          <a:prstGeom prst="rect">
            <a:avLst/>
          </a:prstGeom>
          <a:noFill/>
          <a:ln>
            <a:noFill/>
          </a:ln>
        </p:spPr>
      </p:pic>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6626750" y="2327900"/>
            <a:ext cx="4882200" cy="2559900"/>
          </a:xfrm>
          <a:prstGeom prst="roundRect">
            <a:avLst>
              <a:gd name="adj" fmla="val 16667"/>
            </a:avLst>
          </a:prstGeom>
          <a:solidFill>
            <a:srgbClr val="DCE755">
              <a:alpha val="82690"/>
            </a:srgbClr>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3" name="Shape 363"/>
          <p:cNvSpPr/>
          <p:nvPr/>
        </p:nvSpPr>
        <p:spPr>
          <a:xfrm>
            <a:off x="8425" y="-8425"/>
            <a:ext cx="12192000" cy="1609200"/>
          </a:xfrm>
          <a:prstGeom prst="rect">
            <a:avLst/>
          </a:prstGeom>
          <a:solidFill>
            <a:schemeClr val="accent5"/>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64" name="Shape 364"/>
          <p:cNvSpPr txBox="1">
            <a:spLocks noGrp="1"/>
          </p:cNvSpPr>
          <p:nvPr>
            <p:ph type="title"/>
          </p:nvPr>
        </p:nvSpPr>
        <p:spPr>
          <a:xfrm>
            <a:off x="1201223" y="-8418"/>
            <a:ext cx="10058400" cy="1609200"/>
          </a:xfrm>
          <a:prstGeom prst="rect">
            <a:avLst/>
          </a:prstGeom>
        </p:spPr>
        <p:txBody>
          <a:bodyPr lIns="91425" tIns="91425" rIns="91425" bIns="91425" anchor="ctr" anchorCtr="0">
            <a:noAutofit/>
          </a:bodyPr>
          <a:lstStyle/>
          <a:p>
            <a:pPr lvl="0">
              <a:spcBef>
                <a:spcPts val="0"/>
              </a:spcBef>
              <a:buNone/>
            </a:pPr>
            <a:r>
              <a:rPr lang="en-CA"/>
              <a:t>Open Education Interest Group </a:t>
            </a:r>
          </a:p>
        </p:txBody>
      </p:sp>
      <p:sp>
        <p:nvSpPr>
          <p:cNvPr id="365" name="Shape 365"/>
          <p:cNvSpPr txBox="1">
            <a:spLocks noGrp="1"/>
          </p:cNvSpPr>
          <p:nvPr>
            <p:ph type="body" idx="1"/>
          </p:nvPr>
        </p:nvSpPr>
        <p:spPr>
          <a:xfrm>
            <a:off x="6801650" y="2438400"/>
            <a:ext cx="4532400" cy="1981200"/>
          </a:xfrm>
          <a:prstGeom prst="rect">
            <a:avLst/>
          </a:prstGeom>
          <a:solidFill>
            <a:srgbClr val="DCE755">
              <a:alpha val="82690"/>
            </a:srgbClr>
          </a:solidFill>
        </p:spPr>
        <p:txBody>
          <a:bodyPr lIns="91425" tIns="91425" rIns="91425" bIns="91425" anchor="t" anchorCtr="0">
            <a:noAutofit/>
          </a:bodyPr>
          <a:lstStyle/>
          <a:p>
            <a:pPr marL="0" lvl="0" indent="0" algn="ctr" rtl="0">
              <a:spcBef>
                <a:spcPts val="0"/>
              </a:spcBef>
              <a:buNone/>
            </a:pPr>
            <a:r>
              <a:rPr lang="en-CA" sz="1800"/>
              <a:t>Subscription to list serv = 38</a:t>
            </a:r>
            <a:br>
              <a:rPr lang="en-CA" sz="1800"/>
            </a:br>
            <a:endParaRPr lang="en-CA" sz="1800"/>
          </a:p>
          <a:p>
            <a:pPr marL="0" lvl="0" indent="0" algn="ctr" rtl="0">
              <a:spcBef>
                <a:spcPts val="0"/>
              </a:spcBef>
              <a:buNone/>
            </a:pPr>
            <a:r>
              <a:rPr lang="en-CA" sz="1800" b="1"/>
              <a:t>Attendance to first meeting = 30ish</a:t>
            </a:r>
          </a:p>
          <a:p>
            <a:pPr marL="0" lvl="0" indent="0" algn="ctr" rtl="0">
              <a:spcBef>
                <a:spcPts val="0"/>
              </a:spcBef>
              <a:buNone/>
            </a:pPr>
            <a:r>
              <a:rPr lang="en-CA" sz="1800" b="1"/>
              <a:t>Representation:</a:t>
            </a:r>
            <a:r>
              <a:rPr lang="en-CA" sz="1800"/>
              <a:t> mostly librarians, few faculty, few students, student association. </a:t>
            </a:r>
          </a:p>
          <a:p>
            <a:pPr marL="0" lvl="0" indent="0">
              <a:spcBef>
                <a:spcPts val="0"/>
              </a:spcBef>
              <a:buNone/>
            </a:pPr>
            <a:endParaRPr/>
          </a:p>
        </p:txBody>
      </p:sp>
      <p:pic>
        <p:nvPicPr>
          <p:cNvPr id="366" name="Shape 366"/>
          <p:cNvPicPr preferRelativeResize="0"/>
          <p:nvPr/>
        </p:nvPicPr>
        <p:blipFill>
          <a:blip r:embed="rId3">
            <a:alphaModFix/>
          </a:blip>
          <a:stretch>
            <a:fillRect/>
          </a:stretch>
        </p:blipFill>
        <p:spPr>
          <a:xfrm>
            <a:off x="707273" y="2327910"/>
            <a:ext cx="5919474" cy="2409175"/>
          </a:xfrm>
          <a:prstGeom prst="rect">
            <a:avLst/>
          </a:prstGeom>
          <a:noFill/>
          <a:ln>
            <a:noFill/>
          </a:ln>
        </p:spPr>
      </p:pic>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Shape 372"/>
          <p:cNvSpPr/>
          <p:nvPr/>
        </p:nvSpPr>
        <p:spPr>
          <a:xfrm>
            <a:off x="0" y="-24300"/>
            <a:ext cx="12192000" cy="1471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3" name="Shape 373"/>
          <p:cNvSpPr txBox="1">
            <a:spLocks noGrp="1"/>
          </p:cNvSpPr>
          <p:nvPr>
            <p:ph type="title"/>
          </p:nvPr>
        </p:nvSpPr>
        <p:spPr>
          <a:xfrm>
            <a:off x="2404723" y="-24293"/>
            <a:ext cx="10058400" cy="1609200"/>
          </a:xfrm>
          <a:prstGeom prst="rect">
            <a:avLst/>
          </a:prstGeom>
        </p:spPr>
        <p:txBody>
          <a:bodyPr lIns="91425" tIns="91425" rIns="91425" bIns="91425" anchor="ctr" anchorCtr="0">
            <a:noAutofit/>
          </a:bodyPr>
          <a:lstStyle/>
          <a:p>
            <a:pPr lvl="0">
              <a:spcBef>
                <a:spcPts val="0"/>
              </a:spcBef>
              <a:buNone/>
            </a:pPr>
            <a:r>
              <a:rPr lang="en-CA"/>
              <a:t>Open Education Week </a:t>
            </a:r>
          </a:p>
        </p:txBody>
      </p:sp>
      <p:sp>
        <p:nvSpPr>
          <p:cNvPr id="374" name="Shape 374"/>
          <p:cNvSpPr txBox="1">
            <a:spLocks noGrp="1"/>
          </p:cNvSpPr>
          <p:nvPr>
            <p:ph type="body" idx="1"/>
          </p:nvPr>
        </p:nvSpPr>
        <p:spPr>
          <a:xfrm>
            <a:off x="996224" y="1447200"/>
            <a:ext cx="3978600" cy="2708400"/>
          </a:xfrm>
          <a:prstGeom prst="rect">
            <a:avLst/>
          </a:prstGeom>
        </p:spPr>
        <p:txBody>
          <a:bodyPr lIns="91425" tIns="91425" rIns="91425" bIns="91425" anchor="t" anchorCtr="0">
            <a:noAutofit/>
          </a:bodyPr>
          <a:lstStyle/>
          <a:p>
            <a:pPr marL="0" lvl="0" indent="0" algn="ctr" rtl="0">
              <a:spcBef>
                <a:spcPts val="0"/>
              </a:spcBef>
              <a:buNone/>
            </a:pPr>
            <a:r>
              <a:rPr lang="en-CA"/>
              <a:t>   </a:t>
            </a:r>
            <a:r>
              <a:rPr lang="en-CA" sz="2400" b="1"/>
              <a:t>4 Sessions - All open to everyone! </a:t>
            </a:r>
          </a:p>
          <a:p>
            <a:pPr marL="457200" lvl="0" indent="-342900" rtl="0">
              <a:spcBef>
                <a:spcPts val="0"/>
              </a:spcBef>
              <a:buSzPct val="100000"/>
              <a:buFont typeface="Trebuchet MS"/>
            </a:pPr>
            <a:r>
              <a:rPr lang="en-CA" sz="1800" b="1"/>
              <a:t>Webinar with Cable Green from Creative Commons</a:t>
            </a:r>
          </a:p>
          <a:p>
            <a:pPr marL="457200" lvl="0" indent="-342900" rtl="0">
              <a:spcBef>
                <a:spcPts val="0"/>
              </a:spcBef>
              <a:buSzPct val="100000"/>
              <a:buFont typeface="Trebuchet MS"/>
            </a:pPr>
            <a:r>
              <a:rPr lang="en-CA" sz="1800" b="1"/>
              <a:t>Keynote and workshop from Rajiv Jhangiani</a:t>
            </a:r>
          </a:p>
          <a:p>
            <a:pPr marL="457200" lvl="0" indent="-342900">
              <a:spcBef>
                <a:spcPts val="0"/>
              </a:spcBef>
              <a:buSzPct val="100000"/>
            </a:pPr>
            <a:r>
              <a:rPr lang="en-CA" sz="1800" b="1"/>
              <a:t>Panel discussion with local speakers </a:t>
            </a:r>
          </a:p>
        </p:txBody>
      </p:sp>
      <p:sp>
        <p:nvSpPr>
          <p:cNvPr id="375" name="Shape 375"/>
          <p:cNvSpPr txBox="1">
            <a:spLocks noGrp="1"/>
          </p:cNvSpPr>
          <p:nvPr>
            <p:ph type="body" idx="2"/>
          </p:nvPr>
        </p:nvSpPr>
        <p:spPr>
          <a:xfrm>
            <a:off x="5820925" y="1609200"/>
            <a:ext cx="4755000" cy="4750800"/>
          </a:xfrm>
          <a:prstGeom prst="rect">
            <a:avLst/>
          </a:prstGeom>
        </p:spPr>
        <p:txBody>
          <a:bodyPr lIns="91425" tIns="91425" rIns="91425" bIns="91425" anchor="t" anchorCtr="0">
            <a:noAutofit/>
          </a:bodyPr>
          <a:lstStyle/>
          <a:p>
            <a:pPr lvl="0" algn="ctr" rtl="0">
              <a:spcBef>
                <a:spcPts val="0"/>
              </a:spcBef>
              <a:buNone/>
            </a:pPr>
            <a:r>
              <a:rPr lang="en-CA" sz="2400" b="1"/>
              <a:t>Promotion started 3 weeks prior to events</a:t>
            </a:r>
          </a:p>
          <a:p>
            <a:pPr marL="457200" lvl="0" indent="-342900" rtl="0">
              <a:spcBef>
                <a:spcPts val="0"/>
              </a:spcBef>
              <a:buSzPct val="100000"/>
              <a:buFont typeface="Trebuchet MS"/>
            </a:pPr>
            <a:r>
              <a:rPr lang="en-CA" sz="1800"/>
              <a:t>Posted on the library home page.</a:t>
            </a:r>
          </a:p>
          <a:p>
            <a:pPr marL="457200" lvl="0" indent="-342900" rtl="0">
              <a:spcBef>
                <a:spcPts val="0"/>
              </a:spcBef>
              <a:buSzPct val="100000"/>
              <a:buFont typeface="Trebuchet MS"/>
            </a:pPr>
            <a:r>
              <a:rPr lang="en-CA" sz="1800"/>
              <a:t>Shared on several email lists… Twice! </a:t>
            </a:r>
          </a:p>
          <a:p>
            <a:pPr marL="457200" lvl="0" indent="-342900" rtl="0">
              <a:spcBef>
                <a:spcPts val="0"/>
              </a:spcBef>
              <a:buSzPct val="100000"/>
              <a:buFont typeface="Trebuchet MS"/>
            </a:pPr>
            <a:r>
              <a:rPr lang="en-CA" sz="1800"/>
              <a:t>Student union, student groups and each faculties communications person all contacted personally.  </a:t>
            </a:r>
          </a:p>
          <a:p>
            <a:pPr marL="457200" lvl="0" indent="-342900" rtl="0">
              <a:spcBef>
                <a:spcPts val="0"/>
              </a:spcBef>
              <a:buSzPct val="100000"/>
              <a:buFont typeface="Trebuchet MS"/>
            </a:pPr>
            <a:r>
              <a:rPr lang="en-CA" sz="1800"/>
              <a:t>Directly contacted those who attended similar sessions in the past. </a:t>
            </a:r>
          </a:p>
          <a:p>
            <a:pPr marL="457200" lvl="0" indent="-342900">
              <a:spcBef>
                <a:spcPts val="0"/>
              </a:spcBef>
              <a:buSzPct val="100000"/>
              <a:buFont typeface="Trebuchet MS"/>
            </a:pPr>
            <a:r>
              <a:rPr lang="en-CA" sz="1800"/>
              <a:t>Several reminder Tweets sent out through the library and strong Twitter presence during events. </a:t>
            </a:r>
          </a:p>
        </p:txBody>
      </p:sp>
      <p:pic>
        <p:nvPicPr>
          <p:cNvPr id="376" name="Shape 376"/>
          <p:cNvPicPr preferRelativeResize="0"/>
          <p:nvPr/>
        </p:nvPicPr>
        <p:blipFill>
          <a:blip r:embed="rId3">
            <a:alphaModFix/>
          </a:blip>
          <a:stretch>
            <a:fillRect/>
          </a:stretch>
        </p:blipFill>
        <p:spPr>
          <a:xfrm>
            <a:off x="1701524" y="4398424"/>
            <a:ext cx="2567999" cy="2262550"/>
          </a:xfrm>
          <a:prstGeom prst="rect">
            <a:avLst/>
          </a:prstGeom>
          <a:noFill/>
          <a:ln>
            <a:noFill/>
          </a:ln>
        </p:spPr>
      </p:pic>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1069848" y="484631"/>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0" i="0" u="none" strike="noStrike" cap="none">
                <a:latin typeface="Georgia"/>
                <a:ea typeface="Georgia"/>
                <a:cs typeface="Georgia"/>
                <a:sym typeface="Georgia"/>
              </a:rPr>
              <a:t>Defining Open Educational Resources (OER)</a:t>
            </a:r>
          </a:p>
        </p:txBody>
      </p:sp>
      <p:sp>
        <p:nvSpPr>
          <p:cNvPr id="126" name="Shape 126"/>
          <p:cNvSpPr/>
          <p:nvPr/>
        </p:nvSpPr>
        <p:spPr>
          <a:xfrm>
            <a:off x="380743" y="2753511"/>
            <a:ext cx="2878824" cy="2566079"/>
          </a:xfrm>
          <a:prstGeom prst="roundRect">
            <a:avLst>
              <a:gd name="adj" fmla="val 16667"/>
            </a:avLst>
          </a:prstGeom>
          <a:solidFill>
            <a:schemeClr val="accent4"/>
          </a:solidFill>
          <a:ln w="12700" cap="flat" cmpd="sng">
            <a:solidFill>
              <a:srgbClr val="9D814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“Open Educational Resources” coined at a 2002 UNESCO conference</a:t>
            </a:r>
          </a:p>
        </p:txBody>
      </p:sp>
      <p:sp>
        <p:nvSpPr>
          <p:cNvPr id="127" name="Shape 127"/>
          <p:cNvSpPr/>
          <p:nvPr/>
        </p:nvSpPr>
        <p:spPr>
          <a:xfrm>
            <a:off x="3540226" y="3535046"/>
            <a:ext cx="2155372" cy="1003010"/>
          </a:xfrm>
          <a:prstGeom prst="rightArrow">
            <a:avLst>
              <a:gd name="adj1" fmla="val 50000"/>
              <a:gd name="adj2" fmla="val 50000"/>
            </a:avLst>
          </a:prstGeom>
          <a:solidFill>
            <a:schemeClr val="accent1"/>
          </a:solidFill>
          <a:ln w="12700" cap="flat" cmpd="sng">
            <a:solidFill>
              <a:srgbClr val="6C8499"/>
            </a:solidFill>
            <a:prstDash val="solid"/>
            <a:round/>
            <a:headEnd type="none" w="med" len="med"/>
            <a:tailEnd type="none" w="med" len="med"/>
          </a:ln>
        </p:spPr>
        <p:txBody>
          <a:bodyPr lIns="91425" tIns="45700" rIns="91425" bIns="45700" anchor="ctr" anchorCtr="0">
            <a:noAutofit/>
          </a:bodyPr>
          <a:lstStyle/>
          <a:p>
            <a:pPr marL="0" marR="0" lvl="0" indent="0" algn="just" rtl="0">
              <a:spcBef>
                <a:spcPts val="0"/>
              </a:spcBef>
              <a:buNone/>
            </a:pPr>
            <a:endParaRPr sz="800">
              <a:solidFill>
                <a:schemeClr val="dk1"/>
              </a:solidFill>
              <a:latin typeface="Trebuchet MS"/>
              <a:ea typeface="Trebuchet MS"/>
              <a:cs typeface="Trebuchet MS"/>
              <a:sym typeface="Trebuchet MS"/>
            </a:endParaRPr>
          </a:p>
        </p:txBody>
      </p:sp>
      <p:sp>
        <p:nvSpPr>
          <p:cNvPr id="128" name="Shape 128"/>
          <p:cNvSpPr/>
          <p:nvPr/>
        </p:nvSpPr>
        <p:spPr>
          <a:xfrm>
            <a:off x="5879439" y="2189477"/>
            <a:ext cx="5627912" cy="1607168"/>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600">
                <a:solidFill>
                  <a:schemeClr val="dk1"/>
                </a:solidFill>
                <a:latin typeface="Trebuchet MS"/>
                <a:ea typeface="Trebuchet MS"/>
                <a:cs typeface="Trebuchet MS"/>
                <a:sym typeface="Trebuchet MS"/>
              </a:rPr>
              <a:t>OER defined as, “the open provision of educational resources, enabled by information and communications technologies, for consultation, use and adaption by a community of users for non-commercial purposes”</a:t>
            </a:r>
          </a:p>
          <a:p>
            <a:pPr marL="0" marR="0" lvl="0" indent="0" algn="ctr" rtl="0">
              <a:spcBef>
                <a:spcPts val="0"/>
              </a:spcBef>
              <a:buSzPct val="25000"/>
              <a:buNone/>
            </a:pPr>
            <a:r>
              <a:rPr lang="en-CA" sz="900" u="sng">
                <a:solidFill>
                  <a:srgbClr val="FFF2CC"/>
                </a:solidFill>
                <a:latin typeface="Trebuchet MS"/>
                <a:ea typeface="Trebuchet MS"/>
                <a:cs typeface="Trebuchet MS"/>
                <a:sym typeface="Trebuchet MS"/>
                <a:hlinkClick r:id="rId3"/>
              </a:rPr>
              <a:t>(http://portal.unesco.org/ci/en/ev.phpURL_ID=2492&amp;URL_DO=DO_TOPIC&amp;URL_SECTION=201.html)</a:t>
            </a:r>
          </a:p>
          <a:p>
            <a:pPr marL="0" marR="0" lvl="0" indent="0" algn="ctr" rtl="0">
              <a:spcBef>
                <a:spcPts val="0"/>
              </a:spcBef>
              <a:buNone/>
            </a:pPr>
            <a:endParaRPr sz="1800">
              <a:solidFill>
                <a:schemeClr val="dk1"/>
              </a:solidFill>
              <a:latin typeface="Trebuchet MS"/>
              <a:ea typeface="Trebuchet MS"/>
              <a:cs typeface="Trebuchet MS"/>
              <a:sym typeface="Trebuchet MS"/>
            </a:endParaRPr>
          </a:p>
        </p:txBody>
      </p:sp>
      <p:sp>
        <p:nvSpPr>
          <p:cNvPr id="129" name="Shape 129"/>
          <p:cNvSpPr/>
          <p:nvPr/>
        </p:nvSpPr>
        <p:spPr>
          <a:xfrm>
            <a:off x="5879437" y="4377251"/>
            <a:ext cx="5627912" cy="1607168"/>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l" rtl="0">
              <a:spcBef>
                <a:spcPts val="0"/>
              </a:spcBef>
              <a:buSzPct val="25000"/>
              <a:buNone/>
            </a:pPr>
            <a:r>
              <a:rPr lang="en-CA" sz="1700">
                <a:solidFill>
                  <a:schemeClr val="dk1"/>
                </a:solidFill>
                <a:latin typeface="Trebuchet MS"/>
                <a:ea typeface="Trebuchet MS"/>
                <a:cs typeface="Trebuchet MS"/>
                <a:sym typeface="Trebuchet MS"/>
              </a:rPr>
              <a:t>OECD in </a:t>
            </a:r>
            <a:r>
              <a:rPr lang="en-CA" sz="1700" i="1">
                <a:solidFill>
                  <a:schemeClr val="dk1"/>
                </a:solidFill>
                <a:latin typeface="Trebuchet MS"/>
                <a:ea typeface="Trebuchet MS"/>
                <a:cs typeface="Trebuchet MS"/>
                <a:sym typeface="Trebuchet MS"/>
              </a:rPr>
              <a:t>Giving Knowledge for Free </a:t>
            </a:r>
            <a:r>
              <a:rPr lang="en-CA" sz="1700">
                <a:solidFill>
                  <a:schemeClr val="dk1"/>
                </a:solidFill>
                <a:latin typeface="Trebuchet MS"/>
                <a:ea typeface="Trebuchet MS"/>
                <a:cs typeface="Trebuchet MS"/>
                <a:sym typeface="Trebuchet MS"/>
              </a:rPr>
              <a:t>(2007) defined OER as:</a:t>
            </a:r>
          </a:p>
          <a:p>
            <a:pPr marL="457200" marR="0" lvl="1" indent="0" algn="l" rtl="0">
              <a:spcBef>
                <a:spcPts val="0"/>
              </a:spcBef>
              <a:buSzPct val="25000"/>
              <a:buNone/>
            </a:pPr>
            <a:r>
              <a:rPr lang="en-CA" sz="1700" b="0" i="0" u="none" strike="noStrike" cap="none">
                <a:solidFill>
                  <a:schemeClr val="dk1"/>
                </a:solidFill>
                <a:latin typeface="Trebuchet MS"/>
                <a:ea typeface="Trebuchet MS"/>
                <a:cs typeface="Trebuchet MS"/>
                <a:sym typeface="Trebuchet MS"/>
              </a:rPr>
              <a:t>“digitised materials offered freely and openly for </a:t>
            </a:r>
            <a:r>
              <a:rPr lang="en-CA" sz="1700" b="0" i="0" u="none" strike="noStrike" cap="none">
                <a:latin typeface="Trebuchet MS"/>
                <a:ea typeface="Trebuchet MS"/>
                <a:cs typeface="Trebuchet MS"/>
                <a:sym typeface="Trebuchet MS"/>
              </a:rPr>
              <a:t>educators, students and self-learners to use and reuse for teaching, learning and research”</a:t>
            </a:r>
            <a:r>
              <a:rPr lang="en-CA" sz="1700" b="0" i="0" u="none" strike="noStrike" cap="none">
                <a:solidFill>
                  <a:srgbClr val="FFF2CC"/>
                </a:solidFill>
                <a:latin typeface="Trebuchet MS"/>
                <a:ea typeface="Trebuchet MS"/>
                <a:cs typeface="Trebuchet MS"/>
                <a:sym typeface="Trebuchet MS"/>
              </a:rPr>
              <a:t/>
            </a:r>
            <a:br>
              <a:rPr lang="en-CA" sz="1700" b="0" i="0" u="none" strike="noStrike" cap="none">
                <a:solidFill>
                  <a:srgbClr val="FFF2CC"/>
                </a:solidFill>
                <a:latin typeface="Trebuchet MS"/>
                <a:ea typeface="Trebuchet MS"/>
                <a:cs typeface="Trebuchet MS"/>
                <a:sym typeface="Trebuchet MS"/>
              </a:rPr>
            </a:br>
            <a:r>
              <a:rPr lang="en-CA" sz="900" b="0" i="0" u="none" strike="noStrike" cap="none">
                <a:solidFill>
                  <a:srgbClr val="FFF2CC"/>
                </a:solidFill>
                <a:latin typeface="Trebuchet MS"/>
                <a:ea typeface="Trebuchet MS"/>
                <a:cs typeface="Trebuchet MS"/>
                <a:sym typeface="Trebuchet MS"/>
              </a:rPr>
              <a:t>(</a:t>
            </a:r>
            <a:r>
              <a:rPr lang="en-CA" sz="900" b="0" i="0" u="sng" strike="noStrike" cap="none">
                <a:solidFill>
                  <a:srgbClr val="FFF2CC"/>
                </a:solidFill>
                <a:latin typeface="Trebuchet MS"/>
                <a:ea typeface="Trebuchet MS"/>
                <a:cs typeface="Trebuchet MS"/>
                <a:sym typeface="Trebuchet MS"/>
                <a:hlinkClick r:id="rId4"/>
              </a:rPr>
              <a:t>http://www.oecd-ilibrary.org/education/giving-knowledge-for-free_9789264032125-en</a:t>
            </a:r>
            <a:r>
              <a:rPr lang="en-CA" sz="900" b="0" i="0" u="none" strike="noStrike" cap="none">
                <a:solidFill>
                  <a:srgbClr val="666666"/>
                </a:solidFill>
                <a:latin typeface="Trebuchet MS"/>
                <a:ea typeface="Trebuchet MS"/>
                <a:cs typeface="Trebuchet MS"/>
                <a:sym typeface="Trebuchet MS"/>
              </a:rPr>
              <a:t>)</a:t>
            </a: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Shape 382"/>
          <p:cNvSpPr/>
          <p:nvPr/>
        </p:nvSpPr>
        <p:spPr>
          <a:xfrm>
            <a:off x="4684625" y="4225575"/>
            <a:ext cx="1968900" cy="2016300"/>
          </a:xfrm>
          <a:prstGeom prst="roundRect">
            <a:avLst>
              <a:gd name="adj" fmla="val 16667"/>
            </a:avLst>
          </a:prstGeom>
          <a:solidFill>
            <a:srgbClr val="6C84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383" name="Shape 383"/>
          <p:cNvSpPr/>
          <p:nvPr/>
        </p:nvSpPr>
        <p:spPr>
          <a:xfrm>
            <a:off x="4667675" y="2135550"/>
            <a:ext cx="2002800" cy="1938600"/>
          </a:xfrm>
          <a:prstGeom prst="roundRect">
            <a:avLst>
              <a:gd name="adj" fmla="val 16667"/>
            </a:avLst>
          </a:prstGeom>
          <a:solidFill>
            <a:srgbClr val="6C8499"/>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rtl="0">
              <a:spcBef>
                <a:spcPts val="0"/>
              </a:spcBef>
              <a:buClr>
                <a:srgbClr val="000000"/>
              </a:buClr>
              <a:buFont typeface="Arial"/>
              <a:buNone/>
            </a:pPr>
            <a:endParaRPr/>
          </a:p>
        </p:txBody>
      </p:sp>
      <p:sp>
        <p:nvSpPr>
          <p:cNvPr id="384" name="Shape 384"/>
          <p:cNvSpPr/>
          <p:nvPr/>
        </p:nvSpPr>
        <p:spPr>
          <a:xfrm>
            <a:off x="847325" y="2236475"/>
            <a:ext cx="3416400" cy="3904500"/>
          </a:xfrm>
          <a:prstGeom prst="roundRect">
            <a:avLst>
              <a:gd name="adj" fmla="val 16667"/>
            </a:avLst>
          </a:prstGeom>
          <a:solidFill>
            <a:srgbClr val="548BB7"/>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5" name="Shape 385"/>
          <p:cNvSpPr txBox="1">
            <a:spLocks noGrp="1"/>
          </p:cNvSpPr>
          <p:nvPr>
            <p:ph type="title"/>
          </p:nvPr>
        </p:nvSpPr>
        <p:spPr>
          <a:xfrm>
            <a:off x="741673" y="6"/>
            <a:ext cx="10058400" cy="1609200"/>
          </a:xfrm>
          <a:prstGeom prst="rect">
            <a:avLst/>
          </a:prstGeom>
        </p:spPr>
        <p:txBody>
          <a:bodyPr lIns="91425" tIns="91425" rIns="91425" bIns="91425" anchor="ctr" anchorCtr="0">
            <a:noAutofit/>
          </a:bodyPr>
          <a:lstStyle/>
          <a:p>
            <a:pPr lvl="0">
              <a:spcBef>
                <a:spcPts val="0"/>
              </a:spcBef>
              <a:buNone/>
            </a:pPr>
            <a:r>
              <a:rPr lang="en-CA"/>
              <a:t>Attendance  </a:t>
            </a:r>
          </a:p>
        </p:txBody>
      </p:sp>
      <p:sp>
        <p:nvSpPr>
          <p:cNvPr id="386" name="Shape 386"/>
          <p:cNvSpPr txBox="1">
            <a:spLocks noGrp="1"/>
          </p:cNvSpPr>
          <p:nvPr>
            <p:ph type="body" idx="1"/>
          </p:nvPr>
        </p:nvSpPr>
        <p:spPr>
          <a:xfrm>
            <a:off x="1134599" y="2133825"/>
            <a:ext cx="2868300" cy="3493800"/>
          </a:xfrm>
          <a:prstGeom prst="rect">
            <a:avLst/>
          </a:prstGeom>
        </p:spPr>
        <p:txBody>
          <a:bodyPr lIns="91425" tIns="91425" rIns="91425" bIns="91425" anchor="t" anchorCtr="0">
            <a:noAutofit/>
          </a:bodyPr>
          <a:lstStyle/>
          <a:p>
            <a:pPr marL="0" lvl="0" indent="0" rtl="0">
              <a:spcBef>
                <a:spcPts val="0"/>
              </a:spcBef>
              <a:buNone/>
            </a:pPr>
            <a:r>
              <a:rPr lang="en-CA" sz="3000"/>
              <a:t>61 Registered</a:t>
            </a:r>
          </a:p>
          <a:p>
            <a:pPr marL="457200" lvl="0" indent="-342900" rtl="0">
              <a:spcBef>
                <a:spcPts val="0"/>
              </a:spcBef>
              <a:buSzPct val="100000"/>
            </a:pPr>
            <a:r>
              <a:rPr lang="en-CA" sz="1800"/>
              <a:t>9 faculty </a:t>
            </a:r>
          </a:p>
          <a:p>
            <a:pPr marL="457200" lvl="0" indent="-342900" rtl="0">
              <a:spcBef>
                <a:spcPts val="0"/>
              </a:spcBef>
              <a:buSzPct val="100000"/>
            </a:pPr>
            <a:r>
              <a:rPr lang="en-CA" sz="1800"/>
              <a:t>28 librarians</a:t>
            </a:r>
          </a:p>
          <a:p>
            <a:pPr marL="457200" lvl="0" indent="-342900" rtl="0">
              <a:spcBef>
                <a:spcPts val="0"/>
              </a:spcBef>
              <a:buSzPct val="100000"/>
            </a:pPr>
            <a:r>
              <a:rPr lang="en-CA" sz="1800"/>
              <a:t>8 support staff (various areas)</a:t>
            </a:r>
          </a:p>
          <a:p>
            <a:pPr marL="457200" lvl="0" indent="-342900" rtl="0">
              <a:spcBef>
                <a:spcPts val="0"/>
              </a:spcBef>
              <a:buSzPct val="100000"/>
            </a:pPr>
            <a:r>
              <a:rPr lang="en-CA" sz="1800"/>
              <a:t>1 Government </a:t>
            </a:r>
          </a:p>
          <a:p>
            <a:pPr marL="457200" lvl="0" indent="-342900" rtl="0">
              <a:spcBef>
                <a:spcPts val="0"/>
              </a:spcBef>
              <a:buSzPct val="100000"/>
            </a:pPr>
            <a:r>
              <a:rPr lang="en-CA" sz="1800"/>
              <a:t>5 instructional design</a:t>
            </a:r>
          </a:p>
          <a:p>
            <a:pPr marL="457200" lvl="0" indent="-342900" rtl="0">
              <a:spcBef>
                <a:spcPts val="0"/>
              </a:spcBef>
              <a:buSzPct val="100000"/>
            </a:pPr>
            <a:r>
              <a:rPr lang="en-CA" sz="1800"/>
              <a:t>7 students </a:t>
            </a:r>
          </a:p>
          <a:p>
            <a:pPr marL="457200" lvl="0" indent="-342900" rtl="0">
              <a:spcBef>
                <a:spcPts val="0"/>
              </a:spcBef>
              <a:buSzPct val="100000"/>
            </a:pPr>
            <a:r>
              <a:rPr lang="en-CA" sz="1800"/>
              <a:t>1 manager </a:t>
            </a:r>
          </a:p>
          <a:p>
            <a:pPr marL="457200" lvl="0" indent="-342900" rtl="0">
              <a:spcBef>
                <a:spcPts val="0"/>
              </a:spcBef>
              <a:buSzPct val="100000"/>
            </a:pPr>
            <a:r>
              <a:rPr lang="en-CA" sz="1800"/>
              <a:t>1 Assistant Dean </a:t>
            </a:r>
          </a:p>
          <a:p>
            <a:pPr marL="457200" lvl="0" indent="-342900" rtl="0">
              <a:spcBef>
                <a:spcPts val="0"/>
              </a:spcBef>
              <a:buSzPct val="100000"/>
            </a:pPr>
            <a:r>
              <a:rPr lang="en-CA" sz="1800"/>
              <a:t>1 Researcher</a:t>
            </a:r>
          </a:p>
        </p:txBody>
      </p:sp>
      <p:sp>
        <p:nvSpPr>
          <p:cNvPr id="387" name="Shape 387"/>
          <p:cNvSpPr/>
          <p:nvPr/>
        </p:nvSpPr>
        <p:spPr>
          <a:xfrm>
            <a:off x="0" y="-24300"/>
            <a:ext cx="12192000" cy="1471500"/>
          </a:xfrm>
          <a:prstGeom prst="rect">
            <a:avLst/>
          </a:prstGeom>
          <a:solidFill>
            <a:srgbClr val="B6D7A8"/>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8" name="Shape 388"/>
          <p:cNvSpPr txBox="1"/>
          <p:nvPr/>
        </p:nvSpPr>
        <p:spPr>
          <a:xfrm>
            <a:off x="0" y="-24300"/>
            <a:ext cx="12142500" cy="1471500"/>
          </a:xfrm>
          <a:prstGeom prst="rect">
            <a:avLst/>
          </a:prstGeom>
          <a:noFill/>
          <a:ln>
            <a:noFill/>
          </a:ln>
        </p:spPr>
        <p:txBody>
          <a:bodyPr lIns="91425" tIns="91425" rIns="91425" bIns="91425" anchor="ctr" anchorCtr="0">
            <a:noAutofit/>
          </a:bodyPr>
          <a:lstStyle/>
          <a:p>
            <a:pPr lvl="0" algn="ctr">
              <a:spcBef>
                <a:spcPts val="0"/>
              </a:spcBef>
              <a:buNone/>
            </a:pPr>
            <a:r>
              <a:rPr lang="en-CA" sz="4000">
                <a:latin typeface="Trebuchet MS"/>
                <a:ea typeface="Trebuchet MS"/>
                <a:cs typeface="Trebuchet MS"/>
                <a:sym typeface="Trebuchet MS"/>
              </a:rPr>
              <a:t>Open Education Week Attendance</a:t>
            </a:r>
            <a:r>
              <a:rPr lang="en-CA" sz="3600">
                <a:latin typeface="Trebuchet MS"/>
                <a:ea typeface="Trebuchet MS"/>
                <a:cs typeface="Trebuchet MS"/>
                <a:sym typeface="Trebuchet MS"/>
              </a:rPr>
              <a:t> </a:t>
            </a:r>
          </a:p>
        </p:txBody>
      </p:sp>
      <p:sp>
        <p:nvSpPr>
          <p:cNvPr id="389" name="Shape 389"/>
          <p:cNvSpPr txBox="1"/>
          <p:nvPr/>
        </p:nvSpPr>
        <p:spPr>
          <a:xfrm>
            <a:off x="4931725" y="2254950"/>
            <a:ext cx="1548300" cy="1699800"/>
          </a:xfrm>
          <a:prstGeom prst="rect">
            <a:avLst/>
          </a:prstGeom>
          <a:noFill/>
          <a:ln>
            <a:noFill/>
          </a:ln>
        </p:spPr>
        <p:txBody>
          <a:bodyPr lIns="91425" tIns="91425" rIns="91425" bIns="91425" anchor="t" anchorCtr="0">
            <a:noAutofit/>
          </a:bodyPr>
          <a:lstStyle/>
          <a:p>
            <a:pPr lvl="0" algn="ctr" rtl="0">
              <a:spcBef>
                <a:spcPts val="0"/>
              </a:spcBef>
              <a:buNone/>
            </a:pPr>
            <a:r>
              <a:rPr lang="en-CA" sz="1600" b="1">
                <a:latin typeface="Trebuchet MS"/>
                <a:ea typeface="Trebuchet MS"/>
                <a:cs typeface="Trebuchet MS"/>
                <a:sym typeface="Trebuchet MS"/>
              </a:rPr>
              <a:t>Registered</a:t>
            </a:r>
            <a:r>
              <a:rPr lang="en-CA" sz="1600">
                <a:latin typeface="Trebuchet MS"/>
                <a:ea typeface="Trebuchet MS"/>
                <a:cs typeface="Trebuchet MS"/>
                <a:sym typeface="Trebuchet MS"/>
              </a:rPr>
              <a:t/>
            </a:r>
            <a:br>
              <a:rPr lang="en-CA" sz="1600">
                <a:latin typeface="Trebuchet MS"/>
                <a:ea typeface="Trebuchet MS"/>
                <a:cs typeface="Trebuchet MS"/>
                <a:sym typeface="Trebuchet MS"/>
              </a:rPr>
            </a:br>
            <a:r>
              <a:rPr lang="en-CA" sz="1600">
                <a:latin typeface="Trebuchet MS"/>
                <a:ea typeface="Trebuchet MS"/>
                <a:cs typeface="Trebuchet MS"/>
                <a:sym typeface="Trebuchet MS"/>
              </a:rPr>
              <a:t/>
            </a:r>
            <a:br>
              <a:rPr lang="en-CA" sz="1600">
                <a:latin typeface="Trebuchet MS"/>
                <a:ea typeface="Trebuchet MS"/>
                <a:cs typeface="Trebuchet MS"/>
                <a:sym typeface="Trebuchet MS"/>
              </a:rPr>
            </a:br>
            <a:r>
              <a:rPr lang="en-CA" sz="1600">
                <a:latin typeface="Trebuchet MS"/>
                <a:ea typeface="Trebuchet MS"/>
                <a:cs typeface="Trebuchet MS"/>
                <a:sym typeface="Trebuchet MS"/>
              </a:rPr>
              <a:t>39 Webinar</a:t>
            </a:r>
          </a:p>
          <a:p>
            <a:pPr lvl="0" algn="ctr" rtl="0">
              <a:spcBef>
                <a:spcPts val="0"/>
              </a:spcBef>
              <a:buNone/>
            </a:pPr>
            <a:r>
              <a:rPr lang="en-CA" sz="1600">
                <a:latin typeface="Trebuchet MS"/>
                <a:ea typeface="Trebuchet MS"/>
                <a:cs typeface="Trebuchet MS"/>
                <a:sym typeface="Trebuchet MS"/>
              </a:rPr>
              <a:t>36 keynote</a:t>
            </a:r>
          </a:p>
          <a:p>
            <a:pPr lvl="0" algn="ctr" rtl="0">
              <a:spcBef>
                <a:spcPts val="0"/>
              </a:spcBef>
              <a:buNone/>
            </a:pPr>
            <a:r>
              <a:rPr lang="en-CA" sz="1600">
                <a:latin typeface="Trebuchet MS"/>
                <a:ea typeface="Trebuchet MS"/>
                <a:cs typeface="Trebuchet MS"/>
                <a:sym typeface="Trebuchet MS"/>
              </a:rPr>
              <a:t>13 workshop</a:t>
            </a:r>
          </a:p>
          <a:p>
            <a:pPr lvl="0" algn="ctr">
              <a:spcBef>
                <a:spcPts val="0"/>
              </a:spcBef>
              <a:buNone/>
            </a:pPr>
            <a:r>
              <a:rPr lang="en-CA" sz="1600">
                <a:latin typeface="Trebuchet MS"/>
                <a:ea typeface="Trebuchet MS"/>
                <a:cs typeface="Trebuchet MS"/>
                <a:sym typeface="Trebuchet MS"/>
              </a:rPr>
              <a:t>19 panel</a:t>
            </a:r>
          </a:p>
        </p:txBody>
      </p:sp>
      <p:sp>
        <p:nvSpPr>
          <p:cNvPr id="390" name="Shape 390"/>
          <p:cNvSpPr txBox="1"/>
          <p:nvPr/>
        </p:nvSpPr>
        <p:spPr>
          <a:xfrm>
            <a:off x="4782275" y="4392675"/>
            <a:ext cx="1773600" cy="1849200"/>
          </a:xfrm>
          <a:prstGeom prst="rect">
            <a:avLst/>
          </a:prstGeom>
          <a:noFill/>
          <a:ln>
            <a:noFill/>
          </a:ln>
        </p:spPr>
        <p:txBody>
          <a:bodyPr lIns="91425" tIns="91425" rIns="91425" bIns="91425" anchor="t" anchorCtr="0">
            <a:noAutofit/>
          </a:bodyPr>
          <a:lstStyle/>
          <a:p>
            <a:pPr lvl="0" algn="ctr" rtl="0">
              <a:spcBef>
                <a:spcPts val="0"/>
              </a:spcBef>
              <a:buNone/>
            </a:pPr>
            <a:r>
              <a:rPr lang="en-CA" sz="1500" b="1">
                <a:latin typeface="Trebuchet MS"/>
                <a:ea typeface="Trebuchet MS"/>
                <a:cs typeface="Trebuchet MS"/>
                <a:sym typeface="Trebuchet MS"/>
              </a:rPr>
              <a:t>Attended</a:t>
            </a:r>
            <a:r>
              <a:rPr lang="en-CA" sz="1500">
                <a:latin typeface="Trebuchet MS"/>
                <a:ea typeface="Trebuchet MS"/>
                <a:cs typeface="Trebuchet MS"/>
                <a:sym typeface="Trebuchet MS"/>
              </a:rPr>
              <a:t/>
            </a:r>
            <a:br>
              <a:rPr lang="en-CA" sz="1500">
                <a:latin typeface="Trebuchet MS"/>
                <a:ea typeface="Trebuchet MS"/>
                <a:cs typeface="Trebuchet MS"/>
                <a:sym typeface="Trebuchet MS"/>
              </a:rPr>
            </a:br>
            <a:r>
              <a:rPr lang="en-CA" sz="1500">
                <a:latin typeface="Trebuchet MS"/>
                <a:ea typeface="Trebuchet MS"/>
                <a:cs typeface="Trebuchet MS"/>
                <a:sym typeface="Trebuchet MS"/>
              </a:rPr>
              <a:t/>
            </a:r>
            <a:br>
              <a:rPr lang="en-CA" sz="1500">
                <a:latin typeface="Trebuchet MS"/>
                <a:ea typeface="Trebuchet MS"/>
                <a:cs typeface="Trebuchet MS"/>
                <a:sym typeface="Trebuchet MS"/>
              </a:rPr>
            </a:br>
            <a:r>
              <a:rPr lang="en-CA" sz="1500">
                <a:latin typeface="Trebuchet MS"/>
                <a:ea typeface="Trebuchet MS"/>
                <a:cs typeface="Trebuchet MS"/>
                <a:sym typeface="Trebuchet MS"/>
              </a:rPr>
              <a:t>48 Webinar (11 in person 37 virtual)</a:t>
            </a:r>
          </a:p>
          <a:p>
            <a:pPr lvl="0" algn="ctr" rtl="0">
              <a:spcBef>
                <a:spcPts val="0"/>
              </a:spcBef>
              <a:buNone/>
            </a:pPr>
            <a:r>
              <a:rPr lang="en-CA" sz="1500">
                <a:latin typeface="Trebuchet MS"/>
                <a:ea typeface="Trebuchet MS"/>
                <a:cs typeface="Trebuchet MS"/>
                <a:sym typeface="Trebuchet MS"/>
              </a:rPr>
              <a:t>31 Keynote</a:t>
            </a:r>
          </a:p>
          <a:p>
            <a:pPr lvl="0" algn="ctr" rtl="0">
              <a:spcBef>
                <a:spcPts val="0"/>
              </a:spcBef>
              <a:buNone/>
            </a:pPr>
            <a:r>
              <a:rPr lang="en-CA" sz="1500">
                <a:latin typeface="Trebuchet MS"/>
                <a:ea typeface="Trebuchet MS"/>
                <a:cs typeface="Trebuchet MS"/>
                <a:sym typeface="Trebuchet MS"/>
              </a:rPr>
              <a:t>11 Workshop</a:t>
            </a:r>
          </a:p>
          <a:p>
            <a:pPr lvl="0" algn="ctr" rtl="0">
              <a:spcBef>
                <a:spcPts val="0"/>
              </a:spcBef>
              <a:buNone/>
            </a:pPr>
            <a:r>
              <a:rPr lang="en-CA" sz="1500">
                <a:latin typeface="Trebuchet MS"/>
                <a:ea typeface="Trebuchet MS"/>
                <a:cs typeface="Trebuchet MS"/>
                <a:sym typeface="Trebuchet MS"/>
              </a:rPr>
              <a:t>20   Panel</a:t>
            </a:r>
          </a:p>
          <a:p>
            <a:pPr lvl="0" rtl="0">
              <a:spcBef>
                <a:spcPts val="0"/>
              </a:spcBef>
              <a:buNone/>
            </a:pPr>
            <a:endParaRPr/>
          </a:p>
          <a:p>
            <a:pPr lvl="0">
              <a:spcBef>
                <a:spcPts val="0"/>
              </a:spcBef>
              <a:buNone/>
            </a:pPr>
            <a:endParaRPr/>
          </a:p>
        </p:txBody>
      </p:sp>
      <p:pic>
        <p:nvPicPr>
          <p:cNvPr id="391" name="Shape 391"/>
          <p:cNvPicPr preferRelativeResize="0"/>
          <p:nvPr/>
        </p:nvPicPr>
        <p:blipFill>
          <a:blip r:embed="rId3">
            <a:alphaModFix/>
          </a:blip>
          <a:stretch>
            <a:fillRect/>
          </a:stretch>
        </p:blipFill>
        <p:spPr>
          <a:xfrm>
            <a:off x="7192300" y="2162050"/>
            <a:ext cx="4053350" cy="4053350"/>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0" y="30925"/>
            <a:ext cx="12115799" cy="1609200"/>
          </a:xfrm>
          <a:prstGeom prst="rect">
            <a:avLst/>
          </a:prstGeom>
        </p:spPr>
        <p:txBody>
          <a:bodyPr lIns="91425" tIns="91425" rIns="91425" bIns="91425" anchor="ctr" anchorCtr="0">
            <a:noAutofit/>
          </a:bodyPr>
          <a:lstStyle/>
          <a:p>
            <a:pPr lvl="0" algn="ctr">
              <a:spcBef>
                <a:spcPts val="0"/>
              </a:spcBef>
              <a:buNone/>
            </a:pPr>
            <a:r>
              <a:rPr lang="en-CA"/>
              <a:t>Lessons Learned  </a:t>
            </a:r>
          </a:p>
        </p:txBody>
      </p:sp>
      <p:pic>
        <p:nvPicPr>
          <p:cNvPr id="398" name="Shape 398"/>
          <p:cNvPicPr preferRelativeResize="0"/>
          <p:nvPr/>
        </p:nvPicPr>
        <p:blipFill>
          <a:blip r:embed="rId3">
            <a:alphaModFix/>
          </a:blip>
          <a:stretch>
            <a:fillRect/>
          </a:stretch>
        </p:blipFill>
        <p:spPr>
          <a:xfrm>
            <a:off x="841247" y="1889237"/>
            <a:ext cx="2157791" cy="3722375"/>
          </a:xfrm>
          <a:prstGeom prst="rect">
            <a:avLst/>
          </a:prstGeom>
          <a:noFill/>
          <a:ln>
            <a:noFill/>
          </a:ln>
        </p:spPr>
      </p:pic>
      <p:sp>
        <p:nvSpPr>
          <p:cNvPr id="399" name="Shape 399"/>
          <p:cNvSpPr txBox="1"/>
          <p:nvPr/>
        </p:nvSpPr>
        <p:spPr>
          <a:xfrm>
            <a:off x="3457500" y="1268425"/>
            <a:ext cx="7615200" cy="5090700"/>
          </a:xfrm>
          <a:prstGeom prst="rect">
            <a:avLst/>
          </a:prstGeom>
          <a:noFill/>
          <a:ln>
            <a:noFill/>
          </a:ln>
        </p:spPr>
        <p:txBody>
          <a:bodyPr lIns="91425" tIns="91425" rIns="91425" bIns="91425" anchor="t" anchorCtr="0">
            <a:noAutofit/>
          </a:bodyPr>
          <a:lstStyle/>
          <a:p>
            <a:pPr lvl="0" rtl="0">
              <a:spcBef>
                <a:spcPts val="0"/>
              </a:spcBef>
              <a:buNone/>
            </a:pPr>
            <a:endParaRPr sz="1900">
              <a:latin typeface="Trebuchet MS"/>
              <a:ea typeface="Trebuchet MS"/>
              <a:cs typeface="Trebuchet MS"/>
              <a:sym typeface="Trebuchet MS"/>
            </a:endParaRPr>
          </a:p>
          <a:p>
            <a:pPr marL="457200" lvl="0" indent="-349250" rtl="0">
              <a:lnSpc>
                <a:spcPct val="90000"/>
              </a:lnSpc>
              <a:spcBef>
                <a:spcPts val="1200"/>
              </a:spcBef>
              <a:buClr>
                <a:srgbClr val="0B5394"/>
              </a:buClr>
              <a:buSzPct val="100000"/>
              <a:buFont typeface="Trebuchet MS"/>
              <a:buChar char="➢"/>
            </a:pPr>
            <a:r>
              <a:rPr lang="en-CA" sz="1900">
                <a:solidFill>
                  <a:schemeClr val="dk1"/>
                </a:solidFill>
                <a:latin typeface="Trebuchet MS"/>
                <a:ea typeface="Trebuchet MS"/>
                <a:cs typeface="Trebuchet MS"/>
                <a:sym typeface="Trebuchet MS"/>
              </a:rPr>
              <a:t>public and academic libraries can raise awareness and promote OER for lifelong learning (open courses or creating OER to contributing to a community of practice).</a:t>
            </a:r>
            <a:br>
              <a:rPr lang="en-CA" sz="1900">
                <a:solidFill>
                  <a:schemeClr val="dk1"/>
                </a:solidFill>
                <a:latin typeface="Trebuchet MS"/>
                <a:ea typeface="Trebuchet MS"/>
                <a:cs typeface="Trebuchet MS"/>
                <a:sym typeface="Trebuchet MS"/>
              </a:rPr>
            </a:br>
            <a:endParaRPr lang="en-CA" sz="1900">
              <a:solidFill>
                <a:schemeClr val="dk1"/>
              </a:solidFill>
              <a:latin typeface="Trebuchet MS"/>
              <a:ea typeface="Trebuchet MS"/>
              <a:cs typeface="Trebuchet MS"/>
              <a:sym typeface="Trebuchet MS"/>
            </a:endParaRPr>
          </a:p>
          <a:p>
            <a:pPr marL="457200" lvl="0" indent="-349250" rtl="0">
              <a:lnSpc>
                <a:spcPct val="90000"/>
              </a:lnSpc>
              <a:spcBef>
                <a:spcPts val="1200"/>
              </a:spcBef>
              <a:buClr>
                <a:srgbClr val="0B5394"/>
              </a:buClr>
              <a:buSzPct val="100000"/>
              <a:buFont typeface="Trebuchet MS"/>
              <a:buChar char="➢"/>
            </a:pPr>
            <a:r>
              <a:rPr lang="en-CA" sz="1900">
                <a:solidFill>
                  <a:schemeClr val="dk1"/>
                </a:solidFill>
                <a:latin typeface="Trebuchet MS"/>
                <a:ea typeface="Trebuchet MS"/>
                <a:cs typeface="Trebuchet MS"/>
                <a:sym typeface="Trebuchet MS"/>
              </a:rPr>
              <a:t>Public and Academic libraries interact with students/learners - We can help develop student advocacy by showing students that these resources exist.</a:t>
            </a:r>
            <a:br>
              <a:rPr lang="en-CA" sz="1900">
                <a:solidFill>
                  <a:schemeClr val="dk1"/>
                </a:solidFill>
                <a:latin typeface="Trebuchet MS"/>
                <a:ea typeface="Trebuchet MS"/>
                <a:cs typeface="Trebuchet MS"/>
                <a:sym typeface="Trebuchet MS"/>
              </a:rPr>
            </a:br>
            <a:endParaRPr lang="en-CA" sz="1900">
              <a:solidFill>
                <a:schemeClr val="dk1"/>
              </a:solidFill>
              <a:latin typeface="Trebuchet MS"/>
              <a:ea typeface="Trebuchet MS"/>
              <a:cs typeface="Trebuchet MS"/>
              <a:sym typeface="Trebuchet MS"/>
            </a:endParaRPr>
          </a:p>
          <a:p>
            <a:pPr marL="457200" lvl="0" indent="-349250" rtl="0">
              <a:lnSpc>
                <a:spcPct val="90000"/>
              </a:lnSpc>
              <a:spcBef>
                <a:spcPts val="1200"/>
              </a:spcBef>
              <a:buClr>
                <a:schemeClr val="dk1"/>
              </a:buClr>
              <a:buSzPct val="100000"/>
              <a:buFont typeface="Trebuchet MS"/>
              <a:buChar char="➢"/>
            </a:pPr>
            <a:r>
              <a:rPr lang="en-CA" sz="1900">
                <a:solidFill>
                  <a:schemeClr val="dk1"/>
                </a:solidFill>
                <a:latin typeface="Trebuchet MS"/>
                <a:ea typeface="Trebuchet MS"/>
                <a:cs typeface="Trebuchet MS"/>
                <a:sym typeface="Trebuchet MS"/>
              </a:rPr>
              <a:t>Encouraging use of OER including supplementary learning materials (OER are not just textbooks!).</a:t>
            </a:r>
            <a:br>
              <a:rPr lang="en-CA" sz="1900">
                <a:solidFill>
                  <a:schemeClr val="dk1"/>
                </a:solidFill>
                <a:latin typeface="Trebuchet MS"/>
                <a:ea typeface="Trebuchet MS"/>
                <a:cs typeface="Trebuchet MS"/>
                <a:sym typeface="Trebuchet MS"/>
              </a:rPr>
            </a:br>
            <a:endParaRPr lang="en-CA" sz="1900">
              <a:solidFill>
                <a:schemeClr val="dk1"/>
              </a:solidFill>
              <a:latin typeface="Trebuchet MS"/>
              <a:ea typeface="Trebuchet MS"/>
              <a:cs typeface="Trebuchet MS"/>
              <a:sym typeface="Trebuchet MS"/>
            </a:endParaRPr>
          </a:p>
          <a:p>
            <a:pPr marL="457200" lvl="0" indent="-349250" rtl="0">
              <a:lnSpc>
                <a:spcPct val="90000"/>
              </a:lnSpc>
              <a:spcBef>
                <a:spcPts val="1200"/>
              </a:spcBef>
              <a:buClr>
                <a:srgbClr val="0B5394"/>
              </a:buClr>
              <a:buSzPct val="100000"/>
              <a:buFont typeface="Trebuchet MS"/>
              <a:buChar char="➢"/>
            </a:pPr>
            <a:r>
              <a:rPr lang="en-CA" sz="1900">
                <a:solidFill>
                  <a:schemeClr val="dk1"/>
                </a:solidFill>
                <a:latin typeface="Trebuchet MS"/>
                <a:ea typeface="Trebuchet MS"/>
                <a:cs typeface="Trebuchet MS"/>
                <a:sym typeface="Trebuchet MS"/>
              </a:rPr>
              <a:t>Completing or assisting with peer reviews of open textbooks, showing faculty funding opportunities for peer review. </a:t>
            </a:r>
            <a:br>
              <a:rPr lang="en-CA" sz="1900">
                <a:solidFill>
                  <a:schemeClr val="dk1"/>
                </a:solidFill>
                <a:latin typeface="Trebuchet MS"/>
                <a:ea typeface="Trebuchet MS"/>
                <a:cs typeface="Trebuchet MS"/>
                <a:sym typeface="Trebuchet MS"/>
              </a:rPr>
            </a:br>
            <a:endParaRPr lang="en-CA" sz="1900">
              <a:solidFill>
                <a:schemeClr val="dk1"/>
              </a:solidFill>
              <a:latin typeface="Trebuchet MS"/>
              <a:ea typeface="Trebuchet MS"/>
              <a:cs typeface="Trebuchet MS"/>
              <a:sym typeface="Trebuchet MS"/>
            </a:endParaRPr>
          </a:p>
          <a:p>
            <a:pPr marL="457200" lvl="0" indent="-349250" rtl="0">
              <a:spcBef>
                <a:spcPts val="0"/>
              </a:spcBef>
              <a:buClr>
                <a:srgbClr val="0B5394"/>
              </a:buClr>
              <a:buSzPct val="100000"/>
              <a:buFont typeface="Trebuchet MS"/>
              <a:buChar char="➢"/>
            </a:pPr>
            <a:r>
              <a:rPr lang="en-CA" sz="1900">
                <a:solidFill>
                  <a:schemeClr val="dk1"/>
                </a:solidFill>
                <a:latin typeface="Trebuchet MS"/>
                <a:ea typeface="Trebuchet MS"/>
                <a:cs typeface="Trebuchet MS"/>
                <a:sym typeface="Trebuchet MS"/>
              </a:rPr>
              <a:t>Librarians part of the cultural shift as a whole.</a:t>
            </a:r>
          </a:p>
          <a:p>
            <a:pPr lvl="0" rtl="0">
              <a:spcBef>
                <a:spcPts val="0"/>
              </a:spcBef>
              <a:buNone/>
            </a:pPr>
            <a:endParaRPr/>
          </a:p>
          <a:p>
            <a:pPr lvl="0" rtl="0">
              <a:spcBef>
                <a:spcPts val="0"/>
              </a:spcBef>
              <a:buNone/>
            </a:pPr>
            <a:r>
              <a:rPr lang="en-CA"/>
              <a:t>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Shape 405"/>
          <p:cNvSpPr txBox="1">
            <a:spLocks noGrp="1"/>
          </p:cNvSpPr>
          <p:nvPr>
            <p:ph type="title"/>
          </p:nvPr>
        </p:nvSpPr>
        <p:spPr>
          <a:xfrm>
            <a:off x="1069848" y="484631"/>
            <a:ext cx="10058400" cy="1609200"/>
          </a:xfrm>
          <a:prstGeom prst="rect">
            <a:avLst/>
          </a:prstGeom>
        </p:spPr>
        <p:txBody>
          <a:bodyPr lIns="91425" tIns="91425" rIns="91425" bIns="91425" anchor="ctr" anchorCtr="0">
            <a:noAutofit/>
          </a:bodyPr>
          <a:lstStyle/>
          <a:p>
            <a:pPr lvl="0">
              <a:spcBef>
                <a:spcPts val="0"/>
              </a:spcBef>
              <a:buNone/>
            </a:pPr>
            <a:r>
              <a:rPr lang="en-CA"/>
              <a:t>A Few Critical Thoughts</a:t>
            </a:r>
          </a:p>
        </p:txBody>
      </p:sp>
      <p:sp>
        <p:nvSpPr>
          <p:cNvPr id="406" name="Shape 406"/>
          <p:cNvSpPr txBox="1">
            <a:spLocks noGrp="1"/>
          </p:cNvSpPr>
          <p:nvPr>
            <p:ph type="body" idx="1"/>
          </p:nvPr>
        </p:nvSpPr>
        <p:spPr>
          <a:xfrm>
            <a:off x="446399" y="2093825"/>
            <a:ext cx="6521999" cy="4050900"/>
          </a:xfrm>
          <a:prstGeom prst="rect">
            <a:avLst/>
          </a:prstGeom>
        </p:spPr>
        <p:txBody>
          <a:bodyPr lIns="91425" tIns="91425" rIns="91425" bIns="91425" anchor="t" anchorCtr="0">
            <a:noAutofit/>
          </a:bodyPr>
          <a:lstStyle/>
          <a:p>
            <a:pPr marL="457200" lvl="0" indent="-228600" rtl="0">
              <a:spcBef>
                <a:spcPts val="0"/>
              </a:spcBef>
            </a:pPr>
            <a:r>
              <a:rPr lang="en-CA"/>
              <a:t>OERs do not avail libraries of a responsibility for information literacy - they strengthen it</a:t>
            </a:r>
          </a:p>
          <a:p>
            <a:pPr marL="0" lvl="0" indent="0" rtl="0">
              <a:spcBef>
                <a:spcPts val="0"/>
              </a:spcBef>
              <a:buNone/>
            </a:pPr>
            <a:endParaRPr/>
          </a:p>
          <a:p>
            <a:pPr marL="457200" lvl="0" indent="-228600" rtl="0">
              <a:lnSpc>
                <a:spcPct val="100000"/>
              </a:lnSpc>
              <a:spcBef>
                <a:spcPts val="0"/>
              </a:spcBef>
            </a:pPr>
            <a:r>
              <a:rPr lang="en-CA"/>
              <a:t>Extensive volume of OERs places specific emphasis on appropriately matching OERs with their users</a:t>
            </a:r>
          </a:p>
          <a:p>
            <a:pPr marL="0" lvl="0" indent="0" rtl="0">
              <a:lnSpc>
                <a:spcPct val="100000"/>
              </a:lnSpc>
              <a:spcBef>
                <a:spcPts val="0"/>
              </a:spcBef>
              <a:buNone/>
            </a:pPr>
            <a:endParaRPr/>
          </a:p>
          <a:p>
            <a:pPr marL="457200" lvl="0" indent="-228600" rtl="0">
              <a:lnSpc>
                <a:spcPct val="100000"/>
              </a:lnSpc>
              <a:spcBef>
                <a:spcPts val="0"/>
              </a:spcBef>
            </a:pPr>
            <a:r>
              <a:rPr lang="en-CA"/>
              <a:t>OERs are not truly open - many barriers remain (language, literacy, digital divides)</a:t>
            </a:r>
          </a:p>
          <a:p>
            <a:pPr marL="0" lvl="0" indent="0" rtl="0">
              <a:lnSpc>
                <a:spcPct val="100000"/>
              </a:lnSpc>
              <a:spcBef>
                <a:spcPts val="0"/>
              </a:spcBef>
              <a:buNone/>
            </a:pPr>
            <a:endParaRPr/>
          </a:p>
          <a:p>
            <a:pPr marL="457200" lvl="0" indent="-228600" rtl="0">
              <a:lnSpc>
                <a:spcPct val="100000"/>
              </a:lnSpc>
              <a:spcBef>
                <a:spcPts val="0"/>
              </a:spcBef>
            </a:pPr>
            <a:r>
              <a:rPr lang="en-CA"/>
              <a:t>Western bias in the creation of OERs does legitimate concerns over educational neocolonialism</a:t>
            </a:r>
          </a:p>
          <a:p>
            <a:pPr marL="0" lvl="0" indent="0">
              <a:lnSpc>
                <a:spcPct val="100000"/>
              </a:lnSpc>
              <a:spcBef>
                <a:spcPts val="0"/>
              </a:spcBef>
              <a:buNone/>
            </a:pPr>
            <a:endParaRPr/>
          </a:p>
        </p:txBody>
      </p:sp>
      <p:pic>
        <p:nvPicPr>
          <p:cNvPr id="407" name="Shape 407"/>
          <p:cNvPicPr preferRelativeResize="0"/>
          <p:nvPr/>
        </p:nvPicPr>
        <p:blipFill>
          <a:blip r:embed="rId3">
            <a:alphaModFix/>
          </a:blip>
          <a:stretch>
            <a:fillRect/>
          </a:stretch>
        </p:blipFill>
        <p:spPr>
          <a:xfrm>
            <a:off x="7076625" y="2193925"/>
            <a:ext cx="4436299" cy="3722075"/>
          </a:xfrm>
          <a:prstGeom prst="rect">
            <a:avLst/>
          </a:prstGeom>
          <a:noFill/>
          <a:ln>
            <a:noFill/>
          </a:ln>
        </p:spPr>
      </p:pic>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Shape 412"/>
          <p:cNvSpPr txBox="1">
            <a:spLocks noGrp="1"/>
          </p:cNvSpPr>
          <p:nvPr>
            <p:ph type="title"/>
          </p:nvPr>
        </p:nvSpPr>
        <p:spPr>
          <a:xfrm>
            <a:off x="1069848" y="161903"/>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Feedback and License Information</a:t>
            </a:r>
          </a:p>
        </p:txBody>
      </p:sp>
      <p:sp>
        <p:nvSpPr>
          <p:cNvPr id="413" name="Shape 413"/>
          <p:cNvSpPr txBox="1">
            <a:spLocks noGrp="1"/>
          </p:cNvSpPr>
          <p:nvPr>
            <p:ph type="body" idx="1"/>
          </p:nvPr>
        </p:nvSpPr>
        <p:spPr>
          <a:xfrm>
            <a:off x="1069848" y="1590447"/>
            <a:ext cx="10058400" cy="4401000"/>
          </a:xfrm>
          <a:prstGeom prst="rect">
            <a:avLst/>
          </a:prstGeom>
          <a:noFill/>
          <a:ln>
            <a:noFill/>
          </a:ln>
        </p:spPr>
        <p:txBody>
          <a:bodyPr lIns="91425" tIns="45700" rIns="91425" bIns="45700" anchor="t" anchorCtr="0">
            <a:noAutofit/>
          </a:bodyPr>
          <a:lstStyle/>
          <a:p>
            <a:pPr marL="182880" marR="0" lvl="0" indent="-182880" algn="l" rtl="0">
              <a:lnSpc>
                <a:spcPct val="70000"/>
              </a:lnSpc>
              <a:spcBef>
                <a:spcPts val="0"/>
              </a:spcBef>
              <a:spcAft>
                <a:spcPts val="0"/>
              </a:spcAft>
              <a:buClr>
                <a:srgbClr val="548BB7"/>
              </a:buClr>
              <a:buSzPct val="85000"/>
              <a:buFont typeface="Noto Sans Symbols"/>
              <a:buChar char="▪"/>
            </a:pPr>
            <a:r>
              <a:rPr lang="en-CA" sz="900" b="1" i="0" u="none" strike="noStrike" cap="none" dirty="0">
                <a:solidFill>
                  <a:schemeClr val="dk1"/>
                </a:solidFill>
                <a:latin typeface="Trebuchet MS"/>
                <a:ea typeface="Trebuchet MS"/>
                <a:cs typeface="Trebuchet MS"/>
                <a:sym typeface="Trebuchet MS"/>
              </a:rPr>
              <a:t>Previous OER Resources</a:t>
            </a:r>
          </a:p>
          <a:p>
            <a:pPr marL="457200" marR="0" lvl="1" indent="-199072" algn="l" rtl="0">
              <a:lnSpc>
                <a:spcPct val="70000"/>
              </a:lnSpc>
              <a:spcBef>
                <a:spcPts val="400"/>
              </a:spcBef>
              <a:spcAft>
                <a:spcPts val="0"/>
              </a:spcAft>
              <a:buClr>
                <a:srgbClr val="548BB7"/>
              </a:buClr>
              <a:buSzPct val="100000"/>
              <a:buFont typeface="Noto Sans Symbols"/>
              <a:buChar char="▪"/>
            </a:pPr>
            <a:r>
              <a:rPr lang="en-CA" sz="900" b="0" i="0" u="none" strike="noStrike" cap="none" dirty="0">
                <a:solidFill>
                  <a:schemeClr val="dk1"/>
                </a:solidFill>
                <a:latin typeface="Trebuchet MS"/>
                <a:ea typeface="Trebuchet MS"/>
                <a:cs typeface="Trebuchet MS"/>
                <a:sym typeface="Trebuchet MS"/>
              </a:rPr>
              <a:t>If you are interested in other OER resources I have prepared please see:</a:t>
            </a:r>
          </a:p>
          <a:p>
            <a:pPr marL="731520" marR="0" lvl="2" indent="-185419" algn="l" rtl="0">
              <a:lnSpc>
                <a:spcPct val="70000"/>
              </a:lnSpc>
              <a:spcBef>
                <a:spcPts val="600"/>
              </a:spcBef>
              <a:spcAft>
                <a:spcPts val="0"/>
              </a:spcAft>
              <a:buClr>
                <a:srgbClr val="548BB7"/>
              </a:buClr>
              <a:buSzPct val="85000"/>
              <a:buFont typeface="Noto Sans Symbols"/>
              <a:buChar char="▪"/>
            </a:pPr>
            <a:r>
              <a:rPr lang="en-CA" sz="900" b="0" i="0" u="none" strike="noStrike" cap="none" dirty="0">
                <a:solidFill>
                  <a:schemeClr val="dk1"/>
                </a:solidFill>
                <a:latin typeface="Trebuchet MS"/>
                <a:ea typeface="Trebuchet MS"/>
                <a:cs typeface="Trebuchet MS"/>
                <a:sym typeface="Trebuchet MS"/>
              </a:rPr>
              <a:t>Democratizing Access to Knowledge: </a:t>
            </a:r>
            <a:r>
              <a:rPr lang="en-CA" sz="900" b="0" i="0" u="sng" strike="noStrike" cap="none" dirty="0">
                <a:solidFill>
                  <a:schemeClr val="hlink"/>
                </a:solidFill>
                <a:latin typeface="Trebuchet MS"/>
                <a:ea typeface="Trebuchet MS"/>
                <a:cs typeface="Trebuchet MS"/>
                <a:sym typeface="Trebuchet MS"/>
                <a:hlinkClick r:id="rId3"/>
              </a:rPr>
              <a:t>http://ir.lib.uwo.ca/wlevents/10/</a:t>
            </a:r>
          </a:p>
          <a:p>
            <a:pPr marL="731520" marR="0" lvl="2" indent="-185419" algn="l" rtl="0">
              <a:lnSpc>
                <a:spcPct val="70000"/>
              </a:lnSpc>
              <a:spcBef>
                <a:spcPts val="600"/>
              </a:spcBef>
              <a:spcAft>
                <a:spcPts val="0"/>
              </a:spcAft>
              <a:buClr>
                <a:srgbClr val="548BB7"/>
              </a:buClr>
              <a:buSzPct val="85000"/>
              <a:buFont typeface="Noto Sans Symbols"/>
              <a:buChar char="▪"/>
            </a:pPr>
            <a:r>
              <a:rPr lang="en-CA" sz="900" b="0" i="0" u="none" strike="noStrike" cap="none" dirty="0">
                <a:solidFill>
                  <a:schemeClr val="dk1"/>
                </a:solidFill>
                <a:latin typeface="Trebuchet MS"/>
                <a:ea typeface="Trebuchet MS"/>
                <a:cs typeface="Trebuchet MS"/>
                <a:sym typeface="Trebuchet MS"/>
              </a:rPr>
              <a:t>Broadening Access to Knowledge: </a:t>
            </a:r>
            <a:r>
              <a:rPr lang="en-CA" sz="900" b="0" i="0" u="sng" strike="noStrike" cap="none" dirty="0">
                <a:solidFill>
                  <a:schemeClr val="hlink"/>
                </a:solidFill>
                <a:latin typeface="Trebuchet MS"/>
                <a:ea typeface="Trebuchet MS"/>
                <a:cs typeface="Trebuchet MS"/>
                <a:sym typeface="Trebuchet MS"/>
                <a:hlinkClick r:id="rId4"/>
              </a:rPr>
              <a:t>http://hdl.handle.net/10402/era.38224</a:t>
            </a:r>
          </a:p>
          <a:p>
            <a:pPr marL="731520" marR="0" lvl="2" indent="-193992" algn="l" rtl="0">
              <a:lnSpc>
                <a:spcPct val="70000"/>
              </a:lnSpc>
              <a:spcBef>
                <a:spcPts val="600"/>
              </a:spcBef>
              <a:spcAft>
                <a:spcPts val="0"/>
              </a:spcAft>
              <a:buClr>
                <a:srgbClr val="548BB7"/>
              </a:buClr>
              <a:buSzPct val="100000"/>
              <a:buFont typeface="Noto Sans Symbols"/>
              <a:buChar char="▪"/>
            </a:pPr>
            <a:r>
              <a:rPr lang="en-CA" sz="900" dirty="0"/>
              <a:t>Design vs. Pedagogical Considerations for OERs</a:t>
            </a:r>
            <a:r>
              <a:rPr lang="en-CA" sz="900" b="1" dirty="0"/>
              <a:t>: </a:t>
            </a:r>
            <a:r>
              <a:rPr lang="en-CA" sz="900" b="1" u="sng" dirty="0">
                <a:solidFill>
                  <a:schemeClr val="hlink"/>
                </a:solidFill>
                <a:hlinkClick r:id="rId5"/>
              </a:rPr>
              <a:t>https://era.library.ualberta.ca/files/5x21tg169#.Vx_a9EyDFBc</a:t>
            </a:r>
            <a:r>
              <a:rPr lang="en-CA" sz="900" b="1" dirty="0"/>
              <a:t> </a:t>
            </a:r>
          </a:p>
          <a:p>
            <a:pPr marL="182880" marR="0" lvl="0" indent="-182880" algn="l" rtl="0">
              <a:lnSpc>
                <a:spcPct val="70000"/>
              </a:lnSpc>
              <a:spcBef>
                <a:spcPts val="1400"/>
              </a:spcBef>
              <a:spcAft>
                <a:spcPts val="0"/>
              </a:spcAft>
              <a:buClr>
                <a:srgbClr val="548BB7"/>
              </a:buClr>
              <a:buSzPct val="85000"/>
              <a:buFont typeface="Noto Sans Symbols"/>
              <a:buChar char="▪"/>
            </a:pPr>
            <a:r>
              <a:rPr lang="en-CA" sz="900" b="1" i="0" u="none" strike="noStrike" cap="none" dirty="0">
                <a:solidFill>
                  <a:schemeClr val="dk1"/>
                </a:solidFill>
                <a:latin typeface="Trebuchet MS"/>
                <a:ea typeface="Trebuchet MS"/>
                <a:cs typeface="Trebuchet MS"/>
                <a:sym typeface="Trebuchet MS"/>
              </a:rPr>
              <a:t>Feedback</a:t>
            </a:r>
          </a:p>
          <a:p>
            <a:pPr marL="457200" marR="0" lvl="1" indent="-199072" algn="l" rtl="0">
              <a:lnSpc>
                <a:spcPct val="70000"/>
              </a:lnSpc>
              <a:spcBef>
                <a:spcPts val="400"/>
              </a:spcBef>
              <a:spcAft>
                <a:spcPts val="0"/>
              </a:spcAft>
              <a:buClr>
                <a:srgbClr val="548BB7"/>
              </a:buClr>
              <a:buSzPct val="100000"/>
              <a:buFont typeface="Noto Sans Symbols"/>
              <a:buChar char="▪"/>
            </a:pPr>
            <a:r>
              <a:rPr lang="en-CA" sz="900" b="0" i="0" u="none" strike="noStrike" cap="none" dirty="0">
                <a:solidFill>
                  <a:schemeClr val="dk1"/>
                </a:solidFill>
                <a:latin typeface="Trebuchet MS"/>
                <a:ea typeface="Trebuchet MS"/>
                <a:cs typeface="Trebuchet MS"/>
                <a:sym typeface="Trebuchet MS"/>
              </a:rPr>
              <a:t>Feedback, including criticism, on this presentation is welcomed and can be sent to: </a:t>
            </a:r>
            <a:r>
              <a:rPr lang="en-CA" sz="900" b="0" i="0" u="sng" strike="noStrike" cap="none" dirty="0">
                <a:solidFill>
                  <a:schemeClr val="hlink"/>
                </a:solidFill>
                <a:latin typeface="Trebuchet MS"/>
                <a:ea typeface="Trebuchet MS"/>
                <a:cs typeface="Trebuchet MS"/>
                <a:sym typeface="Trebuchet MS"/>
                <a:hlinkClick r:id="rId6"/>
              </a:rPr>
              <a:t>mmcnally@ualberta.ca</a:t>
            </a:r>
          </a:p>
          <a:p>
            <a:pPr marL="182880" marR="0" lvl="0" indent="-182880" algn="l" rtl="0">
              <a:lnSpc>
                <a:spcPct val="70000"/>
              </a:lnSpc>
              <a:spcBef>
                <a:spcPts val="1400"/>
              </a:spcBef>
              <a:spcAft>
                <a:spcPts val="0"/>
              </a:spcAft>
              <a:buClr>
                <a:srgbClr val="548BB7"/>
              </a:buClr>
              <a:buSzPct val="85000"/>
              <a:buFont typeface="Noto Sans Symbols"/>
              <a:buChar char="▪"/>
            </a:pPr>
            <a:r>
              <a:rPr lang="en-CA" sz="900" b="1" i="0" u="none" strike="noStrike" cap="none" dirty="0">
                <a:solidFill>
                  <a:schemeClr val="dk1"/>
                </a:solidFill>
                <a:latin typeface="Trebuchet MS"/>
                <a:ea typeface="Trebuchet MS"/>
                <a:cs typeface="Trebuchet MS"/>
                <a:sym typeface="Trebuchet MS"/>
              </a:rPr>
              <a:t>References</a:t>
            </a:r>
          </a:p>
          <a:p>
            <a:pPr marL="457200" marR="0" lvl="1" indent="-199072" algn="l" rtl="0">
              <a:lnSpc>
                <a:spcPct val="70000"/>
              </a:lnSpc>
              <a:spcBef>
                <a:spcPts val="400"/>
              </a:spcBef>
              <a:spcAft>
                <a:spcPts val="0"/>
              </a:spcAft>
              <a:buClr>
                <a:srgbClr val="548BB7"/>
              </a:buClr>
              <a:buSzPct val="100000"/>
              <a:buFont typeface="Noto Sans Symbols"/>
              <a:buChar char="▪"/>
            </a:pPr>
            <a:r>
              <a:rPr lang="en-CA" sz="900" b="0" i="0" u="none" strike="noStrike" cap="none" dirty="0">
                <a:solidFill>
                  <a:schemeClr val="dk1"/>
                </a:solidFill>
                <a:latin typeface="Trebuchet MS"/>
                <a:ea typeface="Trebuchet MS"/>
                <a:cs typeface="Trebuchet MS"/>
                <a:sym typeface="Trebuchet MS"/>
              </a:rPr>
              <a:t>For references to non hyper linked documents, please see the note section of relevant slides</a:t>
            </a:r>
          </a:p>
          <a:p>
            <a:pPr marL="182880" marR="0" lvl="0" indent="-182880" algn="l" rtl="0">
              <a:lnSpc>
                <a:spcPct val="70000"/>
              </a:lnSpc>
              <a:spcBef>
                <a:spcPts val="1400"/>
              </a:spcBef>
              <a:spcAft>
                <a:spcPts val="0"/>
              </a:spcAft>
              <a:buClr>
                <a:srgbClr val="548BB7"/>
              </a:buClr>
              <a:buSzPct val="85000"/>
              <a:buFont typeface="Noto Sans Symbols"/>
              <a:buChar char="▪"/>
            </a:pPr>
            <a:r>
              <a:rPr lang="en-CA" sz="900" b="1" i="0" u="none" strike="noStrike" cap="none" dirty="0">
                <a:solidFill>
                  <a:schemeClr val="dk1"/>
                </a:solidFill>
                <a:latin typeface="Trebuchet MS"/>
                <a:ea typeface="Trebuchet MS"/>
                <a:cs typeface="Trebuchet MS"/>
                <a:sym typeface="Trebuchet MS"/>
              </a:rPr>
              <a:t>Copyright and Licensing Information</a:t>
            </a:r>
          </a:p>
          <a:p>
            <a:pPr marL="111125" indent="-111125"/>
            <a:r>
              <a:rPr lang="en-CA" sz="900" dirty="0"/>
              <a:t>On slide 5 the Gladstone Public Library logo originates from </a:t>
            </a:r>
            <a:r>
              <a:rPr lang="en-CA" sz="900" u="sng" dirty="0">
                <a:hlinkClick r:id="rId7"/>
              </a:rPr>
              <a:t>http://gladstonepubliclibrary.org/</a:t>
            </a:r>
            <a:r>
              <a:rPr lang="en-CA" sz="900" dirty="0"/>
              <a:t> - copyright Gladstone Public Library</a:t>
            </a:r>
          </a:p>
          <a:p>
            <a:pPr marL="111125" indent="-111125"/>
            <a:r>
              <a:rPr lang="en-CA" sz="900" dirty="0"/>
              <a:t>On slide 5 the </a:t>
            </a:r>
            <a:r>
              <a:rPr lang="en-CA" sz="900" dirty="0" err="1"/>
              <a:t>Pencho</a:t>
            </a:r>
            <a:r>
              <a:rPr lang="en-CA" sz="900" dirty="0"/>
              <a:t> </a:t>
            </a:r>
            <a:r>
              <a:rPr lang="en-CA" sz="900" dirty="0" err="1"/>
              <a:t>Slaveykov</a:t>
            </a:r>
            <a:r>
              <a:rPr lang="en-CA" sz="900" dirty="0"/>
              <a:t> Public Library logo originates from </a:t>
            </a:r>
            <a:r>
              <a:rPr lang="en-CA" sz="900" u="sng" dirty="0">
                <a:hlinkClick r:id="rId8"/>
              </a:rPr>
              <a:t>http://www.libvar.bg/projects/index-eng.html</a:t>
            </a:r>
            <a:r>
              <a:rPr lang="en-CA" sz="900" dirty="0"/>
              <a:t> - copyright </a:t>
            </a:r>
            <a:r>
              <a:rPr lang="en-CA" sz="900" dirty="0" err="1"/>
              <a:t>Pencho</a:t>
            </a:r>
            <a:r>
              <a:rPr lang="en-CA" sz="900" dirty="0"/>
              <a:t> </a:t>
            </a:r>
            <a:r>
              <a:rPr lang="en-CA" sz="900" dirty="0" err="1"/>
              <a:t>Slaveykov</a:t>
            </a:r>
            <a:r>
              <a:rPr lang="en-CA" sz="900" dirty="0"/>
              <a:t> Public Library</a:t>
            </a:r>
          </a:p>
          <a:p>
            <a:pPr marL="111125" indent="-111125"/>
            <a:r>
              <a:rPr lang="en-CA" sz="900" dirty="0"/>
              <a:t>On slide 5 the Northeast Kansas Library logo originates from </a:t>
            </a:r>
            <a:r>
              <a:rPr lang="en-CA" sz="900" u="sng" dirty="0">
                <a:hlinkClick r:id="rId9"/>
              </a:rPr>
              <a:t>http://nekls.org/innovation-day-2015/</a:t>
            </a:r>
            <a:r>
              <a:rPr lang="en-CA" sz="900" dirty="0"/>
              <a:t> - copyright Northeast Kansas Library System</a:t>
            </a:r>
          </a:p>
          <a:p>
            <a:pPr marL="111125" indent="-111125"/>
            <a:r>
              <a:rPr lang="en-CA" sz="900" dirty="0"/>
              <a:t>On slide 5 the Wisconsin Department of Public Instruction logo originates from </a:t>
            </a:r>
            <a:r>
              <a:rPr lang="en-CA" sz="900" u="sng" dirty="0">
                <a:hlinkClick r:id="rId10"/>
              </a:rPr>
              <a:t>http://dpi.wi.gov/imt/digital-learning-planning/open-education-resources</a:t>
            </a:r>
            <a:r>
              <a:rPr lang="en-CA" sz="900" dirty="0"/>
              <a:t> - copyright Wisconsin Department of Public Instruction</a:t>
            </a:r>
          </a:p>
          <a:p>
            <a:pPr marL="111125" indent="-111125"/>
            <a:r>
              <a:rPr lang="en-CA" sz="900" dirty="0"/>
              <a:t>On slide 5 the Open School BC and Government of British Columbia – Ministry of Education logos originate from </a:t>
            </a:r>
            <a:r>
              <a:rPr lang="en-CA" sz="900" u="sng" dirty="0">
                <a:hlinkClick r:id="rId11"/>
              </a:rPr>
              <a:t>http://www.openschool.bc.ca/k12/oer.html</a:t>
            </a:r>
            <a:r>
              <a:rPr lang="en-CA" sz="900" dirty="0"/>
              <a:t>  - copyright Open School BC and Government of British Columbia</a:t>
            </a:r>
          </a:p>
          <a:p>
            <a:pPr marL="111125" indent="-111125"/>
            <a:r>
              <a:rPr lang="en-CA" sz="900" dirty="0"/>
              <a:t>On slide 5 the United States Government Office of Educational Technology logo originates from http://tech.ed.gov/open-education/</a:t>
            </a:r>
          </a:p>
          <a:p>
            <a:pPr marL="111125" marR="0" lvl="1" indent="-111125" algn="l" rtl="0">
              <a:lnSpc>
                <a:spcPct val="100000"/>
              </a:lnSpc>
              <a:spcBef>
                <a:spcPts val="600"/>
              </a:spcBef>
              <a:spcAft>
                <a:spcPts val="0"/>
              </a:spcAft>
              <a:buClr>
                <a:srgbClr val="548BB7"/>
              </a:buClr>
              <a:buSzPct val="100000"/>
              <a:buFont typeface="Noto Sans Symbols"/>
              <a:buChar char="▪"/>
            </a:pPr>
            <a:r>
              <a:rPr lang="en-CA" sz="900" b="0" i="0" u="none" strike="noStrike" cap="none" dirty="0" smtClean="0">
                <a:solidFill>
                  <a:schemeClr val="dk1"/>
                </a:solidFill>
                <a:sym typeface="Trebuchet MS"/>
              </a:rPr>
              <a:t>On </a:t>
            </a:r>
            <a:r>
              <a:rPr lang="en-CA" sz="900" b="0" i="0" u="none" strike="noStrike" cap="none" dirty="0">
                <a:solidFill>
                  <a:schemeClr val="dk1"/>
                </a:solidFill>
                <a:sym typeface="Trebuchet MS"/>
              </a:rPr>
              <a:t>slide </a:t>
            </a:r>
            <a:r>
              <a:rPr lang="en-CA" sz="900" b="0" i="0" u="none" strike="noStrike" cap="none" dirty="0" smtClean="0">
                <a:solidFill>
                  <a:schemeClr val="dk1"/>
                </a:solidFill>
                <a:sym typeface="Trebuchet MS"/>
              </a:rPr>
              <a:t>7, </a:t>
            </a:r>
            <a:r>
              <a:rPr lang="en-CA" sz="900" b="0" i="0" u="none" strike="noStrike" cap="none" dirty="0">
                <a:solidFill>
                  <a:schemeClr val="dk1"/>
                </a:solidFill>
                <a:sym typeface="Trebuchet MS"/>
              </a:rPr>
              <a:t>the screenshot of the University of Alberta Libraries Education &amp; Research Archive webpage originates from: </a:t>
            </a:r>
            <a:r>
              <a:rPr lang="en-CA" sz="900" b="0" i="0" u="sng" strike="noStrike" cap="none" dirty="0">
                <a:solidFill>
                  <a:schemeClr val="hlink"/>
                </a:solidFill>
                <a:sym typeface="Trebuchet MS"/>
                <a:hlinkClick r:id="rId12"/>
              </a:rPr>
              <a:t>https://era.library.ualberta.ca/public/home</a:t>
            </a:r>
            <a:r>
              <a:rPr lang="en-CA" sz="900" b="0" i="0" u="none" strike="noStrike" cap="none" dirty="0">
                <a:solidFill>
                  <a:schemeClr val="dk1"/>
                </a:solidFill>
                <a:sym typeface="Trebuchet MS"/>
              </a:rPr>
              <a:t> - copyright University of Alberta </a:t>
            </a:r>
            <a:r>
              <a:rPr lang="en-CA" sz="900" b="0" i="0" u="none" strike="noStrike" cap="none" dirty="0" smtClean="0">
                <a:solidFill>
                  <a:schemeClr val="dk1"/>
                </a:solidFill>
                <a:sym typeface="Trebuchet MS"/>
              </a:rPr>
              <a:t>Libraries</a:t>
            </a:r>
          </a:p>
          <a:p>
            <a:pPr marL="171450" indent="-171450">
              <a:lnSpc>
                <a:spcPct val="70000"/>
              </a:lnSpc>
              <a:spcBef>
                <a:spcPts val="600"/>
              </a:spcBef>
            </a:pPr>
            <a:r>
              <a:rPr lang="en-CA" sz="900" dirty="0" smtClean="0"/>
              <a:t>On </a:t>
            </a:r>
            <a:r>
              <a:rPr lang="en-CA" sz="900" dirty="0"/>
              <a:t>Slide 10, image used from stock image repository, used under CC license:  https://pixabay.com/en/photos/college%20students/</a:t>
            </a:r>
          </a:p>
          <a:p>
            <a:pPr marL="182880" marR="0" lvl="0" indent="0" algn="l" rtl="0">
              <a:lnSpc>
                <a:spcPct val="70000"/>
              </a:lnSpc>
              <a:spcBef>
                <a:spcPts val="600"/>
              </a:spcBef>
              <a:spcAft>
                <a:spcPts val="0"/>
              </a:spcAft>
              <a:buNone/>
            </a:pPr>
            <a:endParaRPr sz="900" b="0" i="0" u="none" strike="noStrike" cap="none" dirty="0">
              <a:solidFill>
                <a:schemeClr val="dk1"/>
              </a:solidFill>
              <a:latin typeface="Trebuchet MS"/>
              <a:ea typeface="Trebuchet MS"/>
              <a:cs typeface="Trebuchet MS"/>
              <a:sym typeface="Trebuchet MS"/>
            </a:endParaRPr>
          </a:p>
          <a:p>
            <a:pPr marL="182880" marR="0" lvl="0" indent="-182880" algn="l" rtl="0">
              <a:lnSpc>
                <a:spcPct val="70000"/>
              </a:lnSpc>
              <a:spcBef>
                <a:spcPts val="1400"/>
              </a:spcBef>
              <a:buClr>
                <a:srgbClr val="548BB7"/>
              </a:buClr>
              <a:buSzPct val="85000"/>
              <a:buFont typeface="Noto Sans Symbols"/>
              <a:buNone/>
            </a:pPr>
            <a:endParaRPr sz="500" b="0" i="0" u="none" strike="noStrike" cap="none" dirty="0">
              <a:solidFill>
                <a:schemeClr val="dk1"/>
              </a:solidFill>
              <a:latin typeface="Trebuchet MS"/>
              <a:ea typeface="Trebuchet MS"/>
              <a:cs typeface="Trebuchet MS"/>
              <a:sym typeface="Trebuchet MS"/>
            </a:endParaRP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Shape 419"/>
          <p:cNvSpPr txBox="1">
            <a:spLocks noGrp="1"/>
          </p:cNvSpPr>
          <p:nvPr>
            <p:ph type="title"/>
          </p:nvPr>
        </p:nvSpPr>
        <p:spPr>
          <a:xfrm>
            <a:off x="998925" y="345774"/>
            <a:ext cx="10129200" cy="1748100"/>
          </a:xfrm>
          <a:prstGeom prst="rect">
            <a:avLst/>
          </a:prstGeom>
        </p:spPr>
        <p:txBody>
          <a:bodyPr lIns="91425" tIns="91425" rIns="91425" bIns="91425" anchor="ctr" anchorCtr="0">
            <a:noAutofit/>
          </a:bodyPr>
          <a:lstStyle/>
          <a:p>
            <a:pPr lvl="0">
              <a:spcBef>
                <a:spcPts val="0"/>
              </a:spcBef>
              <a:buClr>
                <a:schemeClr val="dk1"/>
              </a:buClr>
              <a:buSzPct val="25000"/>
              <a:buFont typeface="Georgia"/>
              <a:buNone/>
            </a:pPr>
            <a:r>
              <a:rPr lang="en-CA">
                <a:solidFill>
                  <a:schemeClr val="dk1"/>
                </a:solidFill>
              </a:rPr>
              <a:t>Feedback and License Information</a:t>
            </a:r>
          </a:p>
        </p:txBody>
      </p:sp>
      <p:sp>
        <p:nvSpPr>
          <p:cNvPr id="420" name="Shape 420"/>
          <p:cNvSpPr txBox="1">
            <a:spLocks noGrp="1"/>
          </p:cNvSpPr>
          <p:nvPr>
            <p:ph type="body" idx="1"/>
          </p:nvPr>
        </p:nvSpPr>
        <p:spPr>
          <a:xfrm>
            <a:off x="925773" y="1949758"/>
            <a:ext cx="10058400" cy="4050900"/>
          </a:xfrm>
          <a:prstGeom prst="rect">
            <a:avLst/>
          </a:prstGeom>
        </p:spPr>
        <p:txBody>
          <a:bodyPr lIns="91425" tIns="91425" rIns="91425" bIns="91425" anchor="t" anchorCtr="0">
            <a:noAutofit/>
          </a:bodyPr>
          <a:lstStyle/>
          <a:p>
            <a:pPr marL="233363" lvl="1" indent="-198438">
              <a:lnSpc>
                <a:spcPct val="100000"/>
              </a:lnSpc>
              <a:spcBef>
                <a:spcPts val="600"/>
              </a:spcBef>
              <a:spcAft>
                <a:spcPts val="0"/>
              </a:spcAft>
              <a:buSzPct val="100000"/>
            </a:pPr>
            <a:r>
              <a:rPr lang="en-CA" sz="900" dirty="0" smtClean="0"/>
              <a:t>On </a:t>
            </a:r>
            <a:r>
              <a:rPr lang="en-CA" sz="900" dirty="0"/>
              <a:t>slide 12, the Open Educational Resources logo originates from: </a:t>
            </a:r>
            <a:r>
              <a:rPr lang="en-CA" sz="900" u="sng" dirty="0">
                <a:solidFill>
                  <a:schemeClr val="hlink"/>
                </a:solidFill>
                <a:hlinkClick r:id="rId3"/>
              </a:rPr>
              <a:t>http://www.unesco.org/new/en/communication-and-information/access-to-knowledge/open-educational-resources/global-oer-logo/</a:t>
            </a:r>
            <a:r>
              <a:rPr lang="en-CA" sz="900" dirty="0"/>
              <a:t> - used under a CC-BY 3.0 Attribution license – original author </a:t>
            </a:r>
            <a:r>
              <a:rPr lang="en-CA" sz="900" dirty="0" err="1"/>
              <a:t>Jonathas</a:t>
            </a:r>
            <a:r>
              <a:rPr lang="en-CA" sz="900" dirty="0"/>
              <a:t> </a:t>
            </a:r>
            <a:r>
              <a:rPr lang="en-CA" sz="900" dirty="0" err="1"/>
              <a:t>Mellos</a:t>
            </a:r>
            <a:r>
              <a:rPr lang="en-CA" sz="900" dirty="0"/>
              <a:t> </a:t>
            </a:r>
            <a:r>
              <a:rPr lang="en-CA" sz="900" u="sng" dirty="0">
                <a:solidFill>
                  <a:schemeClr val="hlink"/>
                </a:solidFill>
                <a:hlinkClick r:id="rId4"/>
              </a:rPr>
              <a:t>http://www.unesco.org/new/fileadmin/MULTIMEDIA/HQ/CI/CI/pdf/Events/global_oer_logo_manual_en.pdf</a:t>
            </a:r>
          </a:p>
          <a:p>
            <a:pPr marL="233363" lvl="1" indent="-198438">
              <a:lnSpc>
                <a:spcPct val="100000"/>
              </a:lnSpc>
              <a:spcBef>
                <a:spcPts val="600"/>
              </a:spcBef>
              <a:spcAft>
                <a:spcPts val="0"/>
              </a:spcAft>
              <a:buSzPct val="100000"/>
            </a:pPr>
            <a:r>
              <a:rPr lang="en-CA" sz="900" dirty="0"/>
              <a:t>On Slide 12, the Open Education Week Logo originates from: </a:t>
            </a:r>
            <a:r>
              <a:rPr lang="en-CA" sz="900" u="sng" dirty="0">
                <a:solidFill>
                  <a:schemeClr val="hlink"/>
                </a:solidFill>
                <a:hlinkClick r:id="rId5"/>
              </a:rPr>
              <a:t>http://www.openeducationweek.org/resources</a:t>
            </a:r>
            <a:r>
              <a:rPr lang="en-CA" sz="900" dirty="0"/>
              <a:t> - Used under a CC-BY 4.0 license.</a:t>
            </a:r>
          </a:p>
          <a:p>
            <a:pPr marL="233363" lvl="1" indent="-198438">
              <a:lnSpc>
                <a:spcPct val="100000"/>
              </a:lnSpc>
              <a:spcBef>
                <a:spcPts val="600"/>
              </a:spcBef>
              <a:spcAft>
                <a:spcPts val="0"/>
              </a:spcAft>
              <a:buSzPct val="100000"/>
            </a:pPr>
            <a:r>
              <a:rPr lang="en-CA" sz="900" dirty="0"/>
              <a:t>On Slide 11, this image was used from Dr. Rajiv </a:t>
            </a:r>
            <a:r>
              <a:rPr lang="en-CA" sz="900" dirty="0" err="1"/>
              <a:t>Jhangiani’s</a:t>
            </a:r>
            <a:r>
              <a:rPr lang="en-CA" sz="900" dirty="0"/>
              <a:t> slides on Slide share: http://www.slideshare.net/rajivjhangiani1</a:t>
            </a:r>
          </a:p>
          <a:p>
            <a:pPr marL="233363" lvl="1" indent="-198438">
              <a:lnSpc>
                <a:spcPct val="100000"/>
              </a:lnSpc>
              <a:spcBef>
                <a:spcPts val="600"/>
              </a:spcBef>
              <a:spcAft>
                <a:spcPts val="0"/>
              </a:spcAft>
              <a:buSzPct val="100000"/>
            </a:pPr>
            <a:r>
              <a:rPr lang="en-CA" sz="900" dirty="0"/>
              <a:t>On slide 15, the OER Commons Advanced Search webpage originates from: </a:t>
            </a:r>
            <a:r>
              <a:rPr lang="en-CA" sz="900" u="sng" dirty="0">
                <a:solidFill>
                  <a:schemeClr val="hlink"/>
                </a:solidFill>
                <a:hlinkClick r:id="rId6"/>
              </a:rPr>
              <a:t>http://www.oercommons.org/advanced-search</a:t>
            </a:r>
            <a:r>
              <a:rPr lang="en-CA" sz="900" dirty="0"/>
              <a:t> - used under a CC-BY-NC-SA 3.0 license – original author OER Commons</a:t>
            </a:r>
          </a:p>
          <a:p>
            <a:pPr marL="233363" lvl="1" indent="-198438">
              <a:lnSpc>
                <a:spcPct val="100000"/>
              </a:lnSpc>
              <a:spcBef>
                <a:spcPts val="600"/>
              </a:spcBef>
              <a:spcAft>
                <a:spcPts val="0"/>
              </a:spcAft>
              <a:buSzPct val="100000"/>
            </a:pPr>
            <a:r>
              <a:rPr lang="en-CA" sz="900" dirty="0"/>
              <a:t>On slide 16, the OER Commons record page for “</a:t>
            </a:r>
            <a:r>
              <a:rPr lang="en-CA" sz="900" dirty="0" err="1"/>
              <a:t>Energyville</a:t>
            </a:r>
            <a:r>
              <a:rPr lang="en-CA" sz="900" dirty="0"/>
              <a:t>” originates from: </a:t>
            </a:r>
            <a:r>
              <a:rPr lang="en-CA" sz="900" u="sng" dirty="0">
                <a:solidFill>
                  <a:schemeClr val="hlink"/>
                </a:solidFill>
                <a:hlinkClick r:id="rId7"/>
              </a:rPr>
              <a:t>http://www.oercommons.org/courses/energyville</a:t>
            </a:r>
            <a:r>
              <a:rPr lang="en-CA" sz="900" dirty="0"/>
              <a:t> - used under a CC-BY-NC-SA 3.0 license – original author OER Commons</a:t>
            </a:r>
          </a:p>
          <a:p>
            <a:pPr marL="233363" lvl="0" indent="-198438" rtl="0">
              <a:lnSpc>
                <a:spcPct val="70000"/>
              </a:lnSpc>
              <a:spcBef>
                <a:spcPts val="600"/>
              </a:spcBef>
              <a:buSzPct val="100000"/>
            </a:pPr>
            <a:endParaRPr lang="en-CA" sz="900" dirty="0" smtClean="0"/>
          </a:p>
          <a:p>
            <a:pPr marL="233363" lvl="0" indent="-198438" rtl="0">
              <a:lnSpc>
                <a:spcPct val="70000"/>
              </a:lnSpc>
              <a:spcBef>
                <a:spcPts val="600"/>
              </a:spcBef>
              <a:buSzPct val="100000"/>
            </a:pPr>
            <a:r>
              <a:rPr lang="en-CA" sz="900" dirty="0" smtClean="0"/>
              <a:t>On </a:t>
            </a:r>
            <a:r>
              <a:rPr lang="en-CA" sz="900" dirty="0"/>
              <a:t>slide 17, the University of Alberta Libraries Information Literacy Tutorials Supplementary Materials webpage originates from: </a:t>
            </a:r>
            <a:r>
              <a:rPr lang="en-CA" sz="900" u="sng" dirty="0">
                <a:solidFill>
                  <a:schemeClr val="hlink"/>
                </a:solidFill>
                <a:hlinkClick r:id="rId8"/>
              </a:rPr>
              <a:t>http://www.library.ualberta.ca/tutorials/supplementary/index.cfm</a:t>
            </a:r>
            <a:r>
              <a:rPr lang="en-CA" sz="900" dirty="0"/>
              <a:t> - copyright University of Alberta Libraries</a:t>
            </a:r>
          </a:p>
          <a:p>
            <a:pPr marL="233363" lvl="0" indent="-198438" rtl="0">
              <a:lnSpc>
                <a:spcPct val="100000"/>
              </a:lnSpc>
              <a:spcBef>
                <a:spcPts val="0"/>
              </a:spcBef>
              <a:buSzPct val="100000"/>
            </a:pPr>
            <a:r>
              <a:rPr lang="en-CA" sz="900" dirty="0"/>
              <a:t>On slides 20 and 21, the two Creative Commons License Compatibility tables originate from: </a:t>
            </a:r>
            <a:r>
              <a:rPr lang="en-CA" sz="900" u="sng" dirty="0">
                <a:solidFill>
                  <a:schemeClr val="hlink"/>
                </a:solidFill>
                <a:hlinkClick r:id="rId9"/>
              </a:rPr>
              <a:t>http://wiki.creativecommons.org/Frequently_Asked_Questions</a:t>
            </a:r>
            <a:r>
              <a:rPr lang="en-CA" sz="900" dirty="0"/>
              <a:t> - used under a CC-BY 4.0 license  - original author Creative Commons</a:t>
            </a:r>
          </a:p>
          <a:p>
            <a:pPr marL="233363" lvl="0" indent="-198438" rtl="0">
              <a:lnSpc>
                <a:spcPct val="100000"/>
              </a:lnSpc>
              <a:spcBef>
                <a:spcPts val="0"/>
              </a:spcBef>
              <a:buNone/>
            </a:pPr>
            <a:endParaRPr sz="900" dirty="0"/>
          </a:p>
          <a:p>
            <a:pPr marL="233363" lvl="0" indent="-198438" rtl="0">
              <a:lnSpc>
                <a:spcPct val="100000"/>
              </a:lnSpc>
              <a:spcBef>
                <a:spcPts val="0"/>
              </a:spcBef>
              <a:buSzPct val="100000"/>
              <a:buFont typeface="Trebuchet MS"/>
            </a:pPr>
            <a:r>
              <a:rPr lang="en-CA" sz="900" dirty="0"/>
              <a:t>On slide 23, public domain clip art found from the following links: floppy disc, </a:t>
            </a:r>
            <a:r>
              <a:rPr lang="en-CA" sz="900" u="sng" dirty="0">
                <a:solidFill>
                  <a:schemeClr val="hlink"/>
                </a:solidFill>
                <a:hlinkClick r:id="rId10"/>
              </a:rPr>
              <a:t>http://publicdomainvectors.org/nl/vrije-vectoren/Vector-tekening-van-35-inch-floppy-disk/13432.htm </a:t>
            </a:r>
            <a:r>
              <a:rPr lang="en-CA" sz="900" dirty="0">
                <a:solidFill>
                  <a:srgbClr val="000000"/>
                </a:solidFill>
                <a:hlinkClick r:id="rId10"/>
              </a:rPr>
              <a:t>notepad, </a:t>
            </a:r>
            <a:r>
              <a:rPr lang="en-CA" sz="900" u="sng" dirty="0">
                <a:solidFill>
                  <a:schemeClr val="hlink"/>
                </a:solidFill>
                <a:hlinkClick r:id="rId11"/>
              </a:rPr>
              <a:t>https://pixabay.com/en/notepad-memo-pencil-writing-note-117597/l</a:t>
            </a:r>
            <a:r>
              <a:rPr lang="en-CA" sz="900" dirty="0"/>
              <a:t>, www logo, </a:t>
            </a:r>
            <a:r>
              <a:rPr lang="en-CA" sz="900" u="sng" dirty="0">
                <a:solidFill>
                  <a:schemeClr val="hlink"/>
                </a:solidFill>
                <a:hlinkClick r:id="rId12"/>
              </a:rPr>
              <a:t>http://anton-inyushkin.deviantart.com/art/WWW-World-Wide-Web-Internet-Logo-524049261</a:t>
            </a:r>
            <a:r>
              <a:rPr lang="en-CA" sz="900" dirty="0"/>
              <a:t/>
            </a:r>
            <a:br>
              <a:rPr lang="en-CA" sz="900" dirty="0"/>
            </a:br>
            <a:endParaRPr lang="en-CA" sz="900" dirty="0"/>
          </a:p>
          <a:p>
            <a:pPr marL="233363" lvl="0" indent="-198438" rtl="0">
              <a:spcBef>
                <a:spcPts val="0"/>
              </a:spcBef>
              <a:buClr>
                <a:schemeClr val="accent1"/>
              </a:buClr>
              <a:buSzPct val="100000"/>
              <a:buFont typeface="Trebuchet MS"/>
            </a:pPr>
            <a:r>
              <a:rPr lang="en-CA" sz="900" dirty="0"/>
              <a:t>On slide 24, a stock clip art image used under a CC0 license   </a:t>
            </a:r>
            <a:r>
              <a:rPr lang="en-CA" sz="900" u="sng" dirty="0">
                <a:solidFill>
                  <a:schemeClr val="hlink"/>
                </a:solidFill>
                <a:hlinkClick r:id="rId13"/>
              </a:rPr>
              <a:t>https://pixabay.com/en/teacher-silhouette-black-isolated-309533/</a:t>
            </a:r>
            <a:r>
              <a:rPr lang="en-CA" sz="900" dirty="0"/>
              <a:t> </a:t>
            </a:r>
            <a:br>
              <a:rPr lang="en-CA" sz="900" dirty="0"/>
            </a:br>
            <a:endParaRPr lang="en-CA" sz="900" dirty="0"/>
          </a:p>
          <a:p>
            <a:pPr marL="233363" lvl="0" indent="-198438" rtl="0">
              <a:spcBef>
                <a:spcPts val="0"/>
              </a:spcBef>
              <a:buClr>
                <a:schemeClr val="accent1"/>
              </a:buClr>
              <a:buSzPct val="100000"/>
              <a:buFont typeface="Trebuchet MS"/>
            </a:pPr>
            <a:r>
              <a:rPr lang="en-CA" sz="900" dirty="0"/>
              <a:t>On slide 26, the image</a:t>
            </a:r>
            <a:r>
              <a:rPr lang="en-CA" sz="900" dirty="0">
                <a:solidFill>
                  <a:srgbClr val="666666"/>
                </a:solidFill>
              </a:rPr>
              <a:t> </a:t>
            </a:r>
            <a:r>
              <a:rPr lang="en-CA" sz="900" dirty="0">
                <a:solidFill>
                  <a:srgbClr val="000000"/>
                </a:solidFill>
              </a:rPr>
              <a:t>was created by </a:t>
            </a:r>
            <a:r>
              <a:rPr lang="en-CA" sz="900" dirty="0">
                <a:highlight>
                  <a:srgbClr val="F3F5F6"/>
                </a:highlight>
              </a:rPr>
              <a:t>Todd Huffman and used under a CC 2.0 Attribution license -</a:t>
            </a:r>
            <a:r>
              <a:rPr lang="en-CA" sz="900" dirty="0"/>
              <a:t> </a:t>
            </a:r>
            <a:r>
              <a:rPr lang="en-CA" sz="900" u="sng" dirty="0">
                <a:solidFill>
                  <a:schemeClr val="hlink"/>
                </a:solidFill>
                <a:hlinkClick r:id="rId14"/>
              </a:rPr>
              <a:t>https://goo.gl/ygxvOj</a:t>
            </a:r>
            <a:r>
              <a:rPr lang="en-CA" sz="900" dirty="0">
                <a:highlight>
                  <a:srgbClr val="F3F5F6"/>
                </a:highlight>
              </a:rPr>
              <a:t/>
            </a:r>
            <a:br>
              <a:rPr lang="en-CA" sz="900" dirty="0">
                <a:highlight>
                  <a:srgbClr val="F3F5F6"/>
                </a:highlight>
              </a:rPr>
            </a:br>
            <a:endParaRPr lang="en-CA" sz="900" dirty="0">
              <a:highlight>
                <a:srgbClr val="F3F5F6"/>
              </a:highlight>
            </a:endParaRPr>
          </a:p>
          <a:p>
            <a:pPr marL="233363" lvl="0" indent="-198438" rtl="0">
              <a:spcBef>
                <a:spcPts val="0"/>
              </a:spcBef>
              <a:buClr>
                <a:schemeClr val="accent1"/>
              </a:buClr>
              <a:buSzPct val="100000"/>
              <a:buFont typeface="Trebuchet MS"/>
            </a:pPr>
            <a:r>
              <a:rPr lang="en-CA" sz="900" dirty="0"/>
              <a:t>On slide 27, the </a:t>
            </a:r>
            <a:r>
              <a:rPr lang="en-CA" sz="900" dirty="0">
                <a:solidFill>
                  <a:srgbClr val="000000"/>
                </a:solidFill>
                <a:highlight>
                  <a:srgbClr val="FAFAFA"/>
                </a:highlight>
              </a:rPr>
              <a:t>image was by </a:t>
            </a:r>
            <a:r>
              <a:rPr lang="en-CA" sz="900" dirty="0" err="1">
                <a:solidFill>
                  <a:srgbClr val="000000"/>
                </a:solidFill>
                <a:highlight>
                  <a:srgbClr val="FAFAFA"/>
                </a:highlight>
              </a:rPr>
              <a:t>flickr</a:t>
            </a:r>
            <a:r>
              <a:rPr lang="en-CA" sz="900" dirty="0">
                <a:solidFill>
                  <a:srgbClr val="000000"/>
                </a:solidFill>
                <a:highlight>
                  <a:srgbClr val="FAFAFA"/>
                </a:highlight>
              </a:rPr>
              <a:t> user </a:t>
            </a:r>
            <a:r>
              <a:rPr lang="en-CA" sz="900" dirty="0" err="1">
                <a:solidFill>
                  <a:srgbClr val="000000"/>
                </a:solidFill>
                <a:highlight>
                  <a:srgbClr val="FAFAFA"/>
                </a:highlight>
                <a:hlinkClick r:id="rId15"/>
              </a:rPr>
              <a:t>IvanWalsh</a:t>
            </a:r>
            <a:r>
              <a:rPr lang="en-CA" sz="900" dirty="0">
                <a:solidFill>
                  <a:srgbClr val="000000"/>
                </a:solidFill>
                <a:highlight>
                  <a:srgbClr val="FAFAFA"/>
                </a:highlight>
              </a:rPr>
              <a:t> and used under a CC 2.0 </a:t>
            </a:r>
            <a:r>
              <a:rPr lang="en-CA" sz="900" dirty="0" err="1">
                <a:solidFill>
                  <a:srgbClr val="000000"/>
                </a:solidFill>
                <a:highlight>
                  <a:srgbClr val="FAFAFA"/>
                </a:highlight>
              </a:rPr>
              <a:t>Attributionlicense</a:t>
            </a:r>
            <a:r>
              <a:rPr lang="en-CA" sz="900" dirty="0">
                <a:solidFill>
                  <a:srgbClr val="000000"/>
                </a:solidFill>
                <a:highlight>
                  <a:srgbClr val="FAFAFA"/>
                </a:highlight>
              </a:rPr>
              <a:t> -</a:t>
            </a:r>
            <a:r>
              <a:rPr lang="en-CA" sz="900" u="sng" dirty="0">
                <a:solidFill>
                  <a:schemeClr val="hlink"/>
                </a:solidFill>
                <a:highlight>
                  <a:srgbClr val="FAFAFA"/>
                </a:highlight>
                <a:hlinkClick r:id="rId15"/>
              </a:rPr>
              <a:t>https://www.flickr.com/photos/ivanwalsh/4006230793</a:t>
            </a:r>
            <a:r>
              <a:rPr lang="en-CA" sz="900" dirty="0">
                <a:solidFill>
                  <a:srgbClr val="000000"/>
                </a:solidFill>
                <a:highlight>
                  <a:srgbClr val="FAFAFA"/>
                </a:highlight>
              </a:rPr>
              <a:t/>
            </a:r>
            <a:br>
              <a:rPr lang="en-CA" sz="900" dirty="0">
                <a:solidFill>
                  <a:srgbClr val="000000"/>
                </a:solidFill>
                <a:highlight>
                  <a:srgbClr val="FAFAFA"/>
                </a:highlight>
              </a:rPr>
            </a:br>
            <a:endParaRPr lang="en-CA" sz="900" dirty="0">
              <a:solidFill>
                <a:srgbClr val="000000"/>
              </a:solidFill>
              <a:highlight>
                <a:srgbClr val="FAFAFA"/>
              </a:highlight>
            </a:endParaRPr>
          </a:p>
          <a:p>
            <a:pPr marL="233363" lvl="0" indent="-198438" rtl="0">
              <a:spcBef>
                <a:spcPts val="0"/>
              </a:spcBef>
              <a:buClr>
                <a:schemeClr val="accent1"/>
              </a:buClr>
              <a:buSzPct val="100000"/>
              <a:buFont typeface="Trebuchet MS"/>
            </a:pPr>
            <a:r>
              <a:rPr lang="en-CA" sz="900" dirty="0">
                <a:solidFill>
                  <a:srgbClr val="000000"/>
                </a:solidFill>
                <a:highlight>
                  <a:srgbClr val="FAFAFA"/>
                </a:highlight>
              </a:rPr>
              <a:t>On slide 28, this image was a screenshot from the University of Alberta OER library guide - </a:t>
            </a:r>
            <a:r>
              <a:rPr lang="en-CA" sz="900" u="sng" dirty="0">
                <a:solidFill>
                  <a:schemeClr val="hlink"/>
                </a:solidFill>
                <a:highlight>
                  <a:srgbClr val="FAFAFA"/>
                </a:highlight>
                <a:hlinkClick r:id="rId16"/>
              </a:rPr>
              <a:t>http://guides.library.ualberta.ca/open-educational-resources</a:t>
            </a:r>
            <a:r>
              <a:rPr lang="en-CA" sz="900" dirty="0">
                <a:solidFill>
                  <a:srgbClr val="000000"/>
                </a:solidFill>
                <a:highlight>
                  <a:srgbClr val="FAFAFA"/>
                </a:highlight>
              </a:rPr>
              <a:t/>
            </a:r>
            <a:br>
              <a:rPr lang="en-CA" sz="900" dirty="0">
                <a:solidFill>
                  <a:srgbClr val="000000"/>
                </a:solidFill>
                <a:highlight>
                  <a:srgbClr val="FAFAFA"/>
                </a:highlight>
              </a:rPr>
            </a:br>
            <a:endParaRPr lang="en-CA" sz="900" dirty="0">
              <a:solidFill>
                <a:srgbClr val="000000"/>
              </a:solidFill>
              <a:highlight>
                <a:srgbClr val="FAFAFA"/>
              </a:highlight>
            </a:endParaRPr>
          </a:p>
          <a:p>
            <a:pPr marL="233363" lvl="0" indent="-198438" rtl="0">
              <a:spcBef>
                <a:spcPts val="0"/>
              </a:spcBef>
              <a:buClr>
                <a:schemeClr val="accent1"/>
              </a:buClr>
              <a:buSzPct val="100000"/>
              <a:buFont typeface="Trebuchet MS"/>
            </a:pPr>
            <a:r>
              <a:rPr lang="en-CA" sz="900" dirty="0"/>
              <a:t>On slide 29, the Open Education Week Logo originates from: </a:t>
            </a:r>
            <a:r>
              <a:rPr lang="en-CA" sz="900" u="sng" dirty="0">
                <a:solidFill>
                  <a:schemeClr val="hlink"/>
                </a:solidFill>
                <a:hlinkClick r:id="rId5"/>
              </a:rPr>
              <a:t>http://www.openeducationweek.org/resources</a:t>
            </a:r>
            <a:r>
              <a:rPr lang="en-CA" sz="900" dirty="0"/>
              <a:t> - Used under a CC-BY 4.0 license.</a:t>
            </a:r>
            <a:br>
              <a:rPr lang="en-CA" sz="900" dirty="0"/>
            </a:br>
            <a:endParaRPr lang="en-CA" sz="900" dirty="0"/>
          </a:p>
          <a:p>
            <a:pPr marL="233363" lvl="0" indent="-198438" rtl="0">
              <a:spcBef>
                <a:spcPts val="0"/>
              </a:spcBef>
              <a:buClr>
                <a:schemeClr val="accent1"/>
              </a:buClr>
              <a:buSzPct val="100000"/>
              <a:buFont typeface="Trebuchet MS"/>
            </a:pPr>
            <a:r>
              <a:rPr lang="en-CA" sz="900" dirty="0"/>
              <a:t>On slide 31, image used from Library Girl, website under a CC 3.0 </a:t>
            </a:r>
            <a:r>
              <a:rPr lang="en-CA" sz="900" dirty="0" err="1"/>
              <a:t>Sharealike</a:t>
            </a:r>
            <a:r>
              <a:rPr lang="en-CA" sz="900" dirty="0"/>
              <a:t> license - </a:t>
            </a:r>
            <a:r>
              <a:rPr lang="en-CA" sz="900" u="sng" dirty="0">
                <a:solidFill>
                  <a:schemeClr val="hlink"/>
                </a:solidFill>
                <a:hlinkClick r:id="rId17"/>
              </a:rPr>
              <a:t>https://c2.staticflickr.com/8/7438/8926992700_0ab4c8cfe0_z.jpg</a:t>
            </a:r>
            <a:r>
              <a:rPr lang="en-CA" sz="900" dirty="0">
                <a:highlight>
                  <a:srgbClr val="FAFAFA"/>
                </a:highlight>
              </a:rPr>
              <a:t/>
            </a:r>
            <a:br>
              <a:rPr lang="en-CA" sz="900" dirty="0">
                <a:highlight>
                  <a:srgbClr val="FAFAFA"/>
                </a:highlight>
              </a:rPr>
            </a:br>
            <a:endParaRPr lang="en-CA" sz="900" dirty="0">
              <a:highlight>
                <a:srgbClr val="FAFAFA"/>
              </a:highlight>
            </a:endParaRPr>
          </a:p>
          <a:p>
            <a:pPr marL="233363" lvl="0" indent="-198438" rtl="0">
              <a:spcBef>
                <a:spcPts val="0"/>
              </a:spcBef>
              <a:buClr>
                <a:schemeClr val="accent1"/>
              </a:buClr>
              <a:buSzPct val="100000"/>
              <a:buFont typeface="Trebuchet MS"/>
            </a:pPr>
            <a:r>
              <a:rPr lang="en-CA" sz="900" dirty="0">
                <a:highlight>
                  <a:srgbClr val="FAFAFA"/>
                </a:highlight>
              </a:rPr>
              <a:t>On slide 32, image is from </a:t>
            </a:r>
            <a:r>
              <a:rPr lang="en-CA" sz="900" dirty="0" err="1">
                <a:highlight>
                  <a:srgbClr val="FAFAFA"/>
                </a:highlight>
              </a:rPr>
              <a:t>Pixbay</a:t>
            </a:r>
            <a:r>
              <a:rPr lang="en-CA" sz="900" dirty="0">
                <a:highlight>
                  <a:srgbClr val="FAFAFA"/>
                </a:highlight>
              </a:rPr>
              <a:t> by user </a:t>
            </a:r>
            <a:r>
              <a:rPr lang="en-CA" sz="900" dirty="0" err="1">
                <a:highlight>
                  <a:srgbClr val="FAFAFA"/>
                </a:highlight>
              </a:rPr>
              <a:t>dschap</a:t>
            </a:r>
            <a:r>
              <a:rPr lang="en-CA" sz="900" dirty="0">
                <a:highlight>
                  <a:srgbClr val="FAFAFA"/>
                </a:highlight>
              </a:rPr>
              <a:t> and is in the public domain </a:t>
            </a:r>
            <a:r>
              <a:rPr lang="en-CA" sz="900" u="sng" dirty="0">
                <a:solidFill>
                  <a:schemeClr val="hlink"/>
                </a:solidFill>
                <a:highlight>
                  <a:srgbClr val="FAFAFA"/>
                </a:highlight>
                <a:hlinkClick r:id="rId18"/>
              </a:rPr>
              <a:t>https://pixabay.com/en/database-library-catalog-search-1189982/</a:t>
            </a:r>
            <a:r>
              <a:rPr lang="en-CA" sz="900" dirty="0">
                <a:highlight>
                  <a:srgbClr val="FAFAFA"/>
                </a:highlight>
              </a:rPr>
              <a:t> </a:t>
            </a:r>
          </a:p>
          <a:p>
            <a:pPr marL="0" lvl="0" indent="0" rtl="0">
              <a:spcBef>
                <a:spcPts val="0"/>
              </a:spcBef>
              <a:buNone/>
            </a:pPr>
            <a:endParaRPr sz="1200" dirty="0"/>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title"/>
          </p:nvPr>
        </p:nvSpPr>
        <p:spPr>
          <a:xfrm>
            <a:off x="1069848" y="484631"/>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320" b="0" i="0" u="none" strike="noStrike" cap="none">
                <a:latin typeface="Georgia"/>
                <a:ea typeface="Georgia"/>
                <a:cs typeface="Georgia"/>
                <a:sym typeface="Georgia"/>
              </a:rPr>
              <a:t/>
            </a:r>
            <a:br>
              <a:rPr lang="en-CA" sz="4320" b="0" i="0" u="none" strike="noStrike" cap="none">
                <a:latin typeface="Georgia"/>
                <a:ea typeface="Georgia"/>
                <a:cs typeface="Georgia"/>
                <a:sym typeface="Georgia"/>
              </a:rPr>
            </a:br>
            <a:r>
              <a:rPr lang="en-CA" sz="4320" b="0" i="0" u="none" strike="noStrike" cap="none">
                <a:latin typeface="Georgia"/>
                <a:ea typeface="Georgia"/>
                <a:cs typeface="Georgia"/>
                <a:sym typeface="Georgia"/>
              </a:rPr>
              <a:t>Openness and the Academy</a:t>
            </a:r>
            <a:br>
              <a:rPr lang="en-CA" sz="4320" b="0" i="0" u="none" strike="noStrike" cap="none">
                <a:latin typeface="Georgia"/>
                <a:ea typeface="Georgia"/>
                <a:cs typeface="Georgia"/>
                <a:sym typeface="Georgia"/>
              </a:rPr>
            </a:br>
            <a:r>
              <a:rPr lang="en-CA" sz="4320" b="1" i="0" u="none" strike="noStrike" cap="none">
                <a:latin typeface="Georgia"/>
                <a:ea typeface="Georgia"/>
                <a:cs typeface="Georgia"/>
                <a:sym typeface="Georgia"/>
              </a:rPr>
              <a:t/>
            </a:r>
            <a:br>
              <a:rPr lang="en-CA" sz="4320" b="1" i="0" u="none" strike="noStrike" cap="none">
                <a:latin typeface="Georgia"/>
                <a:ea typeface="Georgia"/>
                <a:cs typeface="Georgia"/>
                <a:sym typeface="Georgia"/>
              </a:rPr>
            </a:br>
            <a:endParaRPr lang="en-CA" sz="4320" b="1" i="0" u="none" strike="noStrike" cap="none">
              <a:latin typeface="Georgia"/>
              <a:ea typeface="Georgia"/>
              <a:cs typeface="Georgia"/>
              <a:sym typeface="Georgia"/>
            </a:endParaRPr>
          </a:p>
        </p:txBody>
      </p:sp>
      <p:pic>
        <p:nvPicPr>
          <p:cNvPr id="135" name="Shape 135"/>
          <p:cNvPicPr preferRelativeResize="0">
            <a:picLocks noGrp="1"/>
          </p:cNvPicPr>
          <p:nvPr>
            <p:ph type="body" idx="1"/>
          </p:nvPr>
        </p:nvPicPr>
        <p:blipFill rotWithShape="1">
          <a:blip r:embed="rId3">
            <a:alphaModFix/>
          </a:blip>
          <a:srcRect/>
          <a:stretch/>
        </p:blipFill>
        <p:spPr>
          <a:xfrm>
            <a:off x="1207530" y="2152073"/>
            <a:ext cx="4091424" cy="4014229"/>
          </a:xfrm>
          <a:prstGeom prst="rect">
            <a:avLst/>
          </a:prstGeom>
          <a:noFill/>
          <a:ln>
            <a:noFill/>
          </a:ln>
        </p:spPr>
      </p:pic>
      <p:sp>
        <p:nvSpPr>
          <p:cNvPr id="136" name="Shape 136"/>
          <p:cNvSpPr txBox="1">
            <a:spLocks noGrp="1"/>
          </p:cNvSpPr>
          <p:nvPr>
            <p:ph type="body" idx="2"/>
          </p:nvPr>
        </p:nvSpPr>
        <p:spPr>
          <a:xfrm>
            <a:off x="6207162" y="2152073"/>
            <a:ext cx="4911941" cy="4020127"/>
          </a:xfrm>
          <a:prstGeom prst="rect">
            <a:avLst/>
          </a:prstGeom>
          <a:solidFill>
            <a:schemeClr val="accent1">
              <a:alpha val="22745"/>
            </a:schemeClr>
          </a:solidFill>
          <a:ln w="15875"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l" rtl="0">
              <a:lnSpc>
                <a:spcPct val="90000"/>
              </a:lnSpc>
              <a:spcBef>
                <a:spcPts val="0"/>
              </a:spcBef>
              <a:spcAft>
                <a:spcPts val="0"/>
              </a:spcAft>
              <a:buClr>
                <a:srgbClr val="548BB7"/>
              </a:buClr>
              <a:buSzPct val="25000"/>
              <a:buFont typeface="Noto Sans Symbols"/>
              <a:buNone/>
            </a:pPr>
            <a:r>
              <a:rPr lang="en-CA" sz="2300" b="1" i="0" u="none" strike="noStrike" cap="none">
                <a:solidFill>
                  <a:schemeClr val="dk1"/>
                </a:solidFill>
                <a:latin typeface="Trebuchet MS"/>
                <a:ea typeface="Trebuchet MS"/>
                <a:cs typeface="Trebuchet MS"/>
                <a:sym typeface="Trebuchet MS"/>
              </a:rPr>
              <a:t/>
            </a:r>
            <a:br>
              <a:rPr lang="en-CA" sz="2300" b="1" i="0" u="none" strike="noStrike" cap="none">
                <a:solidFill>
                  <a:schemeClr val="dk1"/>
                </a:solidFill>
                <a:latin typeface="Trebuchet MS"/>
                <a:ea typeface="Trebuchet MS"/>
                <a:cs typeface="Trebuchet MS"/>
                <a:sym typeface="Trebuchet MS"/>
              </a:rPr>
            </a:br>
            <a:r>
              <a:rPr lang="en-CA" sz="2300" b="1" i="0" u="none" strike="noStrike" cap="none">
                <a:solidFill>
                  <a:schemeClr val="dk1"/>
                </a:solidFill>
                <a:latin typeface="Trebuchet MS"/>
                <a:ea typeface="Trebuchet MS"/>
                <a:cs typeface="Trebuchet MS"/>
                <a:sym typeface="Trebuchet MS"/>
              </a:rPr>
              <a:t>OER include:</a:t>
            </a:r>
          </a:p>
          <a:p>
            <a:pPr marL="285750" marR="0" lvl="0" indent="-285750" algn="l" rtl="0">
              <a:lnSpc>
                <a:spcPct val="90000"/>
              </a:lnSpc>
              <a:spcBef>
                <a:spcPts val="1200"/>
              </a:spcBef>
              <a:spcAft>
                <a:spcPts val="0"/>
              </a:spcAft>
              <a:buClr>
                <a:srgbClr val="548BB7"/>
              </a:buClr>
              <a:buSzPct val="85000"/>
              <a:buFont typeface="Arial"/>
              <a:buChar char="•"/>
            </a:pPr>
            <a:r>
              <a:rPr lang="en-CA" sz="2000" b="0" i="0" u="none" strike="noStrike" cap="none">
                <a:solidFill>
                  <a:schemeClr val="dk1"/>
                </a:solidFill>
                <a:latin typeface="Trebuchet MS"/>
                <a:ea typeface="Trebuchet MS"/>
                <a:cs typeface="Trebuchet MS"/>
                <a:sym typeface="Trebuchet MS"/>
              </a:rPr>
              <a:t>Open Course Ware (OCW)</a:t>
            </a:r>
          </a:p>
          <a:p>
            <a:pPr marL="285750" marR="0" lvl="0" indent="-285750" algn="l" rtl="0">
              <a:lnSpc>
                <a:spcPct val="90000"/>
              </a:lnSpc>
              <a:spcBef>
                <a:spcPts val="1200"/>
              </a:spcBef>
              <a:spcAft>
                <a:spcPts val="0"/>
              </a:spcAft>
              <a:buClr>
                <a:srgbClr val="548BB7"/>
              </a:buClr>
              <a:buSzPct val="85000"/>
              <a:buFont typeface="Arial"/>
              <a:buChar char="•"/>
            </a:pPr>
            <a:r>
              <a:rPr lang="en-CA" sz="2000" b="0" i="0" u="none" strike="noStrike" cap="none">
                <a:solidFill>
                  <a:schemeClr val="dk1"/>
                </a:solidFill>
                <a:latin typeface="Trebuchet MS"/>
                <a:ea typeface="Trebuchet MS"/>
                <a:cs typeface="Trebuchet MS"/>
                <a:sym typeface="Trebuchet MS"/>
              </a:rPr>
              <a:t>Open Textbooks</a:t>
            </a:r>
          </a:p>
          <a:p>
            <a:pPr marL="285750" marR="0" lvl="0" indent="-285750" algn="l" rtl="0">
              <a:lnSpc>
                <a:spcPct val="90000"/>
              </a:lnSpc>
              <a:spcBef>
                <a:spcPts val="1200"/>
              </a:spcBef>
              <a:spcAft>
                <a:spcPts val="0"/>
              </a:spcAft>
              <a:buClr>
                <a:srgbClr val="548BB7"/>
              </a:buClr>
              <a:buSzPct val="85000"/>
              <a:buFont typeface="Arial"/>
              <a:buChar char="•"/>
            </a:pPr>
            <a:r>
              <a:rPr lang="en-CA" sz="2000" b="0" i="0" u="none" strike="noStrike" cap="none">
                <a:solidFill>
                  <a:schemeClr val="dk1"/>
                </a:solidFill>
                <a:latin typeface="Trebuchet MS"/>
                <a:ea typeface="Trebuchet MS"/>
                <a:cs typeface="Trebuchet MS"/>
                <a:sym typeface="Trebuchet MS"/>
              </a:rPr>
              <a:t>Conference and research presentation materials</a:t>
            </a:r>
          </a:p>
          <a:p>
            <a:pPr marL="285750" marR="0" lvl="0" indent="-285750" algn="l" rtl="0">
              <a:lnSpc>
                <a:spcPct val="90000"/>
              </a:lnSpc>
              <a:spcBef>
                <a:spcPts val="1200"/>
              </a:spcBef>
              <a:spcAft>
                <a:spcPts val="0"/>
              </a:spcAft>
              <a:buClr>
                <a:srgbClr val="548BB7"/>
              </a:buClr>
              <a:buSzPct val="85000"/>
              <a:buFont typeface="Arial"/>
              <a:buChar char="•"/>
            </a:pPr>
            <a:r>
              <a:rPr lang="en-CA" sz="2000" b="0" i="0" u="none" strike="noStrike" cap="none">
                <a:solidFill>
                  <a:schemeClr val="dk1"/>
                </a:solidFill>
                <a:latin typeface="Trebuchet MS"/>
                <a:ea typeface="Trebuchet MS"/>
                <a:cs typeface="Trebuchet MS"/>
                <a:sym typeface="Trebuchet MS"/>
              </a:rPr>
              <a:t>Assessment materials</a:t>
            </a:r>
          </a:p>
          <a:p>
            <a:pPr marL="285750" marR="0" lvl="0" indent="-285750" algn="l" rtl="0">
              <a:lnSpc>
                <a:spcPct val="90000"/>
              </a:lnSpc>
              <a:spcBef>
                <a:spcPts val="1200"/>
              </a:spcBef>
              <a:spcAft>
                <a:spcPts val="0"/>
              </a:spcAft>
              <a:buClr>
                <a:srgbClr val="548BB7"/>
              </a:buClr>
              <a:buSzPct val="85000"/>
              <a:buFont typeface="Arial"/>
              <a:buChar char="•"/>
            </a:pPr>
            <a:r>
              <a:rPr lang="en-CA" sz="2000" b="0" i="0" u="none" strike="noStrike" cap="none">
                <a:solidFill>
                  <a:schemeClr val="dk1"/>
                </a:solidFill>
                <a:latin typeface="Trebuchet MS"/>
                <a:ea typeface="Trebuchet MS"/>
                <a:cs typeface="Trebuchet MS"/>
                <a:sym typeface="Trebuchet MS"/>
              </a:rPr>
              <a:t>Educational audio/visual material</a:t>
            </a:r>
          </a:p>
          <a:p>
            <a:pPr marL="285750" marR="0" lvl="0" indent="-285750" algn="l" rtl="0">
              <a:lnSpc>
                <a:spcPct val="90000"/>
              </a:lnSpc>
              <a:spcBef>
                <a:spcPts val="1200"/>
              </a:spcBef>
              <a:spcAft>
                <a:spcPts val="0"/>
              </a:spcAft>
              <a:buClr>
                <a:srgbClr val="548BB7"/>
              </a:buClr>
              <a:buSzPct val="85000"/>
              <a:buFont typeface="Arial"/>
              <a:buChar char="•"/>
            </a:pPr>
            <a:r>
              <a:rPr lang="en-CA" sz="2000" b="0" i="0" u="none" strike="noStrike" cap="none">
                <a:solidFill>
                  <a:schemeClr val="dk1"/>
                </a:solidFill>
                <a:latin typeface="Trebuchet MS"/>
                <a:ea typeface="Trebuchet MS"/>
                <a:cs typeface="Trebuchet MS"/>
                <a:sym typeface="Trebuchet MS"/>
              </a:rPr>
              <a:t>Individual learning objects</a:t>
            </a:r>
          </a:p>
          <a:p>
            <a:pPr marL="285750" marR="0" lvl="0" indent="-285750" algn="l" rtl="0">
              <a:lnSpc>
                <a:spcPct val="90000"/>
              </a:lnSpc>
              <a:spcBef>
                <a:spcPts val="1200"/>
              </a:spcBef>
              <a:spcAft>
                <a:spcPts val="0"/>
              </a:spcAft>
              <a:buClr>
                <a:srgbClr val="548BB7"/>
              </a:buClr>
              <a:buSzPct val="85000"/>
              <a:buFont typeface="Arial"/>
              <a:buNone/>
            </a:pPr>
            <a:endParaRPr sz="2000" b="0" i="0" u="none" strike="noStrike" cap="none">
              <a:solidFill>
                <a:schemeClr val="dk1"/>
              </a:solidFill>
              <a:latin typeface="Trebuchet MS"/>
              <a:ea typeface="Trebuchet MS"/>
              <a:cs typeface="Trebuchet MS"/>
              <a:sym typeface="Trebuchet MS"/>
            </a:endParaRPr>
          </a:p>
          <a:p>
            <a:pPr marL="182880" marR="0" lvl="0" indent="-182880" algn="l" rtl="0">
              <a:lnSpc>
                <a:spcPct val="90000"/>
              </a:lnSpc>
              <a:spcBef>
                <a:spcPts val="1200"/>
              </a:spcBef>
              <a:buClr>
                <a:srgbClr val="548BB7"/>
              </a:buClr>
              <a:buSzPct val="85000"/>
              <a:buFont typeface="Noto Sans Symbols"/>
              <a:buNone/>
            </a:pPr>
            <a:endParaRPr sz="2000" b="0" i="0" u="none" strike="noStrike" cap="none">
              <a:solidFill>
                <a:schemeClr val="dk1"/>
              </a:solidFill>
              <a:latin typeface="Trebuchet MS"/>
              <a:ea typeface="Trebuchet MS"/>
              <a:cs typeface="Trebuchet MS"/>
              <a:sym typeface="Trebuchet MS"/>
            </a:endParaRPr>
          </a:p>
        </p:txBody>
      </p:sp>
      <p:sp>
        <p:nvSpPr>
          <p:cNvPr id="137" name="Shape 137"/>
          <p:cNvSpPr/>
          <p:nvPr/>
        </p:nvSpPr>
        <p:spPr>
          <a:xfrm>
            <a:off x="1629251" y="2793863"/>
            <a:ext cx="1663848" cy="9541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1400" b="1">
                <a:solidFill>
                  <a:schemeClr val="dk1"/>
                </a:solidFill>
                <a:latin typeface="Trebuchet MS"/>
                <a:ea typeface="Trebuchet MS"/>
                <a:cs typeface="Trebuchet MS"/>
                <a:sym typeface="Trebuchet MS"/>
              </a:rPr>
              <a:t>Research (Output) :</a:t>
            </a:r>
          </a:p>
          <a:p>
            <a:pPr marL="0" marR="0" lvl="0" indent="0" algn="ctr" rtl="0">
              <a:spcBef>
                <a:spcPts val="0"/>
              </a:spcBef>
              <a:buSzPct val="25000"/>
              <a:buNone/>
            </a:pPr>
            <a:r>
              <a:rPr lang="en-CA" sz="1400">
                <a:solidFill>
                  <a:schemeClr val="dk1"/>
                </a:solidFill>
                <a:latin typeface="Trebuchet MS"/>
                <a:ea typeface="Trebuchet MS"/>
                <a:cs typeface="Trebuchet MS"/>
                <a:sym typeface="Trebuchet MS"/>
              </a:rPr>
              <a:t>Open Access Publishing</a:t>
            </a:r>
          </a:p>
        </p:txBody>
      </p:sp>
      <p:sp>
        <p:nvSpPr>
          <p:cNvPr id="138" name="Shape 138"/>
          <p:cNvSpPr/>
          <p:nvPr/>
        </p:nvSpPr>
        <p:spPr>
          <a:xfrm>
            <a:off x="3264375" y="2793863"/>
            <a:ext cx="1556272" cy="954106"/>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1400" b="1">
                <a:solidFill>
                  <a:schemeClr val="dk1"/>
                </a:solidFill>
                <a:latin typeface="Trebuchet MS"/>
                <a:ea typeface="Trebuchet MS"/>
                <a:cs typeface="Trebuchet MS"/>
                <a:sym typeface="Trebuchet MS"/>
              </a:rPr>
              <a:t>Teaching:</a:t>
            </a:r>
          </a:p>
          <a:p>
            <a:pPr marL="0" marR="0" lvl="0" indent="0" algn="ctr" rtl="0">
              <a:spcBef>
                <a:spcPts val="0"/>
              </a:spcBef>
              <a:buSzPct val="25000"/>
              <a:buNone/>
            </a:pPr>
            <a:r>
              <a:rPr lang="en-CA" sz="1400">
                <a:solidFill>
                  <a:schemeClr val="dk1"/>
                </a:solidFill>
                <a:latin typeface="Trebuchet MS"/>
                <a:ea typeface="Trebuchet MS"/>
                <a:cs typeface="Trebuchet MS"/>
                <a:sym typeface="Trebuchet MS"/>
              </a:rPr>
              <a:t>Open Educational Resources</a:t>
            </a:r>
          </a:p>
        </p:txBody>
      </p:sp>
      <p:sp>
        <p:nvSpPr>
          <p:cNvPr id="139" name="Shape 139"/>
          <p:cNvSpPr/>
          <p:nvPr/>
        </p:nvSpPr>
        <p:spPr>
          <a:xfrm>
            <a:off x="1624704" y="4359805"/>
            <a:ext cx="1491727"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1400" b="1">
                <a:solidFill>
                  <a:schemeClr val="dk1"/>
                </a:solidFill>
                <a:latin typeface="Trebuchet MS"/>
                <a:ea typeface="Trebuchet MS"/>
                <a:cs typeface="Trebuchet MS"/>
                <a:sym typeface="Trebuchet MS"/>
              </a:rPr>
              <a:t>Research (Input) :</a:t>
            </a:r>
          </a:p>
          <a:p>
            <a:pPr marL="0" marR="0" lvl="0" indent="0" algn="ctr" rtl="0">
              <a:spcBef>
                <a:spcPts val="0"/>
              </a:spcBef>
              <a:buSzPct val="25000"/>
              <a:buNone/>
            </a:pPr>
            <a:r>
              <a:rPr lang="en-CA" sz="1400">
                <a:solidFill>
                  <a:schemeClr val="dk1"/>
                </a:solidFill>
                <a:latin typeface="Trebuchet MS"/>
                <a:ea typeface="Trebuchet MS"/>
                <a:cs typeface="Trebuchet MS"/>
                <a:sym typeface="Trebuchet MS"/>
              </a:rPr>
              <a:t>Open Data</a:t>
            </a:r>
          </a:p>
        </p:txBody>
      </p:sp>
      <p:sp>
        <p:nvSpPr>
          <p:cNvPr id="140" name="Shape 140"/>
          <p:cNvSpPr/>
          <p:nvPr/>
        </p:nvSpPr>
        <p:spPr>
          <a:xfrm>
            <a:off x="3214517" y="4380680"/>
            <a:ext cx="1939025" cy="738664"/>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CA" sz="1400" b="1">
                <a:solidFill>
                  <a:schemeClr val="dk1"/>
                </a:solidFill>
                <a:latin typeface="Trebuchet MS"/>
                <a:ea typeface="Trebuchet MS"/>
                <a:cs typeface="Trebuchet MS"/>
                <a:sym typeface="Trebuchet MS"/>
              </a:rPr>
              <a:t>Technology:</a:t>
            </a:r>
          </a:p>
          <a:p>
            <a:pPr marL="0" marR="0" lvl="0" indent="0" algn="ctr" rtl="0">
              <a:spcBef>
                <a:spcPts val="0"/>
              </a:spcBef>
              <a:buSzPct val="25000"/>
              <a:buNone/>
            </a:pPr>
            <a:r>
              <a:rPr lang="en-CA" sz="1400">
                <a:solidFill>
                  <a:schemeClr val="dk1"/>
                </a:solidFill>
                <a:latin typeface="Trebuchet MS"/>
                <a:ea typeface="Trebuchet MS"/>
                <a:cs typeface="Trebuchet MS"/>
                <a:sym typeface="Trebuchet MS"/>
              </a:rPr>
              <a:t>Open Source Software</a:t>
            </a:r>
          </a:p>
        </p:txBody>
      </p:sp>
      <p:cxnSp>
        <p:nvCxnSpPr>
          <p:cNvPr id="141" name="Shape 141"/>
          <p:cNvCxnSpPr/>
          <p:nvPr/>
        </p:nvCxnSpPr>
        <p:spPr>
          <a:xfrm>
            <a:off x="1207529" y="4090364"/>
            <a:ext cx="4075986" cy="0"/>
          </a:xfrm>
          <a:prstGeom prst="straightConnector1">
            <a:avLst/>
          </a:prstGeom>
          <a:solidFill>
            <a:srgbClr val="E9F0F5"/>
          </a:solidFill>
          <a:ln w="28575" cap="flat" cmpd="sng">
            <a:solidFill>
              <a:schemeClr val="dk1"/>
            </a:solidFill>
            <a:prstDash val="solid"/>
            <a:round/>
            <a:headEnd type="none" w="med" len="med"/>
            <a:tailEnd type="none" w="med" len="med"/>
          </a:ln>
        </p:spPr>
      </p:cxnSp>
      <p:cxnSp>
        <p:nvCxnSpPr>
          <p:cNvPr id="142" name="Shape 142"/>
          <p:cNvCxnSpPr/>
          <p:nvPr/>
        </p:nvCxnSpPr>
        <p:spPr>
          <a:xfrm>
            <a:off x="3248935" y="2152073"/>
            <a:ext cx="30879" cy="4014229"/>
          </a:xfrm>
          <a:prstGeom prst="straightConnector1">
            <a:avLst/>
          </a:prstGeom>
          <a:solidFill>
            <a:srgbClr val="E9F0F5"/>
          </a:solidFill>
          <a:ln w="28575" cap="flat" cmpd="sng">
            <a:solidFill>
              <a:schemeClr val="dk1"/>
            </a:solidFill>
            <a:prstDash val="solid"/>
            <a:round/>
            <a:headEnd type="none" w="med" len="med"/>
            <a:tailEnd type="none" w="med" len="med"/>
          </a:ln>
        </p:spPr>
      </p:cxn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pic>
        <p:nvPicPr>
          <p:cNvPr id="1031" name="Picture 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5562600"/>
            <a:ext cx="3871912" cy="899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8" name="Shape 148"/>
          <p:cNvSpPr txBox="1">
            <a:spLocks noGrp="1"/>
          </p:cNvSpPr>
          <p:nvPr>
            <p:ph type="title"/>
          </p:nvPr>
        </p:nvSpPr>
        <p:spPr>
          <a:xfrm>
            <a:off x="1069848" y="484631"/>
            <a:ext cx="10058400" cy="1609200"/>
          </a:xfrm>
          <a:prstGeom prst="rect">
            <a:avLst/>
          </a:prstGeom>
        </p:spPr>
        <p:txBody>
          <a:bodyPr lIns="91425" tIns="91425" rIns="91425" bIns="91425" anchor="ctr" anchorCtr="0">
            <a:noAutofit/>
          </a:bodyPr>
          <a:lstStyle/>
          <a:p>
            <a:pPr lvl="0">
              <a:spcBef>
                <a:spcPts val="0"/>
              </a:spcBef>
              <a:buNone/>
            </a:pPr>
            <a:r>
              <a:rPr lang="en-CA"/>
              <a:t>OERs in Public and School Libraries</a:t>
            </a:r>
          </a:p>
        </p:txBody>
      </p:sp>
      <p:sp>
        <p:nvSpPr>
          <p:cNvPr id="149" name="Shape 149"/>
          <p:cNvSpPr txBox="1">
            <a:spLocks noGrp="1"/>
          </p:cNvSpPr>
          <p:nvPr>
            <p:ph type="body" idx="1"/>
          </p:nvPr>
        </p:nvSpPr>
        <p:spPr>
          <a:xfrm>
            <a:off x="1069848" y="2194559"/>
            <a:ext cx="4755000" cy="3977700"/>
          </a:xfrm>
          <a:prstGeom prst="rect">
            <a:avLst/>
          </a:prstGeom>
        </p:spPr>
        <p:txBody>
          <a:bodyPr lIns="91425" tIns="91425" rIns="91425" bIns="91425" anchor="t" anchorCtr="0">
            <a:noAutofit/>
          </a:bodyPr>
          <a:lstStyle/>
          <a:p>
            <a:pPr lvl="0" rtl="0">
              <a:spcBef>
                <a:spcPts val="0"/>
              </a:spcBef>
              <a:buNone/>
            </a:pPr>
            <a:endParaRPr/>
          </a:p>
          <a:p>
            <a:pPr lvl="0">
              <a:spcBef>
                <a:spcPts val="0"/>
              </a:spcBef>
              <a:buNone/>
            </a:pPr>
            <a:endParaRPr/>
          </a:p>
        </p:txBody>
      </p:sp>
      <p:sp>
        <p:nvSpPr>
          <p:cNvPr id="150" name="Shape 150"/>
          <p:cNvSpPr txBox="1">
            <a:spLocks noGrp="1"/>
          </p:cNvSpPr>
          <p:nvPr>
            <p:ph type="body" idx="2"/>
          </p:nvPr>
        </p:nvSpPr>
        <p:spPr>
          <a:xfrm>
            <a:off x="1066800" y="2209800"/>
            <a:ext cx="4755000" cy="3977700"/>
          </a:xfrm>
          <a:prstGeom prst="rect">
            <a:avLst/>
          </a:prstGeom>
        </p:spPr>
        <p:txBody>
          <a:bodyPr lIns="91425" tIns="91425" rIns="91425" bIns="91425" anchor="t" anchorCtr="0">
            <a:noAutofit/>
          </a:bodyPr>
          <a:lstStyle/>
          <a:p>
            <a:pPr lvl="0">
              <a:spcBef>
                <a:spcPts val="0"/>
              </a:spcBef>
              <a:buNone/>
            </a:pPr>
            <a:r>
              <a:rPr lang="en-US" dirty="0" smtClean="0"/>
              <a:t>Public library usage:</a:t>
            </a:r>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r>
              <a:rPr lang="en-US" dirty="0" smtClean="0"/>
              <a:t>Some sparse examples, but clear room for further promotion</a:t>
            </a:r>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a:p>
            <a:pPr lvl="0">
              <a:spcBef>
                <a:spcPts val="0"/>
              </a:spcBef>
              <a:buNone/>
            </a:pPr>
            <a:endParaRPr lang="en-US" dirty="0"/>
          </a:p>
          <a:p>
            <a:pPr lvl="0">
              <a:spcBef>
                <a:spcPts val="0"/>
              </a:spcBef>
              <a:buNone/>
            </a:pPr>
            <a:endParaRPr lang="en-US" dirty="0" smtClean="0"/>
          </a:p>
        </p:txBody>
      </p:sp>
      <p:pic>
        <p:nvPicPr>
          <p:cNvPr id="1026" name="Picture 2">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 y="2847008"/>
            <a:ext cx="4572000" cy="69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2200" y="3559580"/>
            <a:ext cx="3962400" cy="588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a:hlinkClick r:id="rId9"/>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391461"/>
            <a:ext cx="4419600" cy="437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hape 150"/>
          <p:cNvSpPr txBox="1">
            <a:spLocks/>
          </p:cNvSpPr>
          <p:nvPr/>
        </p:nvSpPr>
        <p:spPr>
          <a:xfrm>
            <a:off x="6781800" y="2345025"/>
            <a:ext cx="4755000" cy="2046436"/>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L="182880" marR="0" lvl="0" indent="-74929" algn="l" rtl="0">
              <a:lnSpc>
                <a:spcPct val="90000"/>
              </a:lnSpc>
              <a:spcBef>
                <a:spcPts val="1200"/>
              </a:spcBef>
              <a:spcAft>
                <a:spcPts val="0"/>
              </a:spcAft>
              <a:buClr>
                <a:srgbClr val="548BB7"/>
              </a:buClr>
              <a:buSzPct val="85000"/>
              <a:buFont typeface="Noto Sans Symbols"/>
              <a:buChar char="▪"/>
              <a:defRPr sz="2000" b="0" i="0" u="none" strike="noStrike" cap="none">
                <a:solidFill>
                  <a:schemeClr val="dk1"/>
                </a:solidFill>
                <a:latin typeface="Trebuchet MS"/>
                <a:ea typeface="Trebuchet MS"/>
                <a:cs typeface="Trebuchet MS"/>
                <a:sym typeface="Trebuchet MS"/>
              </a:defRPr>
            </a:lvl1pPr>
            <a:lvl2pPr marL="457200" marR="0" lvl="1" indent="-93345" algn="l" rtl="0">
              <a:lnSpc>
                <a:spcPct val="90000"/>
              </a:lnSpc>
              <a:spcBef>
                <a:spcPts val="400"/>
              </a:spcBef>
              <a:spcAft>
                <a:spcPts val="200"/>
              </a:spcAft>
              <a:buClr>
                <a:srgbClr val="548BB7"/>
              </a:buClr>
              <a:buSzPct val="85000"/>
              <a:buFont typeface="Noto Sans Symbols"/>
              <a:buChar char="▪"/>
              <a:defRPr sz="1800" b="0" i="0" u="none" strike="noStrike" cap="none">
                <a:solidFill>
                  <a:schemeClr val="dk1"/>
                </a:solidFill>
                <a:latin typeface="Trebuchet MS"/>
                <a:ea typeface="Trebuchet MS"/>
                <a:cs typeface="Trebuchet MS"/>
                <a:sym typeface="Trebuchet MS"/>
              </a:defRPr>
            </a:lvl2pPr>
            <a:lvl3pPr marL="731520" marR="0" lvl="2" indent="-9905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3pPr>
            <a:lvl4pPr marL="1005839" marR="0" lvl="3" indent="-10667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4pPr>
            <a:lvl5pPr marL="1280160" marR="0" lvl="4" indent="-101600"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5pPr>
            <a:lvl6pPr marL="1600000" marR="0" lvl="5" indent="-1547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6pPr>
            <a:lvl7pPr marL="1899999" marR="0" lvl="6" indent="-1499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7pPr>
            <a:lvl8pPr marL="2200000" marR="0" lvl="7" indent="-1451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8pPr>
            <a:lvl9pPr marL="2500000" marR="0" lvl="8" indent="-153039" algn="l" rtl="0">
              <a:lnSpc>
                <a:spcPct val="90000"/>
              </a:lnSpc>
              <a:spcBef>
                <a:spcPts val="400"/>
              </a:spcBef>
              <a:spcAft>
                <a:spcPts val="200"/>
              </a:spcAft>
              <a:buClr>
                <a:srgbClr val="548BB7"/>
              </a:buClr>
              <a:buSzPct val="85000"/>
              <a:buFont typeface="Noto Sans Symbols"/>
              <a:buChar char="▪"/>
              <a:defRPr sz="1600" b="0" i="0" u="none" strike="noStrike" cap="none">
                <a:solidFill>
                  <a:schemeClr val="dk1"/>
                </a:solidFill>
                <a:latin typeface="Trebuchet MS"/>
                <a:ea typeface="Trebuchet MS"/>
                <a:cs typeface="Trebuchet MS"/>
                <a:sym typeface="Trebuchet MS"/>
              </a:defRPr>
            </a:lvl9pPr>
          </a:lstStyle>
          <a:p>
            <a:pPr>
              <a:spcBef>
                <a:spcPts val="0"/>
              </a:spcBef>
              <a:buFont typeface="Noto Sans Symbols"/>
              <a:buNone/>
            </a:pPr>
            <a:r>
              <a:rPr lang="en-US" dirty="0" smtClean="0"/>
              <a:t>School library usage:</a:t>
            </a:r>
          </a:p>
          <a:p>
            <a:pPr>
              <a:spcBef>
                <a:spcPts val="0"/>
              </a:spcBef>
              <a:buFont typeface="Noto Sans Symbols"/>
              <a:buNone/>
            </a:pPr>
            <a:endParaRPr lang="en-US" dirty="0"/>
          </a:p>
          <a:p>
            <a:pPr>
              <a:spcBef>
                <a:spcPts val="0"/>
              </a:spcBef>
              <a:buFont typeface="Noto Sans Symbols"/>
              <a:buNone/>
            </a:pPr>
            <a:r>
              <a:rPr lang="en-US" dirty="0" smtClean="0"/>
              <a:t>Rich tradition of use by K-12 educators, and in many jurisdictions considerable interest from relevant education departments/ministries</a:t>
            </a:r>
          </a:p>
          <a:p>
            <a:pPr>
              <a:spcBef>
                <a:spcPts val="0"/>
              </a:spcBef>
              <a:buFont typeface="Noto Sans Symbols"/>
              <a:buNone/>
            </a:pPr>
            <a:endParaRPr lang="en-US" dirty="0" smtClean="0"/>
          </a:p>
          <a:p>
            <a:pPr>
              <a:spcBef>
                <a:spcPts val="0"/>
              </a:spcBef>
              <a:buFont typeface="Noto Sans Symbols"/>
              <a:buNone/>
            </a:pPr>
            <a:endParaRPr lang="en-US" dirty="0" smtClean="0"/>
          </a:p>
          <a:p>
            <a:pPr>
              <a:spcBef>
                <a:spcPts val="0"/>
              </a:spcBef>
              <a:buFont typeface="Noto Sans Symbols"/>
              <a:buNone/>
            </a:pPr>
            <a:endParaRPr lang="en-US" dirty="0" smtClean="0"/>
          </a:p>
        </p:txBody>
      </p:sp>
      <p:pic>
        <p:nvPicPr>
          <p:cNvPr id="1029" name="Picture 5">
            <a:hlinkClick r:id="rId11"/>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48600" y="4148137"/>
            <a:ext cx="3905250" cy="785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a:hlinkClick r:id="rId13"/>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336150" y="4944018"/>
            <a:ext cx="5200650" cy="704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title"/>
          </p:nvPr>
        </p:nvSpPr>
        <p:spPr>
          <a:xfrm>
            <a:off x="1069848" y="484631"/>
            <a:ext cx="10058400" cy="1609200"/>
          </a:xfrm>
          <a:prstGeom prst="rect">
            <a:avLst/>
          </a:prstGeom>
        </p:spPr>
        <p:txBody>
          <a:bodyPr lIns="91425" tIns="91425" rIns="91425" bIns="91425" anchor="ctr" anchorCtr="0">
            <a:noAutofit/>
          </a:bodyPr>
          <a:lstStyle/>
          <a:p>
            <a:pPr lvl="0">
              <a:spcBef>
                <a:spcPts val="0"/>
              </a:spcBef>
              <a:buClr>
                <a:schemeClr val="dk1"/>
              </a:buClr>
              <a:buSzPct val="25000"/>
              <a:buFont typeface="Arial"/>
              <a:buNone/>
            </a:pPr>
            <a:r>
              <a:rPr lang="en-CA">
                <a:solidFill>
                  <a:schemeClr val="dk1"/>
                </a:solidFill>
              </a:rPr>
              <a:t>OERs, Lifelong Learning and Librarianship</a:t>
            </a:r>
          </a:p>
        </p:txBody>
      </p:sp>
      <p:sp>
        <p:nvSpPr>
          <p:cNvPr id="157" name="Shape 157"/>
          <p:cNvSpPr txBox="1">
            <a:spLocks noGrp="1"/>
          </p:cNvSpPr>
          <p:nvPr>
            <p:ph type="body" idx="1"/>
          </p:nvPr>
        </p:nvSpPr>
        <p:spPr>
          <a:xfrm>
            <a:off x="1069848" y="2121408"/>
            <a:ext cx="10058400" cy="4050900"/>
          </a:xfrm>
          <a:prstGeom prst="rect">
            <a:avLst/>
          </a:prstGeom>
        </p:spPr>
        <p:txBody>
          <a:bodyPr lIns="91425" tIns="91425" rIns="91425" bIns="91425" anchor="t" anchorCtr="0">
            <a:noAutofit/>
          </a:bodyPr>
          <a:lstStyle/>
          <a:p>
            <a:pPr lvl="0">
              <a:spcBef>
                <a:spcPts val="600"/>
              </a:spcBef>
              <a:buNone/>
            </a:pPr>
            <a:r>
              <a:rPr lang="en-CA" dirty="0"/>
              <a:t>Lifelong learning has consistently been seen as a core element of librarianship:</a:t>
            </a:r>
          </a:p>
          <a:p>
            <a:pPr marL="457200" lvl="0" indent="-228600" rtl="0">
              <a:spcBef>
                <a:spcPts val="600"/>
              </a:spcBef>
            </a:pPr>
            <a:r>
              <a:rPr lang="en-CA" u="sng" dirty="0">
                <a:solidFill>
                  <a:schemeClr val="hlink"/>
                </a:solidFill>
                <a:hlinkClick r:id="rId3"/>
              </a:rPr>
              <a:t>Dewey (1889, p. 8)</a:t>
            </a:r>
            <a:r>
              <a:rPr lang="en-CA" dirty="0"/>
              <a:t> argued “Education is a matter of a lifetime.”</a:t>
            </a:r>
          </a:p>
          <a:p>
            <a:pPr marL="457200" lvl="0" indent="-228600" rtl="0">
              <a:spcBef>
                <a:spcPts val="600"/>
              </a:spcBef>
            </a:pPr>
            <a:r>
              <a:rPr lang="en-CA" dirty="0" err="1"/>
              <a:t>Ranganathan</a:t>
            </a:r>
            <a:r>
              <a:rPr lang="en-CA" dirty="0"/>
              <a:t> in his </a:t>
            </a:r>
            <a:r>
              <a:rPr lang="en-CA" i="1" dirty="0"/>
              <a:t>Five Laws of Library Science</a:t>
            </a:r>
            <a:r>
              <a:rPr lang="en-CA" dirty="0"/>
              <a:t> declared:</a:t>
            </a:r>
          </a:p>
          <a:p>
            <a:pPr marL="914400" lvl="0" indent="0">
              <a:spcBef>
                <a:spcPts val="600"/>
              </a:spcBef>
              <a:buNone/>
            </a:pPr>
            <a:r>
              <a:rPr lang="en-CA" dirty="0"/>
              <a:t>Hence, even though a man has as many degrees as a thermometer, even though he be graduated with the highest honours, he is grossly uneducated, or will soon become so, if he stops reading and lets his brain </a:t>
            </a:r>
            <a:r>
              <a:rPr lang="en-CA"/>
              <a:t>grow </a:t>
            </a:r>
            <a:r>
              <a:rPr lang="en-CA" smtClean="0"/>
              <a:t>rusty </a:t>
            </a:r>
            <a:r>
              <a:rPr lang="en-CA" dirty="0"/>
              <a:t>from the day of his convocation onwards.  Education really begins at the cradle and is only completed at the grave. (1931, p. 148) </a:t>
            </a:r>
          </a:p>
          <a:p>
            <a:pPr marL="457200" lvl="0" indent="-228600">
              <a:spcBef>
                <a:spcPts val="600"/>
              </a:spcBef>
            </a:pPr>
            <a:r>
              <a:rPr lang="en-CA" dirty="0"/>
              <a:t>ALA regards education and lifelong learning as one of 11 </a:t>
            </a:r>
            <a:r>
              <a:rPr lang="en-CA" u="sng" dirty="0">
                <a:solidFill>
                  <a:schemeClr val="hlink"/>
                </a:solidFill>
                <a:hlinkClick r:id="rId4"/>
              </a:rPr>
              <a:t>Core Values of Librarianship</a:t>
            </a:r>
          </a:p>
          <a:p>
            <a:pPr marL="457200" lvl="0" indent="-228600">
              <a:spcBef>
                <a:spcPts val="600"/>
              </a:spcBef>
            </a:pPr>
            <a:r>
              <a:rPr lang="en-CA" dirty="0"/>
              <a:t>A recent 2016 study of Americans found 73% identify as “lifelong learners” (</a:t>
            </a:r>
            <a:r>
              <a:rPr lang="en-CA" u="sng" dirty="0">
                <a:solidFill>
                  <a:schemeClr val="hlink"/>
                </a:solidFill>
                <a:hlinkClick r:id="rId5"/>
              </a:rPr>
              <a:t>Harrington, 2016</a:t>
            </a:r>
            <a:r>
              <a:rPr lang="en-CA" dirty="0"/>
              <a:t>)</a:t>
            </a:r>
          </a:p>
          <a:p>
            <a:pPr marL="914400" lvl="1" indent="-228600">
              <a:spcBef>
                <a:spcPts val="600"/>
              </a:spcBef>
            </a:pPr>
            <a:r>
              <a:rPr lang="en-CA" dirty="0"/>
              <a:t>However, awareness of online learning resources is low </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title"/>
          </p:nvPr>
        </p:nvSpPr>
        <p:spPr>
          <a:xfrm>
            <a:off x="1069848" y="484631"/>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More than Content</a:t>
            </a:r>
          </a:p>
        </p:txBody>
      </p:sp>
      <p:sp>
        <p:nvSpPr>
          <p:cNvPr id="163" name="Shape 163"/>
          <p:cNvSpPr txBox="1">
            <a:spLocks noGrp="1"/>
          </p:cNvSpPr>
          <p:nvPr>
            <p:ph type="body" idx="1"/>
          </p:nvPr>
        </p:nvSpPr>
        <p:spPr>
          <a:xfrm>
            <a:off x="1069849" y="2121400"/>
            <a:ext cx="5487600" cy="4050900"/>
          </a:xfrm>
          <a:prstGeom prst="rect">
            <a:avLst/>
          </a:prstGeom>
          <a:noFill/>
          <a:ln>
            <a:noFill/>
          </a:ln>
        </p:spPr>
        <p:txBody>
          <a:bodyPr lIns="91425" tIns="45700" rIns="91425" bIns="45700" anchor="t" anchorCtr="0">
            <a:noAutofit/>
          </a:bodyPr>
          <a:lstStyle/>
          <a:p>
            <a:pPr marL="182880" marR="0" lvl="0" indent="-182880" algn="l" rtl="0">
              <a:lnSpc>
                <a:spcPct val="80000"/>
              </a:lnSpc>
              <a:spcBef>
                <a:spcPts val="0"/>
              </a:spcBef>
              <a:spcAft>
                <a:spcPts val="0"/>
              </a:spcAft>
              <a:buClr>
                <a:srgbClr val="548BB7"/>
              </a:buClr>
              <a:buSzPct val="82763"/>
              <a:buFont typeface="Noto Sans Symbols"/>
              <a:buChar char="▪"/>
            </a:pPr>
            <a:r>
              <a:rPr lang="en-CA" sz="1850" b="0" i="0" u="none" strike="noStrike" cap="none">
                <a:solidFill>
                  <a:schemeClr val="dk1"/>
                </a:solidFill>
                <a:latin typeface="Trebuchet MS"/>
                <a:ea typeface="Trebuchet MS"/>
                <a:cs typeface="Trebuchet MS"/>
                <a:sym typeface="Trebuchet MS"/>
              </a:rPr>
              <a:t>Content not the only facet of OER</a:t>
            </a:r>
          </a:p>
          <a:p>
            <a:pPr marL="182880" marR="0" lvl="0" indent="-182880" algn="l" rtl="0">
              <a:lnSpc>
                <a:spcPct val="80000"/>
              </a:lnSpc>
              <a:spcBef>
                <a:spcPts val="1200"/>
              </a:spcBef>
              <a:spcAft>
                <a:spcPts val="0"/>
              </a:spcAft>
              <a:buClr>
                <a:srgbClr val="548BB7"/>
              </a:buClr>
              <a:buSzPct val="82763"/>
              <a:buFont typeface="Noto Sans Symbols"/>
              <a:buNone/>
            </a:pPr>
            <a:endParaRPr sz="1850" b="0" i="0" u="none" strike="noStrike" cap="none">
              <a:solidFill>
                <a:schemeClr val="dk1"/>
              </a:solidFill>
              <a:latin typeface="Trebuchet MS"/>
              <a:ea typeface="Trebuchet MS"/>
              <a:cs typeface="Trebuchet MS"/>
              <a:sym typeface="Trebuchet MS"/>
            </a:endParaRPr>
          </a:p>
          <a:p>
            <a:pPr marL="182880" marR="0" lvl="0" indent="-182880" algn="l" rtl="0">
              <a:lnSpc>
                <a:spcPct val="80000"/>
              </a:lnSpc>
              <a:spcBef>
                <a:spcPts val="1200"/>
              </a:spcBef>
              <a:spcAft>
                <a:spcPts val="0"/>
              </a:spcAft>
              <a:buClr>
                <a:srgbClr val="548BB7"/>
              </a:buClr>
              <a:buSzPct val="82763"/>
              <a:buFont typeface="Noto Sans Symbols"/>
              <a:buChar char="▪"/>
            </a:pPr>
            <a:r>
              <a:rPr lang="en-CA" sz="1850" b="0" i="0" u="none" strike="noStrike" cap="none">
                <a:solidFill>
                  <a:schemeClr val="dk1"/>
                </a:solidFill>
                <a:latin typeface="Trebuchet MS"/>
                <a:ea typeface="Trebuchet MS"/>
                <a:cs typeface="Trebuchet MS"/>
                <a:sym typeface="Trebuchet MS"/>
              </a:rPr>
              <a:t>Also includes tools for creation and distribution and implementation resources (such as licensing systems)</a:t>
            </a:r>
          </a:p>
          <a:p>
            <a:pPr marL="182880" marR="0" lvl="0" indent="-182880" algn="l" rtl="0">
              <a:lnSpc>
                <a:spcPct val="80000"/>
              </a:lnSpc>
              <a:spcBef>
                <a:spcPts val="1200"/>
              </a:spcBef>
              <a:spcAft>
                <a:spcPts val="0"/>
              </a:spcAft>
              <a:buClr>
                <a:srgbClr val="548BB7"/>
              </a:buClr>
              <a:buSzPct val="82763"/>
              <a:buFont typeface="Noto Sans Symbols"/>
              <a:buNone/>
            </a:pPr>
            <a:endParaRPr sz="1850" b="0" i="0" u="none" strike="noStrike" cap="none">
              <a:solidFill>
                <a:schemeClr val="dk1"/>
              </a:solidFill>
              <a:latin typeface="Trebuchet MS"/>
              <a:ea typeface="Trebuchet MS"/>
              <a:cs typeface="Trebuchet MS"/>
              <a:sym typeface="Trebuchet MS"/>
            </a:endParaRPr>
          </a:p>
          <a:p>
            <a:pPr marL="182880" marR="0" lvl="0" indent="-182880" algn="l" rtl="0">
              <a:lnSpc>
                <a:spcPct val="80000"/>
              </a:lnSpc>
              <a:spcBef>
                <a:spcPts val="1200"/>
              </a:spcBef>
              <a:spcAft>
                <a:spcPts val="0"/>
              </a:spcAft>
              <a:buClr>
                <a:srgbClr val="548BB7"/>
              </a:buClr>
              <a:buSzPct val="82763"/>
              <a:buFont typeface="Noto Sans Symbols"/>
              <a:buChar char="▪"/>
            </a:pPr>
            <a:r>
              <a:rPr lang="en-CA" sz="1850" b="0" i="0" u="none" strike="noStrike" cap="none">
                <a:solidFill>
                  <a:schemeClr val="dk1"/>
                </a:solidFill>
                <a:latin typeface="Trebuchet MS"/>
                <a:ea typeface="Trebuchet MS"/>
                <a:cs typeface="Trebuchet MS"/>
                <a:sym typeface="Trebuchet MS"/>
              </a:rPr>
              <a:t>Library has a particularly important role to play in the areas of tools and implementations resources</a:t>
            </a:r>
          </a:p>
          <a:p>
            <a:pPr marL="0" lvl="0" indent="0" rtl="0">
              <a:lnSpc>
                <a:spcPct val="80000"/>
              </a:lnSpc>
              <a:spcBef>
                <a:spcPts val="0"/>
              </a:spcBef>
              <a:buNone/>
            </a:pPr>
            <a:endParaRPr sz="1850"/>
          </a:p>
          <a:p>
            <a:pPr lvl="0" rtl="0">
              <a:lnSpc>
                <a:spcPct val="80000"/>
              </a:lnSpc>
              <a:spcBef>
                <a:spcPts val="0"/>
              </a:spcBef>
              <a:buClr>
                <a:srgbClr val="548BB7"/>
              </a:buClr>
              <a:buSzPct val="82763"/>
              <a:buFont typeface="Noto Sans Symbols"/>
              <a:buChar char="▪"/>
            </a:pPr>
            <a:r>
              <a:rPr lang="en-CA" sz="1850"/>
              <a:t>OER discussions should also be focused on both sides of the equation – use and creation</a:t>
            </a:r>
          </a:p>
          <a:p>
            <a:pPr marL="182880" marR="0" lvl="0" indent="-182880" algn="l" rtl="0">
              <a:lnSpc>
                <a:spcPct val="80000"/>
              </a:lnSpc>
              <a:spcBef>
                <a:spcPts val="1200"/>
              </a:spcBef>
              <a:spcAft>
                <a:spcPts val="0"/>
              </a:spcAft>
              <a:buClr>
                <a:srgbClr val="548BB7"/>
              </a:buClr>
              <a:buSzPct val="82763"/>
              <a:buFont typeface="Noto Sans Symbols"/>
              <a:buNone/>
            </a:pPr>
            <a:endParaRPr sz="1850" b="0" i="0" u="none" strike="noStrike" cap="none">
              <a:solidFill>
                <a:schemeClr val="dk1"/>
              </a:solidFill>
              <a:latin typeface="Trebuchet MS"/>
              <a:ea typeface="Trebuchet MS"/>
              <a:cs typeface="Trebuchet MS"/>
              <a:sym typeface="Trebuchet MS"/>
            </a:endParaRPr>
          </a:p>
          <a:p>
            <a:pPr marL="182880" marR="0" lvl="0" indent="-182880" algn="l" rtl="0">
              <a:lnSpc>
                <a:spcPct val="80000"/>
              </a:lnSpc>
              <a:spcBef>
                <a:spcPts val="1200"/>
              </a:spcBef>
              <a:spcAft>
                <a:spcPts val="0"/>
              </a:spcAft>
              <a:buClr>
                <a:srgbClr val="548BB7"/>
              </a:buClr>
              <a:buSzPct val="82763"/>
              <a:buFont typeface="Noto Sans Symbols"/>
              <a:buNone/>
            </a:pPr>
            <a:endParaRPr sz="1850" b="0" i="0" u="none" strike="noStrike" cap="none">
              <a:solidFill>
                <a:schemeClr val="dk1"/>
              </a:solidFill>
              <a:latin typeface="Trebuchet MS"/>
              <a:ea typeface="Trebuchet MS"/>
              <a:cs typeface="Trebuchet MS"/>
              <a:sym typeface="Trebuchet MS"/>
            </a:endParaRPr>
          </a:p>
          <a:p>
            <a:pPr marL="182880" marR="0" lvl="0" indent="-182880" algn="l" rtl="0">
              <a:lnSpc>
                <a:spcPct val="80000"/>
              </a:lnSpc>
              <a:spcBef>
                <a:spcPts val="1200"/>
              </a:spcBef>
              <a:spcAft>
                <a:spcPts val="0"/>
              </a:spcAft>
              <a:buClr>
                <a:srgbClr val="548BB7"/>
              </a:buClr>
              <a:buSzPct val="78625"/>
              <a:buFont typeface="Noto Sans Symbols"/>
              <a:buChar char="▪"/>
            </a:pPr>
            <a:endParaRPr/>
          </a:p>
          <a:p>
            <a:pPr marL="182880" marR="0" lvl="0" indent="-182880" algn="l" rtl="0">
              <a:lnSpc>
                <a:spcPct val="80000"/>
              </a:lnSpc>
              <a:spcBef>
                <a:spcPts val="1200"/>
              </a:spcBef>
              <a:buClr>
                <a:srgbClr val="548BB7"/>
              </a:buClr>
              <a:buSzPct val="82763"/>
              <a:buFont typeface="Noto Sans Symbols"/>
              <a:buNone/>
            </a:pPr>
            <a:endParaRPr sz="1850" b="0" i="0" u="none" strike="noStrike" cap="none">
              <a:solidFill>
                <a:schemeClr val="dk1"/>
              </a:solidFill>
              <a:latin typeface="Trebuchet MS"/>
              <a:ea typeface="Trebuchet MS"/>
              <a:cs typeface="Trebuchet MS"/>
              <a:sym typeface="Trebuchet MS"/>
            </a:endParaRPr>
          </a:p>
        </p:txBody>
      </p:sp>
      <p:pic>
        <p:nvPicPr>
          <p:cNvPr id="164" name="Shape 164"/>
          <p:cNvPicPr preferRelativeResize="0"/>
          <p:nvPr/>
        </p:nvPicPr>
        <p:blipFill>
          <a:blip r:embed="rId3">
            <a:alphaModFix/>
          </a:blip>
          <a:stretch>
            <a:fillRect/>
          </a:stretch>
        </p:blipFill>
        <p:spPr>
          <a:xfrm>
            <a:off x="6790400" y="2776324"/>
            <a:ext cx="5092798" cy="2864126"/>
          </a:xfrm>
          <a:prstGeom prst="rect">
            <a:avLst/>
          </a:prstGeom>
          <a:noFill/>
          <a:ln>
            <a:noFill/>
          </a:ln>
        </p:spPr>
      </p:pic>
      <p:sp>
        <p:nvSpPr>
          <p:cNvPr id="165" name="Shape 165"/>
          <p:cNvSpPr txBox="1"/>
          <p:nvPr/>
        </p:nvSpPr>
        <p:spPr>
          <a:xfrm>
            <a:off x="6752850" y="5671175"/>
            <a:ext cx="4799700" cy="615900"/>
          </a:xfrm>
          <a:prstGeom prst="rect">
            <a:avLst/>
          </a:prstGeom>
          <a:noFill/>
          <a:ln>
            <a:noFill/>
          </a:ln>
        </p:spPr>
        <p:txBody>
          <a:bodyPr lIns="91425" tIns="91425" rIns="91425" bIns="91425" anchor="t" anchorCtr="0">
            <a:noAutofit/>
          </a:bodyPr>
          <a:lstStyle/>
          <a:p>
            <a:pPr lvl="0" rtl="0">
              <a:spcBef>
                <a:spcPts val="0"/>
              </a:spcBef>
              <a:buNone/>
            </a:pPr>
            <a:r>
              <a:rPr lang="en-CA"/>
              <a:t>University of Alberta Libraries, (n.d.), </a:t>
            </a:r>
            <a:r>
              <a:rPr lang="en-CA" i="1"/>
              <a:t>ERA (Education and Research Archive) Homepage</a:t>
            </a:r>
            <a:r>
              <a:rPr lang="en-CA"/>
              <a:t>, </a:t>
            </a:r>
          </a:p>
          <a:p>
            <a:pPr lvl="0">
              <a:spcBef>
                <a:spcPts val="0"/>
              </a:spcBef>
              <a:buNone/>
            </a:pPr>
            <a:r>
              <a:rPr lang="en-CA" u="sng">
                <a:solidFill>
                  <a:schemeClr val="hlink"/>
                </a:solidFill>
                <a:hlinkClick r:id="rId4"/>
              </a:rPr>
              <a:t>https://era.library.ualberta.ca/</a:t>
            </a:r>
            <a:r>
              <a:rPr lang="en-CA"/>
              <a:t> </a:t>
            </a:r>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2133600" y="185031"/>
            <a:ext cx="10058399" cy="1609344"/>
          </a:xfrm>
          <a:prstGeom prst="rect">
            <a:avLst/>
          </a:prstGeom>
          <a:noFill/>
          <a:ln>
            <a:noFill/>
          </a:ln>
        </p:spPr>
        <p:txBody>
          <a:bodyPr lIns="91425" tIns="45700" rIns="91425" bIns="45700" anchor="ctr" anchorCtr="0">
            <a:noAutofit/>
          </a:bodyPr>
          <a:lstStyle/>
          <a:p>
            <a:pPr marL="0" marR="0" lvl="0" indent="0" algn="l" rtl="0">
              <a:lnSpc>
                <a:spcPct val="90000"/>
              </a:lnSpc>
              <a:spcBef>
                <a:spcPts val="0"/>
              </a:spcBef>
              <a:buSzPct val="25000"/>
              <a:buFont typeface="Georgia"/>
              <a:buNone/>
            </a:pPr>
            <a:r>
              <a:rPr lang="en-CA" sz="4800" b="1" i="0" u="none" strike="noStrike" cap="none">
                <a:latin typeface="Georgia"/>
                <a:ea typeface="Georgia"/>
                <a:cs typeface="Georgia"/>
                <a:sym typeface="Georgia"/>
              </a:rPr>
              <a:t>Institutional Benefits (Post Secondary Institutions)</a:t>
            </a:r>
          </a:p>
        </p:txBody>
      </p:sp>
      <p:sp>
        <p:nvSpPr>
          <p:cNvPr id="171" name="Shape 171"/>
          <p:cNvSpPr/>
          <p:nvPr/>
        </p:nvSpPr>
        <p:spPr>
          <a:xfrm>
            <a:off x="2077565" y="1794375"/>
            <a:ext cx="7476600" cy="914400"/>
          </a:xfrm>
          <a:prstGeom prst="roundRect">
            <a:avLst>
              <a:gd name="adj" fmla="val 16667"/>
            </a:avLst>
          </a:prstGeom>
          <a:solidFill>
            <a:schemeClr val="accent4"/>
          </a:solidFill>
          <a:ln w="12700" cap="flat" cmpd="sng">
            <a:solidFill>
              <a:srgbClr val="9D814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MIT (2011, 2016) reports numerous institutional and community benefits to its OCW initiative</a:t>
            </a:r>
          </a:p>
        </p:txBody>
      </p:sp>
      <p:sp>
        <p:nvSpPr>
          <p:cNvPr id="172" name="Shape 172"/>
          <p:cNvSpPr/>
          <p:nvPr/>
        </p:nvSpPr>
        <p:spPr>
          <a:xfrm>
            <a:off x="522193" y="3287353"/>
            <a:ext cx="2012576" cy="2415091"/>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457200" marR="0" lvl="1" indent="0" algn="l" rtl="0">
              <a:spcBef>
                <a:spcPts val="0"/>
              </a:spcBef>
              <a:buNone/>
            </a:pPr>
            <a:endParaRPr sz="2000" b="0" i="0" u="none" strike="noStrike" cap="none">
              <a:solidFill>
                <a:schemeClr val="dk1"/>
              </a:solidFill>
              <a:latin typeface="Trebuchet MS"/>
              <a:ea typeface="Trebuchet MS"/>
              <a:cs typeface="Trebuchet MS"/>
              <a:sym typeface="Trebuchet MS"/>
            </a:endParaRPr>
          </a:p>
        </p:txBody>
      </p:sp>
      <p:sp>
        <p:nvSpPr>
          <p:cNvPr id="173" name="Shape 173"/>
          <p:cNvSpPr/>
          <p:nvPr/>
        </p:nvSpPr>
        <p:spPr>
          <a:xfrm>
            <a:off x="3151094" y="3287351"/>
            <a:ext cx="2012576" cy="2415091"/>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sp>
        <p:nvSpPr>
          <p:cNvPr id="174" name="Shape 174"/>
          <p:cNvSpPr/>
          <p:nvPr/>
        </p:nvSpPr>
        <p:spPr>
          <a:xfrm>
            <a:off x="5779996" y="3287355"/>
            <a:ext cx="2012576" cy="2415091"/>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sp>
        <p:nvSpPr>
          <p:cNvPr id="175" name="Shape 175"/>
          <p:cNvSpPr/>
          <p:nvPr/>
        </p:nvSpPr>
        <p:spPr>
          <a:xfrm>
            <a:off x="8570261" y="3287355"/>
            <a:ext cx="2012576" cy="2415091"/>
          </a:xfrm>
          <a:prstGeom prst="roundRect">
            <a:avLst>
              <a:gd name="adj" fmla="val 16667"/>
            </a:avLst>
          </a:prstGeom>
          <a:solidFill>
            <a:schemeClr val="accent5"/>
          </a:solidFill>
          <a:ln w="12700" cap="flat" cmpd="sng">
            <a:solidFill>
              <a:srgbClr val="597972"/>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None/>
            </a:pPr>
            <a:endParaRPr sz="1800">
              <a:solidFill>
                <a:schemeClr val="lt1"/>
              </a:solidFill>
              <a:latin typeface="Trebuchet MS"/>
              <a:ea typeface="Trebuchet MS"/>
              <a:cs typeface="Trebuchet MS"/>
              <a:sym typeface="Trebuchet MS"/>
            </a:endParaRPr>
          </a:p>
        </p:txBody>
      </p:sp>
      <p:sp>
        <p:nvSpPr>
          <p:cNvPr id="176" name="Shape 176"/>
          <p:cNvSpPr txBox="1"/>
          <p:nvPr/>
        </p:nvSpPr>
        <p:spPr>
          <a:xfrm>
            <a:off x="2989730" y="3287351"/>
            <a:ext cx="2012576" cy="2308323"/>
          </a:xfrm>
          <a:prstGeom prst="rect">
            <a:avLst/>
          </a:prstGeom>
          <a:noFill/>
          <a:ln>
            <a:noFill/>
          </a:ln>
        </p:spPr>
        <p:txBody>
          <a:bodyPr lIns="91425" tIns="45700" rIns="91425" bIns="45700" anchor="t" anchorCtr="0">
            <a:noAutofit/>
          </a:bodyPr>
          <a:lstStyle/>
          <a:p>
            <a:pPr marL="411480" marR="0" lvl="1" indent="-5080" algn="l" rtl="0">
              <a:spcBef>
                <a:spcPts val="0"/>
              </a:spcBef>
              <a:buSzPct val="25000"/>
              <a:buNone/>
            </a:pPr>
            <a:r>
              <a:rPr lang="en-CA" sz="1600" b="0" i="0" u="none" strike="noStrike" cap="none">
                <a:solidFill>
                  <a:srgbClr val="000000"/>
                </a:solidFill>
                <a:latin typeface="Trebuchet MS"/>
                <a:ea typeface="Trebuchet MS"/>
                <a:cs typeface="Trebuchet MS"/>
                <a:sym typeface="Trebuchet MS"/>
              </a:rPr>
              <a:t>Recruitment – 35% of freshmen aware of the OCW initiative were influenced to attend MIT because of it</a:t>
            </a:r>
          </a:p>
        </p:txBody>
      </p:sp>
      <p:sp>
        <p:nvSpPr>
          <p:cNvPr id="177" name="Shape 177"/>
          <p:cNvSpPr txBox="1"/>
          <p:nvPr/>
        </p:nvSpPr>
        <p:spPr>
          <a:xfrm>
            <a:off x="360829" y="3287351"/>
            <a:ext cx="2012576" cy="1569660"/>
          </a:xfrm>
          <a:prstGeom prst="rect">
            <a:avLst/>
          </a:prstGeom>
          <a:noFill/>
          <a:ln>
            <a:noFill/>
          </a:ln>
        </p:spPr>
        <p:txBody>
          <a:bodyPr lIns="91425" tIns="45700" rIns="91425" bIns="45700" anchor="t" anchorCtr="0">
            <a:noAutofit/>
          </a:bodyPr>
          <a:lstStyle/>
          <a:p>
            <a:pPr marL="457200" marR="0" lvl="1" indent="0" algn="l" rtl="0">
              <a:spcBef>
                <a:spcPts val="0"/>
              </a:spcBef>
              <a:buNone/>
            </a:pPr>
            <a:endParaRPr sz="1600" b="0" i="0" u="none" strike="noStrike" cap="none">
              <a:solidFill>
                <a:schemeClr val="dk1"/>
              </a:solidFill>
              <a:latin typeface="Trebuchet MS"/>
              <a:ea typeface="Trebuchet MS"/>
              <a:cs typeface="Trebuchet MS"/>
              <a:sym typeface="Trebuchet MS"/>
            </a:endParaRPr>
          </a:p>
          <a:p>
            <a:pPr marL="457200" lvl="1" indent="0" rtl="0">
              <a:spcBef>
                <a:spcPts val="0"/>
              </a:spcBef>
              <a:buNone/>
            </a:pPr>
            <a:endParaRPr sz="1600">
              <a:solidFill>
                <a:schemeClr val="dk1"/>
              </a:solidFill>
              <a:latin typeface="Trebuchet MS"/>
              <a:ea typeface="Trebuchet MS"/>
              <a:cs typeface="Trebuchet MS"/>
              <a:sym typeface="Trebuchet MS"/>
            </a:endParaRPr>
          </a:p>
          <a:p>
            <a:pPr marL="457200" marR="0" lvl="1" indent="0" algn="l" rtl="0">
              <a:spcBef>
                <a:spcPts val="0"/>
              </a:spcBef>
              <a:buNone/>
            </a:pPr>
            <a:endParaRPr sz="1600">
              <a:solidFill>
                <a:schemeClr val="dk1"/>
              </a:solidFill>
              <a:latin typeface="Trebuchet MS"/>
              <a:ea typeface="Trebuchet MS"/>
              <a:cs typeface="Trebuchet MS"/>
              <a:sym typeface="Trebuchet MS"/>
            </a:endParaRPr>
          </a:p>
          <a:p>
            <a:pPr marL="457200" marR="0" lvl="1" indent="0" algn="l" rtl="0">
              <a:spcBef>
                <a:spcPts val="0"/>
              </a:spcBef>
              <a:buSzPct val="25000"/>
              <a:buNone/>
            </a:pPr>
            <a:r>
              <a:rPr lang="en-CA" sz="1600">
                <a:solidFill>
                  <a:schemeClr val="dk1"/>
                </a:solidFill>
                <a:latin typeface="Trebuchet MS"/>
                <a:ea typeface="Trebuchet MS"/>
                <a:cs typeface="Trebuchet MS"/>
                <a:sym typeface="Trebuchet MS"/>
              </a:rPr>
              <a:t>MIT OCW has had over 200 million visits  by Feb 2016</a:t>
            </a:r>
          </a:p>
        </p:txBody>
      </p:sp>
      <p:sp>
        <p:nvSpPr>
          <p:cNvPr id="178" name="Shape 178"/>
          <p:cNvSpPr txBox="1"/>
          <p:nvPr/>
        </p:nvSpPr>
        <p:spPr>
          <a:xfrm>
            <a:off x="5639919" y="3399862"/>
            <a:ext cx="2084294" cy="2062103"/>
          </a:xfrm>
          <a:prstGeom prst="rect">
            <a:avLst/>
          </a:prstGeom>
          <a:noFill/>
          <a:ln>
            <a:noFill/>
          </a:ln>
        </p:spPr>
        <p:txBody>
          <a:bodyPr lIns="91425" tIns="45700" rIns="91425" bIns="45700" anchor="t" anchorCtr="0">
            <a:noAutofit/>
          </a:bodyPr>
          <a:lstStyle/>
          <a:p>
            <a:pPr marL="457200" marR="0" lvl="1" indent="0" algn="l" rtl="0">
              <a:spcBef>
                <a:spcPts val="0"/>
              </a:spcBef>
              <a:buSzPct val="25000"/>
              <a:buNone/>
            </a:pPr>
            <a:r>
              <a:rPr lang="en-CA" sz="1600" b="0" i="0" u="none" strike="noStrike" cap="none">
                <a:solidFill>
                  <a:schemeClr val="dk1"/>
                </a:solidFill>
                <a:latin typeface="Trebuchet MS"/>
                <a:ea typeface="Trebuchet MS"/>
                <a:cs typeface="Trebuchet MS"/>
                <a:sym typeface="Trebuchet MS"/>
              </a:rPr>
              <a:t>Little impact on class levels – fewer than 4% of participating faculty report drops in in-class attendance</a:t>
            </a:r>
          </a:p>
        </p:txBody>
      </p:sp>
      <p:sp>
        <p:nvSpPr>
          <p:cNvPr id="179" name="Shape 179"/>
          <p:cNvSpPr txBox="1"/>
          <p:nvPr/>
        </p:nvSpPr>
        <p:spPr>
          <a:xfrm>
            <a:off x="8408896" y="3340735"/>
            <a:ext cx="2152652" cy="2308323"/>
          </a:xfrm>
          <a:prstGeom prst="rect">
            <a:avLst/>
          </a:prstGeom>
          <a:noFill/>
          <a:ln>
            <a:noFill/>
          </a:ln>
        </p:spPr>
        <p:txBody>
          <a:bodyPr lIns="91425" tIns="45700" rIns="91425" bIns="45700" anchor="t" anchorCtr="0">
            <a:noAutofit/>
          </a:bodyPr>
          <a:lstStyle/>
          <a:p>
            <a:pPr marL="457200" marR="0" lvl="1" indent="0" algn="l" rtl="0">
              <a:spcBef>
                <a:spcPts val="0"/>
              </a:spcBef>
              <a:buSzPct val="25000"/>
              <a:buNone/>
            </a:pPr>
            <a:r>
              <a:rPr lang="en-CA" sz="1600" b="0" i="0" u="none" strike="noStrike" cap="none">
                <a:solidFill>
                  <a:schemeClr val="dk1"/>
                </a:solidFill>
                <a:latin typeface="Trebuchet MS"/>
                <a:ea typeface="Trebuchet MS"/>
                <a:cs typeface="Trebuchet MS"/>
                <a:sym typeface="Trebuchet MS"/>
              </a:rPr>
              <a:t>Positive student experience – 94% of MIT students say OCW has positively impacted student experience</a:t>
            </a:r>
          </a:p>
        </p:txBody>
      </p:sp>
      <p:sp>
        <p:nvSpPr>
          <p:cNvPr id="180" name="Shape 180"/>
          <p:cNvSpPr/>
          <p:nvPr/>
        </p:nvSpPr>
        <p:spPr>
          <a:xfrm>
            <a:off x="5258050" y="5880875"/>
            <a:ext cx="6784800" cy="856800"/>
          </a:xfrm>
          <a:prstGeom prst="rect">
            <a:avLst/>
          </a:prstGeom>
          <a:noFill/>
          <a:ln>
            <a:noFill/>
          </a:ln>
        </p:spPr>
        <p:txBody>
          <a:bodyPr lIns="91425" tIns="45700" rIns="91425" bIns="45700" anchor="t" anchorCtr="0">
            <a:noAutofit/>
          </a:bodyPr>
          <a:lstStyle/>
          <a:p>
            <a:pPr marL="914400" marR="0" lvl="2" indent="0" algn="l" rtl="0">
              <a:spcBef>
                <a:spcPts val="0"/>
              </a:spcBef>
              <a:buSzPct val="25000"/>
              <a:buNone/>
            </a:pPr>
            <a:r>
              <a:rPr lang="en-CA" sz="1100">
                <a:solidFill>
                  <a:schemeClr val="dk1"/>
                </a:solidFill>
                <a:latin typeface="Trebuchet MS"/>
                <a:ea typeface="Trebuchet MS"/>
                <a:cs typeface="Trebuchet MS"/>
                <a:sym typeface="Trebuchet MS"/>
              </a:rPr>
              <a:t>MIT, (2011), </a:t>
            </a:r>
            <a:r>
              <a:rPr lang="en-CA" sz="1100" i="1">
                <a:solidFill>
                  <a:schemeClr val="dk1"/>
                </a:solidFill>
                <a:latin typeface="Trebuchet MS"/>
                <a:ea typeface="Trebuchet MS"/>
                <a:cs typeface="Trebuchet MS"/>
                <a:sym typeface="Trebuchet MS"/>
              </a:rPr>
              <a:t>2011 Program Evaluation Findings Summary</a:t>
            </a:r>
            <a:r>
              <a:rPr lang="en-CA" sz="1100">
                <a:solidFill>
                  <a:schemeClr val="dk1"/>
                </a:solidFill>
                <a:latin typeface="Trebuchet MS"/>
                <a:ea typeface="Trebuchet MS"/>
                <a:cs typeface="Trebuchet MS"/>
                <a:sym typeface="Trebuchet MS"/>
              </a:rPr>
              <a:t>,</a:t>
            </a:r>
          </a:p>
          <a:p>
            <a:pPr marL="914400" marR="0" lvl="2" indent="0" algn="l" rtl="0">
              <a:spcBef>
                <a:spcPts val="0"/>
              </a:spcBef>
              <a:buSzPct val="25000"/>
              <a:buNone/>
            </a:pPr>
            <a:r>
              <a:rPr lang="en-CA" sz="1100" u="sng">
                <a:solidFill>
                  <a:schemeClr val="hlink"/>
                </a:solidFill>
                <a:latin typeface="Trebuchet MS"/>
                <a:ea typeface="Trebuchet MS"/>
                <a:cs typeface="Trebuchet MS"/>
                <a:sym typeface="Trebuchet MS"/>
                <a:hlinkClick r:id="rId3"/>
              </a:rPr>
              <a:t>http://ocw.mit.edu/about/site-statistics/11_Eval_Summary_112311_MITOCW.pdf</a:t>
            </a:r>
            <a:r>
              <a:rPr lang="en-CA" sz="1100">
                <a:solidFill>
                  <a:schemeClr val="dk1"/>
                </a:solidFill>
                <a:latin typeface="Trebuchet MS"/>
                <a:ea typeface="Trebuchet MS"/>
                <a:cs typeface="Trebuchet MS"/>
                <a:sym typeface="Trebuchet MS"/>
              </a:rPr>
              <a:t> </a:t>
            </a:r>
          </a:p>
          <a:p>
            <a:pPr marL="914400" marR="0" lvl="2" indent="0" algn="l" rtl="0">
              <a:spcBef>
                <a:spcPts val="0"/>
              </a:spcBef>
              <a:buSzPct val="25000"/>
              <a:buNone/>
            </a:pPr>
            <a:r>
              <a:rPr lang="en-CA" sz="1100" b="0" i="0" u="none" strike="noStrike" cap="none">
                <a:solidFill>
                  <a:schemeClr val="dk1"/>
                </a:solidFill>
                <a:latin typeface="Trebuchet MS"/>
                <a:ea typeface="Trebuchet MS"/>
                <a:cs typeface="Trebuchet MS"/>
                <a:sym typeface="Trebuchet MS"/>
              </a:rPr>
              <a:t>MIT, (</a:t>
            </a:r>
            <a:r>
              <a:rPr lang="en-CA" sz="1100">
                <a:solidFill>
                  <a:schemeClr val="dk1"/>
                </a:solidFill>
                <a:latin typeface="Trebuchet MS"/>
                <a:ea typeface="Trebuchet MS"/>
                <a:cs typeface="Trebuchet MS"/>
                <a:sym typeface="Trebuchet MS"/>
              </a:rPr>
              <a:t>2016</a:t>
            </a:r>
            <a:r>
              <a:rPr lang="en-CA" sz="1100" b="0" i="0" u="none" strike="noStrike" cap="none">
                <a:solidFill>
                  <a:schemeClr val="dk1"/>
                </a:solidFill>
                <a:latin typeface="Trebuchet MS"/>
                <a:ea typeface="Trebuchet MS"/>
                <a:cs typeface="Trebuchet MS"/>
                <a:sym typeface="Trebuchet MS"/>
              </a:rPr>
              <a:t>), </a:t>
            </a:r>
            <a:r>
              <a:rPr lang="en-CA" sz="1100" i="1">
                <a:solidFill>
                  <a:schemeClr val="dk1"/>
                </a:solidFill>
                <a:latin typeface="Trebuchet MS"/>
                <a:ea typeface="Trebuchet MS"/>
                <a:cs typeface="Trebuchet MS"/>
                <a:sym typeface="Trebuchet MS"/>
              </a:rPr>
              <a:t>MIT Open Courseware Dashboard Reprot Feb. 2016</a:t>
            </a:r>
            <a:r>
              <a:rPr lang="en-CA" sz="1100" b="0" i="1" u="none" strike="noStrike" cap="none">
                <a:solidFill>
                  <a:schemeClr val="dk1"/>
                </a:solidFill>
                <a:latin typeface="Trebuchet MS"/>
                <a:ea typeface="Trebuchet MS"/>
                <a:cs typeface="Trebuchet MS"/>
                <a:sym typeface="Trebuchet MS"/>
              </a:rPr>
              <a:t>, </a:t>
            </a:r>
            <a:r>
              <a:rPr lang="en-CA" sz="1100" i="1" u="sng">
                <a:solidFill>
                  <a:schemeClr val="hlink"/>
                </a:solidFill>
                <a:latin typeface="Trebuchet MS"/>
                <a:ea typeface="Trebuchet MS"/>
                <a:cs typeface="Trebuchet MS"/>
                <a:sym typeface="Trebuchet MS"/>
                <a:hlinkClick r:id="rId4"/>
              </a:rPr>
              <a:t>http://ocw.mit.edu/about/site-statistics/monthly-reports/MITOCW_DB_2016_02.pdf</a:t>
            </a:r>
            <a:r>
              <a:rPr lang="en-CA" sz="1100" i="1" u="none">
                <a:solidFill>
                  <a:schemeClr val="dk1"/>
                </a:solidFill>
                <a:latin typeface="Trebuchet MS"/>
                <a:ea typeface="Trebuchet MS"/>
                <a:cs typeface="Trebuchet MS"/>
                <a:sym typeface="Trebuchet MS"/>
              </a:rPr>
              <a:t> </a:t>
            </a:r>
          </a:p>
        </p:txBody>
      </p:sp>
      <p:sp>
        <p:nvSpPr>
          <p:cNvPr id="181" name="Shape 181"/>
          <p:cNvSpPr/>
          <p:nvPr/>
        </p:nvSpPr>
        <p:spPr>
          <a:xfrm>
            <a:off x="2077552" y="1794375"/>
            <a:ext cx="7476600" cy="914400"/>
          </a:xfrm>
          <a:prstGeom prst="roundRect">
            <a:avLst>
              <a:gd name="adj" fmla="val 16667"/>
            </a:avLst>
          </a:prstGeom>
          <a:solidFill>
            <a:schemeClr val="accent4"/>
          </a:solidFill>
          <a:ln w="12700" cap="flat" cmpd="sng">
            <a:solidFill>
              <a:srgbClr val="9D8143"/>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CA" sz="1800">
                <a:solidFill>
                  <a:schemeClr val="dk1"/>
                </a:solidFill>
                <a:latin typeface="Trebuchet MS"/>
                <a:ea typeface="Trebuchet MS"/>
                <a:cs typeface="Trebuchet MS"/>
                <a:sym typeface="Trebuchet MS"/>
              </a:rPr>
              <a:t>MIT (2011, 2016) reports numerous institutional and community benefits to its OCW initiative</a:t>
            </a: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title"/>
          </p:nvPr>
        </p:nvSpPr>
        <p:spPr>
          <a:xfrm>
            <a:off x="1268498" y="524981"/>
            <a:ext cx="10058400" cy="1609200"/>
          </a:xfrm>
          <a:prstGeom prst="rect">
            <a:avLst/>
          </a:prstGeom>
          <a:noFill/>
          <a:ln>
            <a:noFill/>
          </a:ln>
        </p:spPr>
        <p:txBody>
          <a:bodyPr lIns="91425" tIns="45700" rIns="91425" bIns="45700" anchor="ctr" anchorCtr="0">
            <a:noAutofit/>
          </a:bodyPr>
          <a:lstStyle/>
          <a:p>
            <a:pPr lvl="0" rtl="0">
              <a:spcBef>
                <a:spcPts val="0"/>
              </a:spcBef>
              <a:buClr>
                <a:schemeClr val="dk1"/>
              </a:buClr>
              <a:buSzPct val="45833"/>
              <a:buFont typeface="Arial"/>
              <a:buNone/>
            </a:pPr>
            <a:r>
              <a:rPr lang="en-CA" sz="2400" b="0" dirty="0">
                <a:solidFill>
                  <a:schemeClr val="dk1"/>
                </a:solidFill>
                <a:latin typeface="Trebuchet MS"/>
                <a:ea typeface="Trebuchet MS"/>
                <a:cs typeface="Trebuchet MS"/>
                <a:sym typeface="Trebuchet MS"/>
              </a:rPr>
              <a:t>  </a:t>
            </a:r>
            <a:r>
              <a:rPr lang="en-CA" sz="4400" b="0" dirty="0">
                <a:solidFill>
                  <a:schemeClr val="dk1"/>
                </a:solidFill>
                <a:latin typeface="Trebuchet MS"/>
                <a:ea typeface="Trebuchet MS"/>
                <a:cs typeface="Trebuchet MS"/>
                <a:sym typeface="Trebuchet MS"/>
              </a:rPr>
              <a:t>Libraries and librarians have several roles to play in relation to OER…</a:t>
            </a:r>
          </a:p>
        </p:txBody>
      </p:sp>
      <p:sp>
        <p:nvSpPr>
          <p:cNvPr id="188" name="Shape 188"/>
          <p:cNvSpPr/>
          <p:nvPr/>
        </p:nvSpPr>
        <p:spPr>
          <a:xfrm>
            <a:off x="1963925" y="2645050"/>
            <a:ext cx="1505700" cy="2468550"/>
          </a:xfrm>
          <a:prstGeom prst="flowChartOffpageConnector">
            <a:avLst/>
          </a:prstGeom>
          <a:solidFill>
            <a:srgbClr val="57BB8A"/>
          </a:solidFill>
          <a:ln w="9525" cap="flat" cmpd="sng">
            <a:solidFill>
              <a:srgbClr val="666666"/>
            </a:solidFill>
            <a:prstDash val="solid"/>
            <a:round/>
            <a:headEnd type="none" w="med" len="med"/>
            <a:tailEnd type="none" w="med" len="med"/>
          </a:ln>
        </p:spPr>
        <p:txBody>
          <a:bodyPr lIns="91425" tIns="91425" rIns="91425" bIns="91425" anchor="ctr" anchorCtr="0">
            <a:noAutofit/>
          </a:bodyPr>
          <a:lstStyle/>
          <a:p>
            <a:pPr marL="0" lvl="0" indent="0" algn="ctr" rtl="0">
              <a:lnSpc>
                <a:spcPct val="90000"/>
              </a:lnSpc>
              <a:spcBef>
                <a:spcPts val="400"/>
              </a:spcBef>
              <a:buNone/>
            </a:pPr>
            <a:r>
              <a:rPr lang="en-CA" sz="1800">
                <a:solidFill>
                  <a:schemeClr val="dk1"/>
                </a:solidFill>
                <a:latin typeface="Economica"/>
                <a:ea typeface="Economica"/>
                <a:cs typeface="Economica"/>
                <a:sym typeface="Economica"/>
              </a:rPr>
              <a:t>Advocacy and promotion</a:t>
            </a:r>
          </a:p>
        </p:txBody>
      </p:sp>
      <p:sp>
        <p:nvSpPr>
          <p:cNvPr id="189" name="Shape 189"/>
          <p:cNvSpPr/>
          <p:nvPr/>
        </p:nvSpPr>
        <p:spPr>
          <a:xfrm>
            <a:off x="4129850" y="2645050"/>
            <a:ext cx="1427600" cy="2468550"/>
          </a:xfrm>
          <a:prstGeom prst="flowChartOffpageConnector">
            <a:avLst/>
          </a:prstGeom>
          <a:solidFill>
            <a:srgbClr val="CCA677"/>
          </a:solidFill>
          <a:ln w="9525" cap="flat" cmpd="sng">
            <a:solidFill>
              <a:srgbClr val="666666"/>
            </a:solidFill>
            <a:prstDash val="solid"/>
            <a:round/>
            <a:headEnd type="none" w="med" len="med"/>
            <a:tailEnd type="none" w="med" len="med"/>
          </a:ln>
        </p:spPr>
        <p:txBody>
          <a:bodyPr lIns="91425" tIns="91425" rIns="91425" bIns="91425" anchor="ctr" anchorCtr="0">
            <a:noAutofit/>
          </a:bodyPr>
          <a:lstStyle/>
          <a:p>
            <a:pPr marL="0" lvl="0" indent="0" algn="ctr" rtl="0">
              <a:lnSpc>
                <a:spcPct val="90000"/>
              </a:lnSpc>
              <a:spcBef>
                <a:spcPts val="600"/>
              </a:spcBef>
              <a:buNone/>
            </a:pPr>
            <a:r>
              <a:rPr lang="en-CA" sz="1800">
                <a:solidFill>
                  <a:schemeClr val="dk1"/>
                </a:solidFill>
                <a:latin typeface="Economica"/>
                <a:ea typeface="Economica"/>
                <a:cs typeface="Economica"/>
                <a:sym typeface="Economica"/>
              </a:rPr>
              <a:t>Assist in locating or disseminating OER</a:t>
            </a:r>
          </a:p>
        </p:txBody>
      </p:sp>
      <p:sp>
        <p:nvSpPr>
          <p:cNvPr id="190" name="Shape 190"/>
          <p:cNvSpPr/>
          <p:nvPr/>
        </p:nvSpPr>
        <p:spPr>
          <a:xfrm>
            <a:off x="6139500" y="2645050"/>
            <a:ext cx="1427587" cy="2468550"/>
          </a:xfrm>
          <a:prstGeom prst="flowChartOffpageConnector">
            <a:avLst/>
          </a:prstGeom>
          <a:solidFill>
            <a:srgbClr val="DCE755"/>
          </a:solidFill>
          <a:ln w="9525" cap="flat" cmpd="sng">
            <a:solidFill>
              <a:srgbClr val="666666"/>
            </a:solidFill>
            <a:prstDash val="solid"/>
            <a:round/>
            <a:headEnd type="none" w="med" len="med"/>
            <a:tailEnd type="none" w="med" len="med"/>
          </a:ln>
        </p:spPr>
        <p:txBody>
          <a:bodyPr lIns="91425" tIns="91425" rIns="91425" bIns="91425" anchor="ctr" anchorCtr="0">
            <a:noAutofit/>
          </a:bodyPr>
          <a:lstStyle/>
          <a:p>
            <a:pPr lvl="0" rtl="0">
              <a:spcBef>
                <a:spcPts val="0"/>
              </a:spcBef>
              <a:buNone/>
            </a:pPr>
            <a:endParaRPr/>
          </a:p>
        </p:txBody>
      </p:sp>
      <p:sp>
        <p:nvSpPr>
          <p:cNvPr id="191" name="Shape 191"/>
          <p:cNvSpPr/>
          <p:nvPr/>
        </p:nvSpPr>
        <p:spPr>
          <a:xfrm>
            <a:off x="8239850" y="2645050"/>
            <a:ext cx="1560025" cy="2384550"/>
          </a:xfrm>
          <a:prstGeom prst="flowChartOffpageConnector">
            <a:avLst/>
          </a:prstGeom>
          <a:solidFill>
            <a:srgbClr val="78909C"/>
          </a:solidFill>
          <a:ln w="9525" cap="flat" cmpd="sng">
            <a:solidFill>
              <a:srgbClr val="434343"/>
            </a:solidFill>
            <a:prstDash val="solid"/>
            <a:round/>
            <a:headEnd type="none" w="med" len="med"/>
            <a:tailEnd type="none" w="med" len="med"/>
          </a:ln>
        </p:spPr>
        <p:txBody>
          <a:bodyPr lIns="91425" tIns="91425" rIns="91425" bIns="91425" anchor="b" anchorCtr="0">
            <a:noAutofit/>
          </a:bodyPr>
          <a:lstStyle/>
          <a:p>
            <a:pPr marL="0" lvl="0" indent="0" algn="ctr" rtl="0">
              <a:lnSpc>
                <a:spcPct val="90000"/>
              </a:lnSpc>
              <a:spcBef>
                <a:spcPts val="600"/>
              </a:spcBef>
              <a:buNone/>
            </a:pPr>
            <a:r>
              <a:rPr lang="en-CA" sz="1800">
                <a:solidFill>
                  <a:schemeClr val="dk1"/>
                </a:solidFill>
                <a:latin typeface="Economica"/>
                <a:ea typeface="Economica"/>
                <a:cs typeface="Economica"/>
                <a:sym typeface="Economica"/>
              </a:rPr>
              <a:t>Address copyright and licensing concerns</a:t>
            </a:r>
          </a:p>
          <a:p>
            <a:pPr marL="0" lvl="0" indent="0" rtl="0">
              <a:lnSpc>
                <a:spcPct val="90000"/>
              </a:lnSpc>
              <a:spcBef>
                <a:spcPts val="600"/>
              </a:spcBef>
              <a:buNone/>
            </a:pPr>
            <a:endParaRPr sz="1800">
              <a:solidFill>
                <a:schemeClr val="dk1"/>
              </a:solidFill>
              <a:latin typeface="Trebuchet MS"/>
              <a:ea typeface="Trebuchet MS"/>
              <a:cs typeface="Trebuchet MS"/>
              <a:sym typeface="Trebuchet MS"/>
            </a:endParaRPr>
          </a:p>
        </p:txBody>
      </p:sp>
      <p:sp>
        <p:nvSpPr>
          <p:cNvPr id="192" name="Shape 192"/>
          <p:cNvSpPr txBox="1"/>
          <p:nvPr/>
        </p:nvSpPr>
        <p:spPr>
          <a:xfrm>
            <a:off x="6073300" y="2645050"/>
            <a:ext cx="1560000" cy="1964400"/>
          </a:xfrm>
          <a:prstGeom prst="rect">
            <a:avLst/>
          </a:prstGeom>
          <a:noFill/>
          <a:ln>
            <a:noFill/>
          </a:ln>
        </p:spPr>
        <p:txBody>
          <a:bodyPr lIns="91425" tIns="91425" rIns="91425" bIns="91425" anchor="ctr" anchorCtr="0">
            <a:noAutofit/>
          </a:bodyPr>
          <a:lstStyle/>
          <a:p>
            <a:pPr marL="0" lvl="0" indent="0" algn="ctr" rtl="0">
              <a:lnSpc>
                <a:spcPct val="90000"/>
              </a:lnSpc>
              <a:spcBef>
                <a:spcPts val="600"/>
              </a:spcBef>
              <a:buNone/>
            </a:pPr>
            <a:r>
              <a:rPr lang="en-CA" sz="1800">
                <a:solidFill>
                  <a:schemeClr val="dk1"/>
                </a:solidFill>
                <a:latin typeface="Economica"/>
                <a:ea typeface="Economica"/>
                <a:cs typeface="Economica"/>
                <a:sym typeface="Economica"/>
              </a:rPr>
              <a:t>Instruction on evaluating OER</a:t>
            </a: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Wood Type">
  <a:themeElements>
    <a:clrScheme name="Wood Type">
      <a:dk1>
        <a:srgbClr val="000000"/>
      </a:dk1>
      <a:lt1>
        <a:srgbClr val="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TotalTime>
  <Words>3500</Words>
  <Application>Microsoft Office PowerPoint</Application>
  <PresentationFormat>Custom</PresentationFormat>
  <Paragraphs>404</Paragraphs>
  <Slides>34</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Georgia</vt:lpstr>
      <vt:lpstr>Trebuchet MS</vt:lpstr>
      <vt:lpstr>Economica</vt:lpstr>
      <vt:lpstr>Times New Roman</vt:lpstr>
      <vt:lpstr>Syncopate</vt:lpstr>
      <vt:lpstr>Noto Sans Symbols</vt:lpstr>
      <vt:lpstr>Calibri</vt:lpstr>
      <vt:lpstr>Wood Type</vt:lpstr>
      <vt:lpstr>Lifelong Learning and Open Educational Resources The Alberta Library Conference</vt:lpstr>
      <vt:lpstr>Outline </vt:lpstr>
      <vt:lpstr>Defining Open Educational Resources (OER)</vt:lpstr>
      <vt:lpstr> Openness and the Academy  </vt:lpstr>
      <vt:lpstr>OERs in Public and School Libraries</vt:lpstr>
      <vt:lpstr>OERs, Lifelong Learning and Librarianship</vt:lpstr>
      <vt:lpstr>More than Content</vt:lpstr>
      <vt:lpstr>Institutional Benefits (Post Secondary Institutions)</vt:lpstr>
      <vt:lpstr>  Libraries and librarians have several roles to play in relation to OER…</vt:lpstr>
      <vt:lpstr>PowerPoint Presentation</vt:lpstr>
      <vt:lpstr>PowerPoint Presentation</vt:lpstr>
      <vt:lpstr>OER Advocacy and Promotion</vt:lpstr>
      <vt:lpstr>OER Lib Guides</vt:lpstr>
      <vt:lpstr>Locating OER</vt:lpstr>
      <vt:lpstr>Locating OER and IL</vt:lpstr>
      <vt:lpstr>Evaluating OER</vt:lpstr>
      <vt:lpstr>Library as Model OER User/Creator</vt:lpstr>
      <vt:lpstr>Copyright and Licensing Instruction</vt:lpstr>
      <vt:lpstr>Copyright and Licensing Instruction</vt:lpstr>
      <vt:lpstr>Copyright and Licensing Instruction</vt:lpstr>
      <vt:lpstr>Creating OER</vt:lpstr>
      <vt:lpstr>Creation Considerations</vt:lpstr>
      <vt:lpstr>Creation Considerations</vt:lpstr>
      <vt:lpstr>Pedagogical Concerns</vt:lpstr>
      <vt:lpstr>Initial Project Objectives </vt:lpstr>
      <vt:lpstr>PowerPoint Presentation</vt:lpstr>
      <vt:lpstr>Communication &amp; The OER Movement at UofA </vt:lpstr>
      <vt:lpstr>Open Education Interest Group </vt:lpstr>
      <vt:lpstr>Open Education Week </vt:lpstr>
      <vt:lpstr>Attendance  </vt:lpstr>
      <vt:lpstr>Lessons Learned  </vt:lpstr>
      <vt:lpstr>A Few Critical Thoughts</vt:lpstr>
      <vt:lpstr>Feedback and License Information</vt:lpstr>
      <vt:lpstr>Feedback and License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Lifelong Learning and Open Educational Resources The Alberta Library Conference</dc:title>
  <dc:creator>Micheal</dc:creator>
  <cp:lastModifiedBy>Michael McNally</cp:lastModifiedBy>
  <cp:revision>9</cp:revision>
  <dcterms:modified xsi:type="dcterms:W3CDTF">2016-06-10T20:55:59Z</dcterms:modified>
</cp:coreProperties>
</file>