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 id="2147493537" r:id="rId6"/>
  </p:sldMasterIdLst>
  <p:notesMasterIdLst>
    <p:notesMasterId r:id="rId53"/>
  </p:notesMasterIdLst>
  <p:handoutMasterIdLst>
    <p:handoutMasterId r:id="rId54"/>
  </p:handoutMasterIdLst>
  <p:sldIdLst>
    <p:sldId id="334" r:id="rId7"/>
    <p:sldId id="265" r:id="rId8"/>
    <p:sldId id="358" r:id="rId9"/>
    <p:sldId id="336" r:id="rId10"/>
    <p:sldId id="341" r:id="rId11"/>
    <p:sldId id="359" r:id="rId12"/>
    <p:sldId id="360" r:id="rId13"/>
    <p:sldId id="343" r:id="rId14"/>
    <p:sldId id="361" r:id="rId15"/>
    <p:sldId id="345" r:id="rId16"/>
    <p:sldId id="349" r:id="rId17"/>
    <p:sldId id="346" r:id="rId18"/>
    <p:sldId id="347" r:id="rId19"/>
    <p:sldId id="348" r:id="rId20"/>
    <p:sldId id="350" r:id="rId21"/>
    <p:sldId id="351" r:id="rId22"/>
    <p:sldId id="362" r:id="rId23"/>
    <p:sldId id="352" r:id="rId24"/>
    <p:sldId id="369" r:id="rId25"/>
    <p:sldId id="370" r:id="rId26"/>
    <p:sldId id="371" r:id="rId27"/>
    <p:sldId id="372" r:id="rId28"/>
    <p:sldId id="373" r:id="rId29"/>
    <p:sldId id="374" r:id="rId30"/>
    <p:sldId id="375" r:id="rId31"/>
    <p:sldId id="376" r:id="rId32"/>
    <p:sldId id="377" r:id="rId33"/>
    <p:sldId id="378" r:id="rId34"/>
    <p:sldId id="355" r:id="rId35"/>
    <p:sldId id="311" r:id="rId36"/>
    <p:sldId id="364" r:id="rId37"/>
    <p:sldId id="365" r:id="rId38"/>
    <p:sldId id="340" r:id="rId39"/>
    <p:sldId id="324" r:id="rId40"/>
    <p:sldId id="339" r:id="rId41"/>
    <p:sldId id="325" r:id="rId42"/>
    <p:sldId id="326" r:id="rId43"/>
    <p:sldId id="356" r:id="rId44"/>
    <p:sldId id="357" r:id="rId45"/>
    <p:sldId id="366" r:id="rId46"/>
    <p:sldId id="367" r:id="rId47"/>
    <p:sldId id="363" r:id="rId48"/>
    <p:sldId id="327" r:id="rId49"/>
    <p:sldId id="328" r:id="rId50"/>
    <p:sldId id="380" r:id="rId51"/>
    <p:sldId id="32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mer, Kimberley" initials="KK" lastIdx="2" clrIdx="0">
    <p:extLst>
      <p:ext uri="{19B8F6BF-5375-455C-9EA6-DF929625EA0E}">
        <p15:presenceInfo xmlns:p15="http://schemas.microsoft.com/office/powerpoint/2012/main" userId="Kemmer, Kimbe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864D9"/>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4256"/>
  </p:normalViewPr>
  <p:slideViewPr>
    <p:cSldViewPr snapToGrid="0" snapToObjects="1">
      <p:cViewPr varScale="1">
        <p:scale>
          <a:sx n="85" d="100"/>
          <a:sy n="85" d="100"/>
        </p:scale>
        <p:origin x="1686" y="60"/>
      </p:cViewPr>
      <p:guideLst>
        <p:guide orient="horz" pos="2183"/>
        <p:guide pos="3727"/>
      </p:guideLst>
    </p:cSldViewPr>
  </p:slideViewPr>
  <p:notesTextViewPr>
    <p:cViewPr>
      <p:scale>
        <a:sx n="3" d="2"/>
        <a:sy n="3" d="2"/>
      </p:scale>
      <p:origin x="0" y="0"/>
    </p:cViewPr>
  </p:notesText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0T11:02:39.767" idx="1">
    <p:pos x="10" y="1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1T11:31:09.711" idx="2">
    <p:pos x="10" y="10"/>
    <p:text>add quote here</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2024/05/22</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5120" units="cm"/>
          <inkml:channel name="Y" type="integer" min="-15" max="1080" units="cm"/>
          <inkml:channel name="T" type="integer" max="2.14748E9" units="dev"/>
        </inkml:traceFormat>
        <inkml:channelProperties>
          <inkml:channelProperty channel="X" name="resolution" value="85.61873" units="1/cm"/>
          <inkml:channelProperty channel="Y" name="resolution" value="32.58929" units="1/cm"/>
          <inkml:channelProperty channel="T" name="resolution" value="1" units="1/dev"/>
        </inkml:channelProperties>
      </inkml:inkSource>
      <inkml:timestamp xml:id="ts0" timeString="2023-09-20T19:00:21.738"/>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5139 56 0,'-55'0'47,"-27"-28"-47,1 28 16,-56 0-16,0 0 15,28 0-15,-55 0 16,28 0-16,26 0 16,-53 0-16,81 0 15,0 0-15,27 0 16,28 0-1,-28 0 1,1 0 0,26 28-16,-26-1 15,-56 28-15,1-1 16,-27 28-16,54-54 16,-28 53-16,1-26 15,55 0-15,-56-1 16,56 1-16,-1 0 15,-54-1-15,54 1 16,-27 27-16,-27-28 16,27 1-16,-82 54 15,110-54-15,-83 27 16,82-28-16,-27 1 16,-54 27-16,81-27 15,-54 27-15,82-55 16,-83 82-16,1-54 15,55 27-15,-56-28 16,28 56-16,-27 53 16,55-108-16,-28 82 15,27-55-15,-27 54 16,27 1-16,-27 54 16,28-27-16,-1 0 15,1 27 1,26-27-16,-54 0 0,55 54 15,27-109 1,-55 55-16,55-27 16,0-28-16,0 55 15,0-55-15,0 82 16,0-81-16,0 26 16,0 28-16,0-28 15,55 56-15,0-28 16,-28-55-16,82 109 15,0-54-15,-27 0 16,0-55-16,55 110 16,27-28-16,-28-27 15,1 0-15,-1 0 16,1 27-16,54-82 16,28 28-16,-28-1 15,0 1-15,28 27 16,-56-83-16,56 1 15,-28 0-15,0-27 16,55 0-16,0 27 16,-28-55-16,1 55 15,54-55 1,0-27-16,55 109 16,-110-109-16,1 0 15,54 0-15,-55 0 16,-26 0-16,26 0 15,-27 0-15,28 0 16,-55-27-16,0-55 16,27 0-16,-27-27 15,-1-28-15,29-27 16,-56 55-16,1 27 16,-1-54-16,-26-1 15,-56 1-15,1 26 16,27-53-16,-55 81 15,28-110-15,-1 56 16,1-28-16,-28 27 16,28-26-16,-28-1 15,-27 27-15,28 1 16,-28-28-16,54-28 16,-54 29-16,0-56 15,0 55-15,0-27 16,0 0-16,0 82 15,0-1 1,0 1-16,-27-55 16,-55 28-16,55 54 15,-55-55-15,27 28 16,-27-55-16,0-27 16,-27 27-16,27 0 15,27 110-15,-54-110 16,-27 27-16,81 55 15,-54 0-15,27-27 16,-28 0-16,-26 27 16,54-27-16,-109-28 15,82 28-15,-110 0 16,28-1-16,82 56 16,-55-56-16,55 56 15,-83-28-15,110 55 16,-27-55-16,27 27 15,0 0-15,0 1 16,0-1-16,0 0 16,-27-26-16,55 81 15,-28-55-15,-28 0 16,83 28-16,-82-55 16,0 55-16,54-28 15,-54 28-15,-1-1 16,-26-53-1,27 53-15,-28-54 16,82 55-16,-26 27 16,53 0-16,-26 0 15,-1 0 48,0 0-48,-108 0-15,81 0 16,-82 0-16,27 27 16,83 1-16,-56-28 15,28 27-15,-54 28 16,81-55-16,1 27 16,-28 0-16,54-27 15,-26 55-15,-28-1 16,27-26-1,55-1-15,-55 28 16,1-1-16,-1-26 16,28-1-16,-28 28 15,28-55-15,-28 81 16,1-53 0,26 26-16,-26-26 15,26-1-15</inkml:trace>
</inkml:ink>
</file>

<file path=ppt/ink/ink2.xml><?xml version="1.0" encoding="utf-8"?>
<inkml:ink xmlns:inkml="http://www.w3.org/2003/InkML">
  <inkml:definitions>
    <inkml:context xml:id="ctx0">
      <inkml:inkSource xml:id="inkSrc0">
        <inkml:traceFormat>
          <inkml:channel name="X" type="integer" max="5120" units="cm"/>
          <inkml:channel name="Y" type="integer" min="-15" max="1080" units="cm"/>
          <inkml:channel name="T" type="integer" max="2.14748E9" units="dev"/>
        </inkml:traceFormat>
        <inkml:channelProperties>
          <inkml:channelProperty channel="X" name="resolution" value="85.61873" units="1/cm"/>
          <inkml:channelProperty channel="Y" name="resolution" value="32.58929" units="1/cm"/>
          <inkml:channelProperty channel="T" name="resolution" value="1" units="1/dev"/>
        </inkml:channelProperties>
      </inkml:inkSource>
      <inkml:timestamp xml:id="ts0" timeString="2023-09-20T19:00:24.377"/>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4233 931 0,'-27'-27'109,"-110"27"-93,1 0-16,-28 0 16,-55 27-16,28 28 15,54-1-15,28 1 16,-55 27-16,110-55 15,-56 28-15,29-1 16,-1 1-16,0 27 16,-55 27-16,1-54 15,81 27-15,-82 54 16,1-26-16,-1-28 16,83 0-16,-83 109 15,55-137-15,-54 110 16,-1-27-16,0-1 15,83 1-15,-55-28 16,-1 0-16,56 1 16,-28 26-16,0-54 15,27 55-15,55-55 16,-82 0-16,28 54 16,-1-27-16,28 28 15,-28-28-15,28 28 16,-1-28-1,28 28-15,-27-1 16,27 1-16,0-28 16,0 82-16,0-82 15,0 1-15,0-1 16,0-55-16,55 110 16,-28-82-16,-27 0 15,55 27-15,-1 1 16,1-1-16,0-27 15,-1 0-15,1 54 16,-1-81-16,1 0 16,54 54-16,-54-27 15,82 27-15,-83-54 16,83 27-16,27 0 16,-28-1-16,55 1 15,-81-54-15,81 54 16,-109-55-16,54 0 15,28 55-15,-27-82 16,-28 27-16,109-27 16,-54 0-16,-27 0 15,27 0 1,0 0-16,-28 0 16,1 0-16,-1 0 15,28 0-15,27-27 16,-27-27-16,0-28 15,27-28-15,-82 28 16,83-27-16,-83-27 16,27-1-16,1-27 15,54-54-15,-82 54 16,1 0-16,-28 0 16,54-54-16,-27 108 15,-54-54-15,54-54 16,-27 109-16,0-55 15,-27 27-15,-1 1 16,-54-28-16,82-27 16,-82 27-16,28 0 15,-28-82-15,0 82 16,0-27-16,0 55 16,0-28-16,0 54 15,0-26-15,0 54 16,-28-82-16,1 55 15,-55-55-15,28 55 16,-28-28 0,27 1-16,-109-56 15,55 56-15,-28-28 16,1 27-16,-1-26 16,28 26-16,-28-27 15,-27 0-15,28 55 16,-55-28-16,0-26 15,27 81-15,-82 27 16,109-27-16,-27 27 16,-81 1-16,108 26 15,-81 28-15,26 0 16,-53 0-16,-29 0 16,56 0-16,-137 55 15,0-28-15,-27 1 16,26 54-16,29-55 15,108 0-15,83 28 16,81-28-16,0 1 16,1-28-16,-1 81 15,1 1 1,26-54-16,-26 54 16,26 0-16,1-82 15,0 54-15</inkml:trace>
</inkml:ink>
</file>

<file path=ppt/ink/ink3.xml><?xml version="1.0" encoding="utf-8"?>
<inkml:ink xmlns:inkml="http://www.w3.org/2003/InkML">
  <inkml:definitions>
    <inkml:context xml:id="ctx0">
      <inkml:inkSource xml:id="inkSrc0">
        <inkml:traceFormat>
          <inkml:channel name="X" type="integer" max="5120" units="cm"/>
          <inkml:channel name="Y" type="integer" min="-15" max="1080" units="cm"/>
          <inkml:channel name="T" type="integer" max="2.14748E9" units="dev"/>
        </inkml:traceFormat>
        <inkml:channelProperties>
          <inkml:channelProperty channel="X" name="resolution" value="85.61873" units="1/cm"/>
          <inkml:channelProperty channel="Y" name="resolution" value="32.58929" units="1/cm"/>
          <inkml:channelProperty channel="T" name="resolution" value="1" units="1/dev"/>
        </inkml:channelProperties>
      </inkml:inkSource>
      <inkml:timestamp xml:id="ts0" timeString="2023-09-20T19:46:12.172"/>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8613 0 0,'-27'0'156,"-27"0"-140,-26 0-1,53 0-15,-53 26 16,27-26-16,-1 0 16,1 0-16,-28 0 15,28 0-15,26 0 16,0 0-1,0 0 1,-26 0 15,26 0-31,0 0 16,-54 0-16,28 0 16,-1 52-16,1-52 15,26 0-15,-27 0 16,27 0-16,-53 0 15,54 0-15,-28 0 16,28 0-16,-55 0 16,27 0-16,-26 0 15,0 0-15,53 0 16,-54 0-16,1 0 16,-1 0-16,28 0 15,-1 0-15,27 0 16,-26 0-16,0 0 15,-1 0 1,28 0-16,-28 26 16,27-26-1,-53 25-15,-1-25 16,28 0-16,-28 0 16,28 26-16,-1-26 15,27 26-15,-27-26 16,-26 0-16,53 0 15,-53 26-15,0-26 16,53 0-16,-80 51 16,54-51-16,26 26 15,-54 0-15,28-26 16,-1 0-16,27 52 16,-53-52-16,-1 26 15,28-1-15,-28 27 16,54-52-16,-26 52 15,-27-27-15,27 27 16,-55 25-16,55-51 16,-55 26-16,55-26 15,-54 25-15,26-25 16,-26 0-16,26 0 16,29 0-16,-29-1 15,1 27-15,-1-26 16,1 0-16,0 25 15,-28-25-15,1 26 16,0-27-16,80 1 16,-133 52-1,80-52-15,-1 51 16,-53-25-16,0 25 16,27 0-16,-1-25 15,28 25-15,-1-51 16,-25 26-16,26 0 15,-27 51-15,26-52 16,-26 1-16,26 51 16,-26-25-16,80-27 15,-26 1-15,-1 0 16,0 25-16,2-51 16,25 51-16,-27 1 15,1-1-15,-1-25 16,27-1-16,-26 27 15,26-1-15,-54-25 16,54 25-16,27-25 16,-26 0-16,-28-1 15,27 1-15,-26 51 16,26-51-16,0-1 16,-27 27-16,27-27 15,1 53-15,-1-27 16,0-25-1,0-1-15,-52 78 16,79-103-16,0 26 16,-27 25-16,0-25 15,0 25-15,27-51 16,-27 51-16,1 1 16,-1-27-16,27-25 15,-27 52-15,0-1 16,27 1-16,0-1 15,-27-25-15,27-1 16,0 53-16,0-27 16,0 26-16,-53 26 15,26-26-15,27 1 16,-27 25-16,27-52 16,-27 26-16,27-25 15,0-1-15,-26 1 16,26 25-16,0 0 15,0-25-15,0-1 16,0-25-16,0 25 16,0 1-16,0-53 15,0 79-15,0-27 16,0 1 0,0 0-16,0 25 15,0-25-15,0-27 16,0 27-16,0-27 15,26 53-15,-26-53 16,54 27-16,-54-1 16,27-25-16,0 51 15,26-52-15,-53 1 16,0 0-16,27-1 16,0 27-16,26-1 15,-26-25-15,-27-1 16,27 1-16,27 0 15,-54-26-15,26 25 16,0 1-16,28-1 16,-54 1-16,27 0 15,0-27-15,53 53 16,-53-27-16,27-25 16,-1 52-16,-26-52 15,-27-1-15,80 79 16,-53-79-16,0 1 15,54 103-15,-55-103 16,28 52 0,-27-53-16,0 1 15,26 52-15,-26-78 16,-27 51-16,27-25 16,-27 0-16,27-26 15,-1 51-15,-26-25 16,0 0-16,53 26 15,-53-27-15,54 1 16,-27 26-16,26 0 16,-26 51-1,0-77-15,-27-1 16,27 1-16,0-26 16,-27 78-16,26-78 15,1 25-15,27 27 16,-27-26-16,-1 0 15,1 25-15,0 1 16,27-26-16,-27 25 16,26-25-16,-53 0 15,54 26-15,-27-27 16,-1 53 0,-26-52-16,54-1 15,-27 1 1,-1 0-16,27 0 15,1 51-15,-27-51 16,26 26 0,-26-52-16,27 26 15,-1 25-15,1 1 16,0-26-16,-1 25 16,-26-51-16,0 26 15,27 26-15,-28-27 16,1 27-16,0-26 15,0 0-15,0-26 16,26 51-16,-53-25 16,54 26-16,-1-26 15,0 51-15,1-25 16,0-27-16,-1 1 16,28 52-16,-28-52 15,1 25-15,-27-25 16,26 0-16,-26-26 15,0 51-15,27-51 16,-54 26-16,53 0 16,-26 0-1,0 0-15,0-26 16,0 25-16,26 27 16,-26-52 15,0 26 16,-1 0-47,-26-1 15,134 27-15,-54 0 16,54-1-16,27 27 16,27 25-16,-108-51 15,-26-1-15,-28-51 16,27 26-16,-26 0 15,0-26-15,27 26 16,26 0 0,-26 25-16,53 1 15,-27-52-15,81 77 16,27-25-16,-55 25 16,-52-77-16,-1 52 15,1-26-15,-1-1 16,-53 1-16,26-26 15,1 26-15,26 26 16,1-52 0,-27 26-16,26 25 15,-1-25-15,29-26 16,26 26-16,-27 25 16,-26-25-16,79 26 15,-79-26-15,53-1 16,-28-25-16,55 26 15,-54 0-15,1 26 16,53-1-16,-54-51 16,27 26-16,-28 26 15,-25-52-15,-1 0 16,27 0-16,27 26 16,-53-26-16,53 25 15,-80-25-15,53 52 16,-28-52-16,2 0 15,-54 0-15,26 0 16,-26 0 0,27 0-16,-27 0 15,-1 0-15,1 0 16,0 0-16,53 0 16,-53 0-16,54 0 15,-1 0 1,27 0-16,-27 0 15,-26 0-15,53 0 16,-27 0-16,-26 0 16,-27 0-16,53 0 15,-53 0-15,27 0 16,-28 0-16,1 0 16,54 0-16,-1-26 15,1 0-15,-28 26 16,27 0-16,-27-25 15,1 25-15,-54-26 16,54 26-16,-28 0 16,1-26-16,54 0 15,-28 0-15,-26 26 16,54-51-16,-28 25 16,1 0-16,-27 26 15,53-26-15,-53-25 16,27 51-16,-28-26 15,28 0-15,-1 0 16,0 0-16,-26 1 16,27-27-1,-1 26-15,1 0 0,0-25 16,-1 25 0,28-26-16,-54 1 15,53 25-15,-26-26 16,-28 26-16,28 1 15,26-27-15,0 26 16,-53-25-16,53 25 16,1-26-16,-28 1 15,28-1-15,-28 26 16,1 0-16,0-25 16,-1 25-16,-53 0 15,54 0-15,0-25 16,-28 51-16,28-52 15,-27 26-15,26-25 16,-26 25-16,0 0 16,26 0-16,27-26 15,-26-25 1,-1 77-16,-26-26 16,27 0-16,0-25 15,-1-1-15,-26 26 16,27 1-16,-28-1 15,55-52-15,-27 53 16,-1-53 0,1 52-16,-27 0 15,26-51-15,27 51 16,-27-51-16,-26 51 16,27 0-16,-1-25 15,-26-1-15,27 0 16,-27-25-16,-1 77 15,1-52-15,27-25 16,-54 51-16,27-26 16,26 1-16,-26-27 15,27 27-15,-27-27 16,-1 27-16,28-53 16,-54 53-16,27-27 15,0-25-15,0 52 16,-27-53-16,53 1 15,-27-26-15,28 0 16,-28 51-16,-26 1 16,27 0-16,-27 25 15,81-51-15,-81 25 16,27 1-16,-27 25 16,53-25-1,-26-26-15,-27 25 0,0 1 16,27-1-1,-27 1-15,53-1 16,-53-25-16,27 77 16,-27-77-16,0 26 15,0-27-15,0-25 16,0 52-16,0-26 16,0-1-16,0 1 15,0 0-15,0 26 16,0-27-16,0 53 15,0-27-15,0-25 16,0 26-16,0-1 16,0 1-16,0 25 15,0-26-15,0 0 16,0 52-16,0-51 16,0 0-16,0 25 15,0-25-15,0 51 16,0-52-16,0 27 15,0-1-15,0-51 16,0 51-16,0-51 16,-27 51-16,27-25 15,0-26-15,-26 51 16,26-25 0,0 25-16,-54-25 15,54-1-15,-27 1 16,27-1-16,-27 1 15,-53-26-15,80 51 16,-27-25-16,0-1 16,0 1-16,1 25 15,-1-25-15,-53-78 16,80 103-16,-80-77 16,53 103-16,-27-51 15,-26-26-15,53 25 16,-26 1-16,26-1 15,-54 1-15,54 51 16,-53-103-16,53 77 16,-53 1-16,53-1 15,0-25-15,-27 25 16,28 0-16,-27-25 16,26 25-16,-26 1 15,26-1-15,-27-25 16,1 51-16,26-26 15,-27 1 1,27 25-16,-26-26 16,26 1-16,0 25 15,0-26-15,-26 1 16,26 25-16,0-26 16,-27 0-16,27 52 15,27-51-15,-53 25 16,26-26-16,0 52 15,0-51-15,1-1 16,-1 26-16,0-25 16,-26 25-16,0-51 15,-1 51-15,0 0 16,28 0-16,-28 0 16,0-25-16,1 25 15,26 0-15,-27 0 16,27 0-1,-53-25-15,53 25 16,-27 0-16,-26-51 16,53 77-16,-26-52 15,-27 0-15,26 27 16,28-1-16,-55 0 16,54-26-1,1 52-15,-55-51 16,28 25-16,26 0 15,-54-25-15,28 25 16,-1 0-16,0 0 16,1 0-16,-28 1 15,54 25-15,-79-52 16,53 26 0,26 26-16,0 0 15,-27-26-15,1-25 16,-1 51-1,27-26-15,-53 0 16,-28 0-16,1-25 16,-27 25-16,1-26 15,53 26-15,-81 1 16,80-1-16,1 0 16,-1 0-16,1 0 15,26 26 1,1 0-16,-1-26 15,54 1-15,-54 25 16,1-26-16,0 26 16,26 0-1,-26-26-15,-1 0 0,-26 0 16,53 1 0,-27 25-16,-80-52 15,107 52-15,-80-26 16,26 0-16,-26 26 15,27 0-15,0 0 16,27 0-16,-28-51 16,28 25-1,26 26-15,0 0 16,-27 0-16,-53 0 16,0-26-16,-108-25 15,109 51-15,-82-26 16,27 0-16,54 26 15,27-26-15,53 26 16,-27 0-16,1-26 16,-28 26-1,1 0-15,27 0 16,-54-26-16,53 26 16,-26 0-16,26 0 15,0 0-15,28 0 16,-28-25-16,0 25 15,1 0-15,-1 0 16,27 0 0,-53 0-1,-1 0-15,-25 0 16,26 0-16,-1-26 16,27 26-1,28 0-15,-55 0 31,28 0-15,-81 0-16,26 0 16,-53 0-16,55 0 15,-1 0-15,26 0 16,1 0-16,53 0 16,-53 0-16,53 0 15,-54 0-15,-26 0 16,27 0-16,26 0 15,-26 0-15,0 0 16,0 0-16,-28 0 16,1 0-16,0 0 15,-27 0-15,-27 0 16,28 0-16,-55 0 16,134 0-16,-53 0 15,54 0 1,26 0 15,-54 0 0,-53 51-15,54-25-16,-28-26 16,29 0-16,25 26 15,28-26-15,-28 26 16,27 0-1,0-26 17,0 0-32,-26 26 15,26-26-15,-27 25 16,1-25 0,-28 26-16,1-26 15,-1 26-15,28-26 16,-28 26-16,28-26 15,-27 26-15,27-26 16,26 0-16,-27 0 16,27 25 46,27 27 126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cisions.scc-csc.ca/scc-csc/scc-csc/en/item/18972/index.d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*Updated: </a:t>
            </a:r>
            <a:r>
              <a:rPr lang="en-US" sz="1200" b="0" i="0" u="none" strike="noStrike" kern="1200" dirty="0" smtClean="0">
                <a:solidFill>
                  <a:schemeClr val="tx1"/>
                </a:solidFill>
                <a:effectLst/>
                <a:latin typeface="+mn-lt"/>
                <a:ea typeface="+mn-ea"/>
                <a:cs typeface="+mn-cs"/>
              </a:rPr>
              <a:t>May </a:t>
            </a:r>
            <a:r>
              <a:rPr lang="en-US" sz="1200" b="0" i="0" u="none" strike="noStrike" kern="1200" dirty="0" smtClean="0">
                <a:solidFill>
                  <a:schemeClr val="tx1"/>
                </a:solidFill>
                <a:effectLst/>
                <a:latin typeface="+mn-lt"/>
                <a:ea typeface="+mn-ea"/>
                <a:cs typeface="+mn-cs"/>
              </a:rPr>
              <a:t>2024</a:t>
            </a:r>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Hello </a:t>
            </a:r>
            <a:r>
              <a:rPr lang="en-CA" sz="1200" b="0" i="0" u="none" strike="noStrike" kern="1200" dirty="0">
                <a:solidFill>
                  <a:schemeClr val="tx1"/>
                </a:solidFill>
                <a:effectLst/>
                <a:latin typeface="+mn-lt"/>
                <a:ea typeface="+mn-ea"/>
                <a:cs typeface="+mn-cs"/>
              </a:rPr>
              <a:t>and welcome to the University of Alberta’s Opening Up Copyright instructional module on </a:t>
            </a:r>
            <a:r>
              <a:rPr lang="en-CA" sz="1200" b="0" i="1" u="none" strike="noStrike" kern="1200" dirty="0">
                <a:solidFill>
                  <a:schemeClr val="tx1"/>
                </a:solidFill>
                <a:effectLst/>
                <a:latin typeface="+mn-lt"/>
                <a:ea typeface="+mn-ea"/>
                <a:cs typeface="+mn-cs"/>
              </a:rPr>
              <a:t>Access Copyright v. York.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89282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 </a:t>
            </a:r>
            <a:endParaRPr lang="en-CA" b="0" dirty="0">
              <a:effectLst/>
            </a:endParaRPr>
          </a:p>
          <a:p>
            <a:pPr rtl="0"/>
            <a:r>
              <a:rPr lang="en-CA" sz="1200" b="1" i="0" u="none" strike="noStrike" kern="1200" dirty="0" smtClean="0">
                <a:solidFill>
                  <a:schemeClr val="tx1"/>
                </a:solidFill>
                <a:effectLst/>
                <a:latin typeface="+mn-lt"/>
                <a:ea typeface="+mn-ea"/>
                <a:cs typeface="+mn-cs"/>
              </a:rPr>
              <a:t>2013</a:t>
            </a:r>
          </a:p>
          <a:p>
            <a:pPr rtl="0"/>
            <a:endParaRPr lang="en-CA" b="0" dirty="0">
              <a:effectLst/>
            </a:endParaRPr>
          </a:p>
          <a:p>
            <a:pPr rtl="0"/>
            <a:r>
              <a:rPr lang="en-US" sz="1200" b="0" i="0" u="none" strike="noStrike" kern="1200" dirty="0" smtClean="0">
                <a:solidFill>
                  <a:schemeClr val="tx1"/>
                </a:solidFill>
                <a:effectLst/>
                <a:latin typeface="+mn-lt"/>
                <a:ea typeface="+mn-ea"/>
                <a:cs typeface="+mn-cs"/>
              </a:rPr>
              <a:t>Access Copyright sued York to enforce the terms of the interim tariff, essentially contending that the interim tariff had a mandatory effect on York, and that York could not “opt out,” and that if York made any infringing copy they would be responsible for the full amount of royalty payments outlined in the tariff. York countered with a request that the court declare any copying it made under its Fair Dealing Guidelines to be "fair dealing" and thus non-infringing. Therefore, York argued, even if the tariff was mandatory they had not infringed copyright. </a:t>
            </a:r>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02465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Therefore the two main questions in this case are: </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Is the interim tariff that was issued by the copyright board mandatory? Even for institutions who are not under a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with the collective? </a:t>
            </a:r>
          </a:p>
          <a:p>
            <a:pPr rtl="0" fontAlgn="base"/>
            <a:r>
              <a:rPr lang="en-US" sz="1200" b="0" i="0" u="none" strike="noStrike" kern="1200" dirty="0" smtClean="0">
                <a:solidFill>
                  <a:schemeClr val="tx1"/>
                </a:solidFill>
                <a:effectLst/>
                <a:latin typeface="+mn-lt"/>
                <a:ea typeface="+mn-ea"/>
                <a:cs typeface="+mn-cs"/>
              </a:rPr>
              <a:t>And, can all copying done by York under the terms of its guidelines be considered fair dealing?</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4348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smtClean="0">
                <a:solidFill>
                  <a:schemeClr val="tx1"/>
                </a:solidFill>
                <a:effectLst/>
                <a:latin typeface="+mn-lt"/>
                <a:ea typeface="+mn-ea"/>
                <a:cs typeface="+mn-cs"/>
              </a:rPr>
              <a:t>2017</a:t>
            </a:r>
          </a:p>
          <a:p>
            <a:pPr rtl="0"/>
            <a:endParaRPr lang="en-CA" b="0" dirty="0">
              <a:effectLst/>
            </a:endParaRPr>
          </a:p>
          <a:p>
            <a:pPr rtl="0"/>
            <a:r>
              <a:rPr lang="en-US" sz="1200" b="0" i="0" u="none" strike="noStrike" kern="1200" dirty="0" smtClean="0">
                <a:solidFill>
                  <a:schemeClr val="tx1"/>
                </a:solidFill>
                <a:effectLst/>
                <a:latin typeface="+mn-lt"/>
                <a:ea typeface="+mn-ea"/>
                <a:cs typeface="+mn-cs"/>
              </a:rPr>
              <a:t>The federal court decision in this case was reached in 2017 when the Federal Court of Canada delivered a complete victory in </a:t>
            </a:r>
            <a:r>
              <a:rPr lang="en-US" sz="1200" b="0" i="0" u="none" strike="noStrike" kern="1200" dirty="0" err="1" smtClean="0">
                <a:solidFill>
                  <a:schemeClr val="tx1"/>
                </a:solidFill>
                <a:effectLst/>
                <a:latin typeface="+mn-lt"/>
                <a:ea typeface="+mn-ea"/>
                <a:cs typeface="+mn-cs"/>
              </a:rPr>
              <a:t>favour</a:t>
            </a:r>
            <a:r>
              <a:rPr lang="en-US" sz="1200" b="0" i="0" u="none" strike="noStrike" kern="1200" dirty="0" smtClean="0">
                <a:solidFill>
                  <a:schemeClr val="tx1"/>
                </a:solidFill>
                <a:effectLst/>
                <a:latin typeface="+mn-lt"/>
                <a:ea typeface="+mn-ea"/>
                <a:cs typeface="+mn-cs"/>
              </a:rPr>
              <a:t> of Access Copyright. The court rejected York University’s approach to fair dealing and concluded that an interim tariff was in fact mandatory and enforceable against the university. Let’s break down the arguments in this first case and how the federal court came to this decision. </a:t>
            </a:r>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130581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Starting with the fair dealing assessment - The judge in this case, Justice Michael Phelan, found that the fair dealing guidelines outlined by York did not pass the six-factor test for assessing whether a dealing is fair.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It should be noted that the application of the six-factor test by the judge in this case has been </a:t>
            </a:r>
            <a:r>
              <a:rPr lang="en-CA" sz="1200" b="0" i="0" u="none" strike="noStrike" kern="1200" dirty="0" err="1">
                <a:solidFill>
                  <a:schemeClr val="tx1"/>
                </a:solidFill>
                <a:effectLst/>
                <a:latin typeface="+mn-lt"/>
                <a:ea typeface="+mn-ea"/>
                <a:cs typeface="+mn-cs"/>
              </a:rPr>
              <a:t>criticised</a:t>
            </a:r>
            <a:r>
              <a:rPr lang="en-CA" sz="1200" b="0" i="0" u="none" strike="noStrike" kern="1200" dirty="0">
                <a:solidFill>
                  <a:schemeClr val="tx1"/>
                </a:solidFill>
                <a:effectLst/>
                <a:latin typeface="+mn-lt"/>
                <a:ea typeface="+mn-ea"/>
                <a:cs typeface="+mn-cs"/>
              </a:rPr>
              <a:t> for contradicting past jurisprudence around applying the six factors. When assessing the ‘purpose of the dealing’ Justice Phelan determined that there are two ‘users’ to </a:t>
            </a:r>
            <a:r>
              <a:rPr lang="en-CA" sz="1200" b="0" i="0" u="none" strike="noStrike" kern="1200" dirty="0" err="1">
                <a:solidFill>
                  <a:schemeClr val="tx1"/>
                </a:solidFill>
                <a:effectLst/>
                <a:latin typeface="+mn-lt"/>
                <a:ea typeface="+mn-ea"/>
                <a:cs typeface="+mn-cs"/>
              </a:rPr>
              <a:t>consider.the</a:t>
            </a:r>
            <a:r>
              <a:rPr lang="en-CA" sz="1200" b="0" i="0" u="none" strike="noStrike" kern="1200" dirty="0">
                <a:solidFill>
                  <a:schemeClr val="tx1"/>
                </a:solidFill>
                <a:effectLst/>
                <a:latin typeface="+mn-lt"/>
                <a:ea typeface="+mn-ea"/>
                <a:cs typeface="+mn-cs"/>
              </a:rPr>
              <a:t> university and the students .*I cut here* This interpretation ignored the determination of past supreme court cases that the only relevant perspective when considering whether the dealing is for an allowable purpose is that of the end user - the students. (CCH, at paras. 48 and 64 - via Geist 2017).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While the ‘alternatives to the dealing factor’ was ruled to be more fair in favour of York *cut * Justice Phelan leaned heavily on the ‘effect of the dealing’ factor in making his final ruling. He agreed with the argument made by Access Copyright that the Court should consider all actual and </a:t>
            </a:r>
            <a:r>
              <a:rPr lang="en-CA" sz="1200" b="0" i="1" u="none" strike="noStrike" kern="1200" dirty="0">
                <a:solidFill>
                  <a:schemeClr val="tx1"/>
                </a:solidFill>
                <a:effectLst/>
                <a:latin typeface="+mn-lt"/>
                <a:ea typeface="+mn-ea"/>
                <a:cs typeface="+mn-cs"/>
              </a:rPr>
              <a:t>likely</a:t>
            </a:r>
            <a:r>
              <a:rPr lang="en-CA" sz="1200" b="0" i="0" u="none" strike="noStrike" kern="1200" dirty="0">
                <a:solidFill>
                  <a:schemeClr val="tx1"/>
                </a:solidFill>
                <a:effectLst/>
                <a:latin typeface="+mn-lt"/>
                <a:ea typeface="+mn-ea"/>
                <a:cs typeface="+mn-cs"/>
              </a:rPr>
              <a:t> financial impacts of the copying. In past fair dealing cases the Supreme Court had not considered ‘likely’ impacts of copying that could not be substantiated with evidence.</a:t>
            </a:r>
          </a:p>
          <a:p>
            <a:pPr rtl="0"/>
            <a:endParaRPr lang="en-CA" b="0" dirty="0">
              <a:effectLst/>
            </a:endParaRPr>
          </a:p>
          <a:p>
            <a:pPr rtl="0"/>
            <a:r>
              <a:rPr lang="en-CA" sz="1200" b="0" i="0" u="none" strike="noStrike" kern="1200" dirty="0">
                <a:solidFill>
                  <a:schemeClr val="tx1"/>
                </a:solidFill>
                <a:effectLst/>
                <a:latin typeface="+mn-lt"/>
                <a:ea typeface="+mn-ea"/>
                <a:cs typeface="+mn-cs"/>
              </a:rPr>
              <a:t>For these reasons,  Justice Phelan sided with Access Copyright. </a:t>
            </a:r>
            <a:endParaRPr lang="en-CA" b="0" dirty="0">
              <a:effectLst/>
            </a:endParaRPr>
          </a:p>
          <a:p>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069656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2017 - Mandatory Tariff Decisio</a:t>
            </a:r>
            <a:r>
              <a:rPr lang="en-CA" sz="1200" b="0" i="0" u="none" strike="noStrike" kern="1200" dirty="0">
                <a:solidFill>
                  <a:schemeClr val="tx1"/>
                </a:solidFill>
                <a:effectLst/>
                <a:latin typeface="+mn-lt"/>
                <a:ea typeface="+mn-ea"/>
                <a:cs typeface="+mn-cs"/>
              </a:rPr>
              <a:t>n</a:t>
            </a:r>
            <a:endParaRPr lang="en-CA" b="0" dirty="0">
              <a:effectLst/>
            </a:endParaRPr>
          </a:p>
          <a:p>
            <a:pPr rtl="0"/>
            <a:r>
              <a:rPr lang="en-CA" sz="1200" b="0" i="0" u="none" strike="noStrike" kern="1200" dirty="0">
                <a:solidFill>
                  <a:schemeClr val="tx1"/>
                </a:solidFill>
                <a:effectLst/>
                <a:latin typeface="+mn-lt"/>
                <a:ea typeface="+mn-ea"/>
                <a:cs typeface="+mn-cs"/>
              </a:rPr>
              <a:t>As mentioned previously the Judge in this case sided with the collective on the other main issue as well, determining that the tariff proposed by Access should indeed be mandatory for York to pay. Both Access Copyright and the judge interpreted a ‘tariff’ as a fee that is imposed for a service and that automatically applies to anyone who does an action that falls under the agreement- whether they have agreed to that licence or not. The court also noted that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 does not define the word ‘tariff’ and so it relied on other common definitions of the word.  In responding to this decision Professor Ariel Katz pointed out that the court failed to notice that while the </a:t>
            </a:r>
            <a:r>
              <a:rPr lang="en-CA" sz="1200" b="0" i="1" u="none" strike="noStrike" kern="1200" dirty="0">
                <a:solidFill>
                  <a:schemeClr val="tx1"/>
                </a:solidFill>
                <a:effectLst/>
                <a:latin typeface="+mn-lt"/>
                <a:ea typeface="+mn-ea"/>
                <a:cs typeface="+mn-cs"/>
              </a:rPr>
              <a:t>Act</a:t>
            </a:r>
            <a:r>
              <a:rPr lang="en-CA" sz="1200" b="0" i="0" u="none" strike="noStrike" kern="1200" dirty="0">
                <a:solidFill>
                  <a:schemeClr val="tx1"/>
                </a:solidFill>
                <a:effectLst/>
                <a:latin typeface="+mn-lt"/>
                <a:ea typeface="+mn-ea"/>
                <a:cs typeface="+mn-cs"/>
              </a:rPr>
              <a:t> does define the word ‘tariff’ itself, it clearly defines the nature of the particular tariffs relevant in this case.  Katz argued that a proposed tariff sets out the terms and conditions under which Access Copyright is</a:t>
            </a:r>
            <a:r>
              <a:rPr lang="en-CA" sz="1200" b="0" i="1" u="none" strike="noStrike" kern="1200" dirty="0">
                <a:solidFill>
                  <a:schemeClr val="tx1"/>
                </a:solidFill>
                <a:effectLst/>
                <a:latin typeface="+mn-lt"/>
                <a:ea typeface="+mn-ea"/>
                <a:cs typeface="+mn-cs"/>
              </a:rPr>
              <a:t> able</a:t>
            </a:r>
            <a:r>
              <a:rPr lang="en-CA" sz="1200" b="0" i="0" u="none" strike="noStrike" kern="1200" dirty="0">
                <a:solidFill>
                  <a:schemeClr val="tx1"/>
                </a:solidFill>
                <a:effectLst/>
                <a:latin typeface="+mn-lt"/>
                <a:ea typeface="+mn-ea"/>
                <a:cs typeface="+mn-cs"/>
              </a:rPr>
              <a:t> to issue licences but these terms do not automatically apply to non-licensees.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Because of criticism like this there was substantial push back following this ruling made by the Federal Court and it was no surprise that York appealed this decision on both grounds - the fairness of its guidelines and whether the tariff was mandatory.</a:t>
            </a:r>
            <a:endParaRPr lang="en-CA" b="0" dirty="0">
              <a:effectLst/>
            </a:endParaRPr>
          </a:p>
          <a:p>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90766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0" dirty="0">
                <a:effectLst/>
              </a:rPr>
              <a:t/>
            </a:r>
            <a:br>
              <a:rPr lang="en-CA" b="0" dirty="0">
                <a:effectLst/>
              </a:rPr>
            </a:br>
            <a:r>
              <a:rPr lang="en-CA" sz="1200" b="1" i="0" u="none" strike="noStrike" kern="1200" dirty="0">
                <a:solidFill>
                  <a:schemeClr val="tx1"/>
                </a:solidFill>
                <a:effectLst/>
                <a:latin typeface="+mn-lt"/>
                <a:ea typeface="+mn-ea"/>
                <a:cs typeface="+mn-cs"/>
              </a:rPr>
              <a:t>2020- Mandatory Tariffs</a:t>
            </a:r>
            <a:endParaRPr lang="en-CA" b="0" dirty="0">
              <a:effectLst/>
            </a:endParaRPr>
          </a:p>
          <a:p>
            <a:pPr rtl="0"/>
            <a:r>
              <a:rPr lang="en-CA" b="0" dirty="0">
                <a:effectLst/>
              </a:rPr>
              <a:t/>
            </a:r>
            <a:br>
              <a:rPr lang="en-CA" b="0" dirty="0">
                <a:effectLst/>
              </a:rPr>
            </a:br>
            <a:r>
              <a:rPr lang="en-CA" sz="1200" b="0" i="0" u="none" strike="noStrike" kern="1200" dirty="0">
                <a:solidFill>
                  <a:schemeClr val="tx1"/>
                </a:solidFill>
                <a:effectLst/>
                <a:latin typeface="+mn-lt"/>
                <a:ea typeface="+mn-ea"/>
                <a:cs typeface="+mn-cs"/>
              </a:rPr>
              <a:t>The Federal Court of Appeal reached its decision in the appeal of this case in April 2020. On the mandatory tariff issue, the Court overturned the decision of the court in 2017 ruling and found  that tariffs are not mandatory. </a:t>
            </a:r>
            <a:endParaRPr lang="en-CA" b="0" dirty="0">
              <a:effectLst/>
            </a:endParaRPr>
          </a:p>
          <a:p>
            <a:pPr rtl="0"/>
            <a:r>
              <a:rPr lang="en-CA" b="0" dirty="0">
                <a:effectLst/>
              </a:rPr>
              <a:t/>
            </a:r>
            <a:br>
              <a:rPr lang="en-CA" b="0" dirty="0">
                <a:effectLst/>
              </a:rPr>
            </a:br>
            <a:r>
              <a:rPr lang="en-CA" sz="1200" b="0" i="0" u="none" strike="noStrike" kern="1200" dirty="0">
                <a:solidFill>
                  <a:schemeClr val="tx1"/>
                </a:solidFill>
                <a:effectLst/>
                <a:latin typeface="+mn-lt"/>
                <a:ea typeface="+mn-ea"/>
                <a:cs typeface="+mn-cs"/>
              </a:rPr>
              <a:t>The court determined that “An individual cannot acquire a licence without the consent of the copyright owner and a copyright owner cannot impose financial or other terms, on a person who has not agreed to become a licensee.(para 53-54 p.19-20) Instead, if copyright is infringed the copyright owner can choose to make an action for damages against those who are infringing on their rights. </a:t>
            </a:r>
            <a:endParaRPr lang="en-CA" b="0" dirty="0">
              <a:effectLst/>
            </a:endParaRPr>
          </a:p>
          <a:p>
            <a:pPr rtl="0"/>
            <a:r>
              <a:rPr lang="en-CA" b="0" dirty="0">
                <a:effectLst/>
              </a:rPr>
              <a:t> </a:t>
            </a:r>
          </a:p>
          <a:p>
            <a:pPr rtl="0"/>
            <a:r>
              <a:rPr lang="en-CA" sz="1200" b="0" i="0" u="none" strike="noStrike" kern="1200" dirty="0">
                <a:solidFill>
                  <a:schemeClr val="tx1"/>
                </a:solidFill>
                <a:effectLst/>
                <a:latin typeface="+mn-lt"/>
                <a:ea typeface="+mn-ea"/>
                <a:cs typeface="+mn-cs"/>
              </a:rPr>
              <a:t>The court went on to say that “There is no grant of power to the Board to make or establish tariffs by regulation” (para 149 p. 54).</a:t>
            </a:r>
            <a:endParaRPr lang="en-CA" b="0" dirty="0">
              <a:effectLst/>
            </a:endParaRPr>
          </a:p>
          <a:p>
            <a:pPr rtl="0"/>
            <a:r>
              <a:rPr lang="en-CA" b="0" dirty="0">
                <a:effectLst/>
              </a:rPr>
              <a:t> </a:t>
            </a:r>
          </a:p>
          <a:p>
            <a:pPr rtl="0"/>
            <a:r>
              <a:rPr lang="en-CA" sz="1200" b="0" i="0" u="none" strike="noStrike" kern="1200" dirty="0">
                <a:solidFill>
                  <a:schemeClr val="tx1"/>
                </a:solidFill>
                <a:effectLst/>
                <a:latin typeface="+mn-lt"/>
                <a:ea typeface="+mn-ea"/>
                <a:cs typeface="+mn-cs"/>
              </a:rPr>
              <a:t>This decision was a welcome result for the post-secondary community, as it allows institutions the freedom to choose from a range of possible approaches and licensing options to remain copyright compliant (Sheppard, 2020).</a:t>
            </a:r>
            <a:endParaRPr lang="en-CA" b="0" dirty="0">
              <a:effectLst/>
            </a:endParaRPr>
          </a:p>
          <a:p>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1284705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0" dirty="0">
                <a:effectLst/>
              </a:rPr>
              <a:t> </a:t>
            </a:r>
          </a:p>
          <a:p>
            <a:pPr rtl="0"/>
            <a:r>
              <a:rPr lang="en-CA" sz="1200" b="0" i="0" u="none" strike="noStrike" kern="1200" dirty="0">
                <a:solidFill>
                  <a:schemeClr val="tx1"/>
                </a:solidFill>
                <a:effectLst/>
                <a:latin typeface="+mn-lt"/>
                <a:ea typeface="+mn-ea"/>
                <a:cs typeface="+mn-cs"/>
              </a:rPr>
              <a:t>In terms of the fair dealing aspect of the case the Federal Court of Appeal found that York did not show “that the Federal Court erred in law in its understanding of the relevant factors.”  Thus the claim by York that the court had in the first decision misinterpreted fair dealing was dismissed. </a:t>
            </a:r>
            <a:endParaRPr lang="en-CA" b="0" dirty="0">
              <a:effectLst/>
            </a:endParaRPr>
          </a:p>
          <a:p>
            <a:pPr rtl="0"/>
            <a:r>
              <a:rPr lang="en-CA" b="0" dirty="0">
                <a:effectLst/>
              </a:rPr>
              <a:t> </a:t>
            </a:r>
          </a:p>
          <a:p>
            <a:pPr rtl="0"/>
            <a:r>
              <a:rPr lang="en-CA" b="0" dirty="0">
                <a:effectLst/>
              </a:rPr>
              <a:t> </a:t>
            </a:r>
          </a:p>
          <a:p>
            <a:r>
              <a:rPr lang="en-CA" sz="1200" b="0" i="0" u="none" strike="noStrike" kern="1200" dirty="0">
                <a:solidFill>
                  <a:schemeClr val="tx1"/>
                </a:solidFill>
                <a:effectLst/>
                <a:latin typeface="+mn-lt"/>
                <a:ea typeface="+mn-ea"/>
                <a:cs typeface="+mn-cs"/>
              </a:rPr>
              <a:t>The court also pointed out that, as the copier, it was incumbent on York to make sure that its guidelines were implemented according to their stated intention, but the Federal Court had found that safeguards were virtually absent and that this undermined York’s claim to fair dealing and tended to show unfairness in their copying (para 239). The court also noted that “York’s Guidelines did not attempt to forestall downstream copying and redistribution by students” (para 256). These statements by the court will likely shape the way that educational institutions develop and communicate their fair dealing policies in the future. Some have pointed out that the court’s examination of the fair dealing issue did not include a thorough historical reflection in the way that it had when it reviewed the mandatory tariff issue.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818887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0" dirty="0">
                <a:effectLst/>
              </a:rPr>
              <a:t> </a:t>
            </a:r>
          </a:p>
          <a:p>
            <a:pPr rtl="0"/>
            <a:r>
              <a:rPr lang="en-CA" sz="1200" b="0" i="0" u="none" strike="noStrike" kern="1200" dirty="0">
                <a:solidFill>
                  <a:schemeClr val="tx1"/>
                </a:solidFill>
                <a:effectLst/>
                <a:latin typeface="+mn-lt"/>
                <a:ea typeface="+mn-ea"/>
                <a:cs typeface="+mn-cs"/>
              </a:rPr>
              <a:t>Some have pointed out that the court’s examination of the fair dealing issue did not include a thorough historical reflection in the way that it had when it reviewed the mandatory tariff issue.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2953380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Going Forward </a:t>
            </a:r>
            <a:endParaRPr lang="en-CA" b="0" dirty="0">
              <a:effectLst/>
            </a:endParaRPr>
          </a:p>
          <a:p>
            <a:pPr rtl="0"/>
            <a:r>
              <a:rPr lang="en-CA" b="0" dirty="0">
                <a:effectLst/>
              </a:rPr>
              <a:t/>
            </a:r>
            <a:br>
              <a:rPr lang="en-CA" b="0" dirty="0">
                <a:effectLst/>
              </a:rPr>
            </a:br>
            <a:r>
              <a:rPr lang="en-CA" sz="1200" b="0" i="0" u="none" strike="noStrike" kern="1200" dirty="0">
                <a:solidFill>
                  <a:schemeClr val="tx1"/>
                </a:solidFill>
                <a:effectLst/>
                <a:latin typeface="+mn-lt"/>
                <a:ea typeface="+mn-ea"/>
                <a:cs typeface="+mn-cs"/>
              </a:rPr>
              <a:t>The 2019 INDU statutory review of </a:t>
            </a:r>
            <a:r>
              <a:rPr lang="en-CA" sz="1200" b="0" i="0" u="none" strike="noStrike" kern="1200" dirty="0" smtClean="0">
                <a:solidFill>
                  <a:schemeClr val="tx1"/>
                </a:solidFill>
                <a:effectLst/>
                <a:latin typeface="+mn-lt"/>
                <a:ea typeface="+mn-ea"/>
                <a:cs typeface="+mn-cs"/>
              </a:rPr>
              <a:t>the</a:t>
            </a:r>
            <a:r>
              <a:rPr lang="en-CA" sz="1200" b="0" i="1" u="none" strike="noStrike" kern="1200" baseline="0" dirty="0">
                <a:solidFill>
                  <a:schemeClr val="tx1"/>
                </a:solidFill>
                <a:effectLst/>
                <a:latin typeface="+mn-lt"/>
                <a:ea typeface="+mn-ea"/>
                <a:cs typeface="+mn-cs"/>
              </a:rPr>
              <a:t> </a:t>
            </a:r>
            <a:r>
              <a:rPr lang="en-CA" sz="1200" b="0" i="1" u="none" strike="noStrike" kern="1200" dirty="0" smtClean="0">
                <a:solidFill>
                  <a:schemeClr val="tx1"/>
                </a:solidFill>
                <a:effectLst/>
                <a:latin typeface="+mn-lt"/>
                <a:ea typeface="+mn-ea"/>
                <a:cs typeface="+mn-cs"/>
              </a:rPr>
              <a:t>Copyright </a:t>
            </a:r>
            <a:r>
              <a:rPr lang="en-CA" sz="1200" b="0" i="1" u="none" strike="noStrike" kern="1200" dirty="0">
                <a:solidFill>
                  <a:schemeClr val="tx1"/>
                </a:solidFill>
                <a:effectLst/>
                <a:latin typeface="+mn-lt"/>
                <a:ea typeface="+mn-ea"/>
                <a:cs typeface="+mn-cs"/>
              </a:rPr>
              <a:t>Act </a:t>
            </a:r>
            <a:r>
              <a:rPr lang="en-CA" sz="1200" b="0" i="0" u="none" strike="noStrike" kern="1200" dirty="0">
                <a:solidFill>
                  <a:schemeClr val="tx1"/>
                </a:solidFill>
                <a:effectLst/>
                <a:latin typeface="+mn-lt"/>
                <a:ea typeface="+mn-ea"/>
                <a:cs typeface="+mn-cs"/>
              </a:rPr>
              <a:t>acknowledged the ongoing tension between copyright collectives and educational institutions and suggested that in the future perhaps the government could help parties resolve their differences (INDU, 2019, p,65 ). </a:t>
            </a:r>
            <a:endParaRPr lang="en-CA" b="0" dirty="0">
              <a:effectLst/>
            </a:endParaRPr>
          </a:p>
          <a:p>
            <a:r>
              <a:rPr lang="en-CA" b="0" dirty="0">
                <a:effectLst/>
              </a:rPr>
              <a:t/>
            </a:r>
            <a:br>
              <a:rPr lang="en-CA" b="0" dirty="0">
                <a:effectLst/>
              </a:rPr>
            </a:br>
            <a:r>
              <a:rPr lang="en-CA" b="0" dirty="0">
                <a:effectLst/>
              </a:rPr>
              <a:t>In June 2020 both Access Copyright and York have applied for leave to appeal with the </a:t>
            </a:r>
            <a:r>
              <a:rPr lang="en-CA" sz="1200" b="0" i="0" u="none" strike="noStrike" kern="1200" dirty="0">
                <a:solidFill>
                  <a:schemeClr val="tx1"/>
                </a:solidFill>
                <a:effectLst/>
                <a:latin typeface="+mn-lt"/>
                <a:ea typeface="+mn-ea"/>
                <a:cs typeface="+mn-cs"/>
              </a:rPr>
              <a:t>Supreme Court. Who will ultimately emerge victorious in the Access/York debate… I guess we’ll just have to make another module.</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52000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And now .</a:t>
            </a:r>
            <a:r>
              <a:rPr lang="en-CA" sz="1200" b="0" i="0" u="none" strike="noStrike" kern="1200" baseline="0" dirty="0" smtClean="0">
                <a:solidFill>
                  <a:schemeClr val="tx1"/>
                </a:solidFill>
                <a:effectLst/>
                <a:latin typeface="+mn-lt"/>
                <a:ea typeface="+mn-ea"/>
                <a:cs typeface="+mn-cs"/>
              </a:rPr>
              <a:t> . . For an update!</a:t>
            </a:r>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423789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April 2020, the Federal Court of Appeal released a decision on the </a:t>
            </a:r>
            <a:r>
              <a:rPr lang="en-US" sz="1200" b="0" i="1" u="none" strike="noStrike" kern="1200" dirty="0" smtClean="0">
                <a:solidFill>
                  <a:schemeClr val="tx1"/>
                </a:solidFill>
                <a:effectLst/>
                <a:latin typeface="+mn-lt"/>
                <a:ea typeface="+mn-ea"/>
                <a:cs typeface="+mn-cs"/>
              </a:rPr>
              <a:t>York v. Access Copyright </a:t>
            </a:r>
            <a:r>
              <a:rPr lang="en-US" sz="1200" b="0" i="0" u="none" strike="noStrike" kern="1200" dirty="0" smtClean="0">
                <a:solidFill>
                  <a:schemeClr val="tx1"/>
                </a:solidFill>
                <a:effectLst/>
                <a:latin typeface="+mn-lt"/>
                <a:ea typeface="+mn-ea"/>
                <a:cs typeface="+mn-cs"/>
              </a:rPr>
              <a:t>case;</a:t>
            </a:r>
            <a:r>
              <a:rPr lang="en-US" sz="1200" b="0" i="1"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 case that was already over a decade in the making. The outcome of this case continues to be very important to educational institutions and copyright collectives alike.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78270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Supreme Court of Canada heard arguments in this case on 21 May 2021, and it released its decision on 30 Jul 2021.</a:t>
            </a:r>
            <a:endParaRPr lang="en-US" b="0" dirty="0" smtClean="0">
              <a:effectLst/>
            </a:endParaRPr>
          </a:p>
          <a:p>
            <a:r>
              <a:rPr lang="en-US" sz="1200" b="0" i="0" u="none" strike="noStrike" kern="1200" dirty="0" smtClean="0">
                <a:solidFill>
                  <a:schemeClr val="tx1"/>
                </a:solidFill>
                <a:effectLst/>
                <a:latin typeface="+mn-lt"/>
                <a:ea typeface="+mn-ea"/>
                <a:cs typeface="+mn-cs"/>
              </a:rPr>
              <a:t>[</a:t>
            </a:r>
            <a:r>
              <a:rPr lang="en-US" sz="1200" b="0" i="0" u="sng" strike="noStrike" kern="1200" dirty="0" smtClean="0">
                <a:solidFill>
                  <a:schemeClr val="tx1"/>
                </a:solidFill>
                <a:effectLst/>
                <a:latin typeface="+mn-lt"/>
                <a:ea typeface="+mn-ea"/>
                <a:cs typeface="+mn-cs"/>
                <a:hlinkClick r:id="rId3"/>
              </a:rPr>
              <a:t>https://decisions.scc-csc.ca/scc-csc/scc-csc/en/item/18972/index.do</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53249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On the issue of whether the</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Copyright Board tariffs are mandatory or voluntary, the Court affirmed the decision of the</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Federal Court of Appeal that such tariffs</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are voluntary, stating that “under the existing relevant legislation in this appeal, an approved tariff is not binding against a user who does not accept a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(para 76).”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91613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means that post-secondary institutions are free to find other ways to remain compliant with copyright law, and that they are not required to enter into an agreement with Access Copyright to do so</a:t>
            </a:r>
            <a:r>
              <a:rPr lang="en-US" sz="1200" b="0" i="0" u="none" strike="noStrike" kern="1200" dirty="0" smtClean="0">
                <a:solidFill>
                  <a:srgbClr val="FF0000"/>
                </a:solidFill>
                <a:effectLst/>
                <a:latin typeface="+mn-lt"/>
                <a:ea typeface="+mn-ea"/>
                <a:cs typeface="+mn-cs"/>
              </a:rPr>
              <a:t>. And therefore, institutions who opted out of Access Copyright </a:t>
            </a:r>
            <a:r>
              <a:rPr lang="en-US" sz="1200" b="0" i="0" u="none" strike="noStrike" kern="1200" dirty="0" err="1" smtClean="0">
                <a:solidFill>
                  <a:srgbClr val="FF0000"/>
                </a:solidFill>
                <a:effectLst/>
                <a:latin typeface="+mn-lt"/>
                <a:ea typeface="+mn-ea"/>
                <a:cs typeface="+mn-cs"/>
              </a:rPr>
              <a:t>licences</a:t>
            </a:r>
            <a:r>
              <a:rPr lang="en-US" sz="1200" b="0" i="0" u="none" strike="noStrike" kern="1200" dirty="0" smtClean="0">
                <a:solidFill>
                  <a:srgbClr val="FF0000"/>
                </a:solidFill>
                <a:effectLst/>
                <a:latin typeface="+mn-lt"/>
                <a:ea typeface="+mn-ea"/>
                <a:cs typeface="+mn-cs"/>
              </a:rPr>
              <a:t> will not be facing large retroactive payments under the tariff.</a:t>
            </a: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3262865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rgbClr val="FF0000"/>
                </a:solidFill>
                <a:effectLst/>
                <a:latin typeface="+mn-lt"/>
                <a:ea typeface="+mn-ea"/>
                <a:cs typeface="+mn-cs"/>
              </a:rPr>
              <a:t>And therefore, institutions who opted out of Access Copyright </a:t>
            </a:r>
            <a:r>
              <a:rPr lang="en-US" sz="1200" b="0" i="0" u="none" strike="noStrike" kern="1200" dirty="0" err="1" smtClean="0">
                <a:solidFill>
                  <a:srgbClr val="FF0000"/>
                </a:solidFill>
                <a:effectLst/>
                <a:latin typeface="+mn-lt"/>
                <a:ea typeface="+mn-ea"/>
                <a:cs typeface="+mn-cs"/>
              </a:rPr>
              <a:t>licences</a:t>
            </a:r>
            <a:r>
              <a:rPr lang="en-US" sz="1200" b="0" i="0" u="none" strike="noStrike" kern="1200" dirty="0" smtClean="0">
                <a:solidFill>
                  <a:srgbClr val="FF0000"/>
                </a:solidFill>
                <a:effectLst/>
                <a:latin typeface="+mn-lt"/>
                <a:ea typeface="+mn-ea"/>
                <a:cs typeface="+mn-cs"/>
              </a:rPr>
              <a:t> will not be facing large retroactive payments under the tariff.</a:t>
            </a:r>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428705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On the issue of whether York’s Fair Dealing Guidelines are fair, the Court chose not to address this issue. York had sought a declaration about the fairness of its Guidelines as a defense against possible infringement under a mandatory tariff. In the absence of a mandatory tariff, that defense, and the related declaration sought, is no longer necessary.</a:t>
            </a:r>
            <a:endParaRPr lang="en-US" b="0" dirty="0"/>
          </a:p>
        </p:txBody>
      </p:sp>
      <p:sp>
        <p:nvSpPr>
          <p:cNvPr id="4" name="Slide Number Placeholder 3"/>
          <p:cNvSpPr>
            <a:spLocks noGrp="1"/>
          </p:cNvSpPr>
          <p:nvPr>
            <p:ph type="sldNum" sz="quarter" idx="5"/>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548576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However, the Court did choose to comment on some errors in the fair dealing analysis of the lower courts. “In commenting on those errors, it is important to emphasize that our reasons do not decide the issue of fair dealing, which can only be determined in a factual context. Rather, the objective is to correct some aspects of the reasoning from the courts under review which, respectfully, depart from this Court’s jurisprudence (para. 88).”</a:t>
            </a:r>
            <a:endParaRPr lang="en-US" b="0" dirty="0"/>
          </a:p>
        </p:txBody>
      </p:sp>
      <p:sp>
        <p:nvSpPr>
          <p:cNvPr id="4" name="Slide Number Placeholder 3"/>
          <p:cNvSpPr>
            <a:spLocks noGrp="1"/>
          </p:cNvSpPr>
          <p:nvPr>
            <p:ph type="sldNum" sz="quarter" idx="5"/>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2458768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Court identified the main problem with the analysis of the lower courts to be their considering only the institutional perspective in their analysis of the fairness of the dealing, and not adequately considering the perspective of the end users, which are the students. The Court emphasized that such an analysis must take both perspectives into account.</a:t>
            </a:r>
            <a:endParaRPr lang="en-US" b="0" dirty="0"/>
          </a:p>
        </p:txBody>
      </p:sp>
      <p:sp>
        <p:nvSpPr>
          <p:cNvPr id="4" name="Slide Number Placeholder 3"/>
          <p:cNvSpPr>
            <a:spLocks noGrp="1"/>
          </p:cNvSpPr>
          <p:nvPr>
            <p:ph type="sldNum" sz="quarter" idx="5"/>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2871305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declaration was a positive result for post-secondary institutions. The lack of consideration of the students’ perspective in the fair dealing analysis by the lower courts had been a significant concern for institutions, as it seemed not to be consistent with the Supreme Court’s analysis in </a:t>
            </a:r>
            <a:r>
              <a:rPr lang="en-US" sz="1200" b="0" i="1" u="none" strike="noStrike" kern="1200" dirty="0" smtClean="0">
                <a:solidFill>
                  <a:schemeClr val="tx1"/>
                </a:solidFill>
                <a:effectLst/>
                <a:latin typeface="+mn-lt"/>
                <a:ea typeface="+mn-ea"/>
                <a:cs typeface="+mn-cs"/>
              </a:rPr>
              <a:t>Alberta (Education)</a:t>
            </a:r>
            <a:r>
              <a:rPr lang="en-US" sz="1200" b="0" i="0" u="none" strike="noStrike" kern="1200" dirty="0" smtClean="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5"/>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1217853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And so, this long legal odyssey has come to an end with a favorable result for the post-secondary sector.</a:t>
            </a:r>
            <a:endParaRPr lang="en-US" b="0" dirty="0"/>
          </a:p>
        </p:txBody>
      </p:sp>
      <p:sp>
        <p:nvSpPr>
          <p:cNvPr id="4" name="Slide Number Placeholder 3"/>
          <p:cNvSpPr>
            <a:spLocks noGrp="1"/>
          </p:cNvSpPr>
          <p:nvPr>
            <p:ph type="sldNum" sz="quarter" idx="5"/>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184024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You should now be able to: </a:t>
            </a:r>
            <a:endParaRPr lang="en-CA" b="0" dirty="0">
              <a:effectLst/>
            </a:endParaRPr>
          </a:p>
          <a:p>
            <a:pPr rtl="0" fontAlgn="base"/>
            <a:r>
              <a:rPr lang="en-CA" sz="1200" b="0" i="0" u="none" strike="noStrike" kern="1200" dirty="0">
                <a:solidFill>
                  <a:schemeClr val="tx1"/>
                </a:solidFill>
                <a:effectLst/>
                <a:latin typeface="+mn-lt"/>
                <a:ea typeface="+mn-ea"/>
                <a:cs typeface="+mn-cs"/>
              </a:rPr>
              <a:t>Understand the debate around mandatory tariffs in this case and how this was interpreted by the courts</a:t>
            </a:r>
          </a:p>
          <a:p>
            <a:pPr rtl="0" fontAlgn="base"/>
            <a:r>
              <a:rPr lang="en-CA" sz="1200" b="0" i="0" u="none" strike="noStrike" kern="1200" dirty="0">
                <a:solidFill>
                  <a:schemeClr val="tx1"/>
                </a:solidFill>
                <a:effectLst/>
                <a:latin typeface="+mn-lt"/>
                <a:ea typeface="+mn-ea"/>
                <a:cs typeface="+mn-cs"/>
              </a:rPr>
              <a:t>Describe how the fairness </a:t>
            </a:r>
            <a:r>
              <a:rPr lang="en-CA" sz="1200" b="0" i="0" u="none" strike="noStrike" kern="1200" dirty="0" smtClean="0">
                <a:solidFill>
                  <a:schemeClr val="tx1"/>
                </a:solidFill>
                <a:effectLst/>
                <a:latin typeface="+mn-lt"/>
                <a:ea typeface="+mn-ea"/>
                <a:cs typeface="+mn-cs"/>
              </a:rPr>
              <a:t>of </a:t>
            </a:r>
            <a:r>
              <a:rPr lang="en-CA" sz="1200" b="0" i="0" u="none" strike="noStrike" kern="1200" dirty="0">
                <a:solidFill>
                  <a:schemeClr val="tx1"/>
                </a:solidFill>
                <a:effectLst/>
                <a:latin typeface="+mn-lt"/>
                <a:ea typeface="+mn-ea"/>
                <a:cs typeface="+mn-cs"/>
              </a:rPr>
              <a:t>York’s fair dealing guidelines were assessed in this case</a:t>
            </a:r>
          </a:p>
          <a:p>
            <a:pPr rtl="0" fontAlgn="base"/>
            <a:r>
              <a:rPr lang="en-CA" sz="1200" b="0" i="0" u="none" strike="noStrike" kern="1200" dirty="0">
                <a:solidFill>
                  <a:schemeClr val="tx1"/>
                </a:solidFill>
                <a:effectLst/>
                <a:latin typeface="+mn-lt"/>
                <a:ea typeface="+mn-ea"/>
                <a:cs typeface="+mn-cs"/>
              </a:rPr>
              <a:t>Recognize the implications of this decision for educational institutions and collective licensing agencies</a:t>
            </a: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29</a:t>
            </a:fld>
            <a:endParaRPr lang="en-US"/>
          </a:p>
        </p:txBody>
      </p:sp>
    </p:spTree>
    <p:extLst>
      <p:ext uri="{BB962C8B-B14F-4D97-AF65-F5344CB8AC3E}">
        <p14:creationId xmlns:p14="http://schemas.microsoft.com/office/powerpoint/2010/main" val="379037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main issues revolve around whether tariffs approved by the Copyright Board are mandatory and whether the copyright fair dealing guidelines used by York University were fair.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276758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This has been the University of Alberta’s Opening Up Copyright instructional module on </a:t>
            </a:r>
            <a:r>
              <a:rPr lang="en-CA" sz="1200" b="0" i="1" u="none" strike="noStrike" kern="1200" dirty="0">
                <a:solidFill>
                  <a:schemeClr val="tx1"/>
                </a:solidFill>
                <a:effectLst/>
                <a:latin typeface="+mn-lt"/>
                <a:ea typeface="+mn-ea"/>
                <a:cs typeface="+mn-cs"/>
              </a:rPr>
              <a:t>Access Copyright v. York.</a:t>
            </a:r>
            <a:r>
              <a:rPr lang="en-CA" sz="1200" b="0" i="0" u="none" strike="noStrike" kern="1200" dirty="0">
                <a:solidFill>
                  <a:schemeClr val="tx1"/>
                </a:solidFill>
                <a:effectLst/>
                <a:latin typeface="+mn-lt"/>
                <a:ea typeface="+mn-ea"/>
                <a:cs typeface="+mn-cs"/>
              </a:rPr>
              <a:t> Thank you for your attention.</a:t>
            </a: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101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31</a:t>
            </a:fld>
            <a:endParaRPr lang="en-US"/>
          </a:p>
        </p:txBody>
      </p:sp>
    </p:spTree>
    <p:extLst>
      <p:ext uri="{BB962C8B-B14F-4D97-AF65-F5344CB8AC3E}">
        <p14:creationId xmlns:p14="http://schemas.microsoft.com/office/powerpoint/2010/main" val="1473724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32</a:t>
            </a:fld>
            <a:endParaRPr lang="en-US"/>
          </a:p>
        </p:txBody>
      </p:sp>
    </p:spTree>
    <p:extLst>
      <p:ext uri="{BB962C8B-B14F-4D97-AF65-F5344CB8AC3E}">
        <p14:creationId xmlns:p14="http://schemas.microsoft.com/office/powerpoint/2010/main" val="245129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35</a:t>
            </a:fld>
            <a:endParaRPr lang="en-US"/>
          </a:p>
        </p:txBody>
      </p:sp>
    </p:spTree>
    <p:extLst>
      <p:ext uri="{BB962C8B-B14F-4D97-AF65-F5344CB8AC3E}">
        <p14:creationId xmlns:p14="http://schemas.microsoft.com/office/powerpoint/2010/main" val="3646981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37</a:t>
            </a:fld>
            <a:endParaRPr lang="en-US"/>
          </a:p>
        </p:txBody>
      </p:sp>
    </p:spTree>
    <p:extLst>
      <p:ext uri="{BB962C8B-B14F-4D97-AF65-F5344CB8AC3E}">
        <p14:creationId xmlns:p14="http://schemas.microsoft.com/office/powerpoint/2010/main" val="2501092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38</a:t>
            </a:fld>
            <a:endParaRPr lang="en-US"/>
          </a:p>
        </p:txBody>
      </p:sp>
    </p:spTree>
    <p:extLst>
      <p:ext uri="{BB962C8B-B14F-4D97-AF65-F5344CB8AC3E}">
        <p14:creationId xmlns:p14="http://schemas.microsoft.com/office/powerpoint/2010/main" val="2058594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40</a:t>
            </a:fld>
            <a:endParaRPr lang="en-US"/>
          </a:p>
        </p:txBody>
      </p:sp>
    </p:spTree>
    <p:extLst>
      <p:ext uri="{BB962C8B-B14F-4D97-AF65-F5344CB8AC3E}">
        <p14:creationId xmlns:p14="http://schemas.microsoft.com/office/powerpoint/2010/main" val="272893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42</a:t>
            </a:fld>
            <a:endParaRPr lang="en-US"/>
          </a:p>
        </p:txBody>
      </p:sp>
    </p:spTree>
    <p:extLst>
      <p:ext uri="{BB962C8B-B14F-4D97-AF65-F5344CB8AC3E}">
        <p14:creationId xmlns:p14="http://schemas.microsoft.com/office/powerpoint/2010/main" val="1411568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smtClean="0">
                <a:solidFill>
                  <a:schemeClr val="tx1"/>
                </a:solidFill>
                <a:effectLst/>
                <a:latin typeface="+mn-lt"/>
                <a:ea typeface="+mn-ea"/>
                <a:cs typeface="+mn-cs"/>
              </a:rPr>
              <a:t>And now .</a:t>
            </a:r>
            <a:r>
              <a:rPr lang="en-CA" sz="1200" b="0" i="0" u="none" strike="noStrike" kern="1200" baseline="0" dirty="0" smtClean="0">
                <a:solidFill>
                  <a:schemeClr val="tx1"/>
                </a:solidFill>
                <a:effectLst/>
                <a:latin typeface="+mn-lt"/>
                <a:ea typeface="+mn-ea"/>
                <a:cs typeface="+mn-cs"/>
              </a:rPr>
              <a:t> . . For an update!</a:t>
            </a:r>
            <a:endParaRPr lang="en-CA"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45</a:t>
            </a:fld>
            <a:endParaRPr lang="en-US"/>
          </a:p>
        </p:txBody>
      </p:sp>
    </p:spTree>
    <p:extLst>
      <p:ext uri="{BB962C8B-B14F-4D97-AF65-F5344CB8AC3E}">
        <p14:creationId xmlns:p14="http://schemas.microsoft.com/office/powerpoint/2010/main" val="352882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Authors and copyright owners can choose to have </a:t>
            </a:r>
            <a:r>
              <a:rPr lang="en-US" sz="1200" b="0" i="0" u="none" strike="noStrike" kern="1200" dirty="0" err="1" smtClean="0">
                <a:solidFill>
                  <a:schemeClr val="tx1"/>
                </a:solidFill>
                <a:effectLst/>
                <a:latin typeface="+mn-lt"/>
                <a:ea typeface="+mn-ea"/>
                <a:cs typeface="+mn-cs"/>
              </a:rPr>
              <a:t>licences</a:t>
            </a:r>
            <a:r>
              <a:rPr lang="en-US" sz="1200" b="0" i="0" u="none" strike="noStrike" kern="1200" dirty="0" smtClean="0">
                <a:solidFill>
                  <a:schemeClr val="tx1"/>
                </a:solidFill>
                <a:effectLst/>
                <a:latin typeface="+mn-lt"/>
                <a:ea typeface="+mn-ea"/>
                <a:cs typeface="+mn-cs"/>
              </a:rPr>
              <a:t> to their works managed by collective licensing agencies, or collectives, like Access Copyright. Access Copyright manages the copying of the literary works in its repertoire. Educational institutions can choose to enter into agreements with collectives like Access Copyright in order to cover routine copying of those works in their institutions according to formulas agreed on by both parties. When disagreements arise around the terms and conditions of a licensing agreement, the collective can apply to the Copyright Board to address the situation with a tariff.  And if that doesn’t work… well, you sue the other party. In this case - spoiler alert -  it didn’t work. At the core of the issue is differing views of how, when, and for whom the tariff (or interim tariff) is binding.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107923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2010</a:t>
            </a:r>
            <a:endParaRPr lang="en-CA" b="0" dirty="0">
              <a:effectLst/>
            </a:endParaRPr>
          </a:p>
          <a:p>
            <a:pPr rtl="0"/>
            <a:r>
              <a:rPr lang="en-CA" b="0" dirty="0">
                <a:effectLst/>
              </a:rPr>
              <a:t/>
            </a:r>
            <a:br>
              <a:rPr lang="en-CA" b="0" dirty="0">
                <a:effectLst/>
              </a:rPr>
            </a:br>
            <a:r>
              <a:rPr lang="en-US" sz="1200" b="0" i="0" u="none" strike="noStrike" kern="1200" dirty="0" smtClean="0">
                <a:solidFill>
                  <a:schemeClr val="tx1"/>
                </a:solidFill>
                <a:effectLst/>
                <a:latin typeface="+mn-lt"/>
                <a:ea typeface="+mn-ea"/>
                <a:cs typeface="+mn-cs"/>
              </a:rPr>
              <a:t>In March of 2010, Access Copyright proposed a new tariff for its client universities and colleges with the Copyright Board. If approved, Access Copyright would be allowed to include this rate in their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agreements. The new tariff was a considerable increase over the previous agreements. They wanted to move from an agreement where institutions paid $3.38 fee per full time enrolled student with additional fees per page copied, to a proposed $45 per full time student for universities, or a $35 fee for colleges, without the additional fee per page copied. For universities like York, this would mean a significant increase in fees. Beyond the massive increase in fees, the proposed tariff created other concerns for colleges and universities. Particularly, this tariff intended to expand into the area of digital licensing, meaning that if you scan, print, store, display or send a link to a work, this would be considered making a ‘copy.’ Additionally, the new tariff contained numerous audit, reporting, and monitoring provisions that would place new burdens on the institutions, their staff and their instructors.  (</a:t>
            </a:r>
            <a:r>
              <a:rPr lang="en-US" sz="1200" b="0" i="0" u="none" strike="noStrike" kern="1200" dirty="0" err="1" smtClean="0">
                <a:solidFill>
                  <a:schemeClr val="tx1"/>
                </a:solidFill>
                <a:effectLst/>
                <a:latin typeface="+mn-lt"/>
                <a:ea typeface="+mn-ea"/>
                <a:cs typeface="+mn-cs"/>
              </a:rPr>
              <a:t>D’Alton</a:t>
            </a:r>
            <a:r>
              <a:rPr lang="en-US" sz="1200" b="0" i="0" u="none" strike="noStrike" kern="1200" dirty="0" smtClean="0">
                <a:solidFill>
                  <a:schemeClr val="tx1"/>
                </a:solidFill>
                <a:effectLst/>
                <a:latin typeface="+mn-lt"/>
                <a:ea typeface="+mn-ea"/>
                <a:cs typeface="+mn-cs"/>
              </a:rPr>
              <a:t>, 2012)</a:t>
            </a:r>
            <a:r>
              <a:rPr lang="en-CA" dirty="0" smtClean="0"/>
              <a:t/>
            </a:r>
            <a:br>
              <a:rPr lang="en-CA" dirty="0" smtClean="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40921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b="1" dirty="0" smtClean="0">
                <a:effectLst/>
              </a:rPr>
              <a:t>2011</a:t>
            </a:r>
          </a:p>
          <a:p>
            <a:pPr rtl="0"/>
            <a:r>
              <a:rPr lang="en-CA" b="0" dirty="0">
                <a:effectLst/>
              </a:rPr>
              <a:t/>
            </a:r>
            <a:br>
              <a:rPr lang="en-CA" b="0" dirty="0">
                <a:effectLst/>
              </a:rPr>
            </a:br>
            <a:r>
              <a:rPr lang="en-US" sz="1200" b="0" i="0" u="none" strike="noStrike" kern="1200" dirty="0" smtClean="0">
                <a:solidFill>
                  <a:schemeClr val="tx1"/>
                </a:solidFill>
                <a:effectLst/>
                <a:latin typeface="+mn-lt"/>
                <a:ea typeface="+mn-ea"/>
                <a:cs typeface="+mn-cs"/>
              </a:rPr>
              <a:t>When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renewal negotiations over these new terms between York University and Access Copyright started to languish, Access Copyright applied to the Copyright Board for, and was granted, an interim tariff. York briefly complied with the terms of the interim tariff but then, as many educational institutions did, “opted out.”</a:t>
            </a:r>
          </a:p>
          <a:p>
            <a:pPr rtl="0"/>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57810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educational institutions that opted out had determined that their copying could be managed through a combination of other strategies like using site </a:t>
            </a:r>
            <a:r>
              <a:rPr lang="en-US" sz="1200" b="0" i="0" u="none" strike="noStrike" kern="1200" dirty="0" err="1" smtClean="0">
                <a:solidFill>
                  <a:schemeClr val="tx1"/>
                </a:solidFill>
                <a:effectLst/>
                <a:latin typeface="+mn-lt"/>
                <a:ea typeface="+mn-ea"/>
                <a:cs typeface="+mn-cs"/>
              </a:rPr>
              <a:t>licences</a:t>
            </a:r>
            <a:r>
              <a:rPr lang="en-US" sz="1200" b="0" i="0" u="none" strike="noStrike" kern="1200" dirty="0" smtClean="0">
                <a:solidFill>
                  <a:schemeClr val="tx1"/>
                </a:solidFill>
                <a:effectLst/>
                <a:latin typeface="+mn-lt"/>
                <a:ea typeface="+mn-ea"/>
                <a:cs typeface="+mn-cs"/>
              </a:rPr>
              <a:t> from content vendors, open access materials, open educational resources, relying on fair dealing exceptions and using transactional </a:t>
            </a:r>
            <a:r>
              <a:rPr lang="en-US" sz="1200" b="0" i="0" u="none" strike="noStrike" kern="1200" dirty="0" err="1" smtClean="0">
                <a:solidFill>
                  <a:schemeClr val="tx1"/>
                </a:solidFill>
                <a:effectLst/>
                <a:latin typeface="+mn-lt"/>
                <a:ea typeface="+mn-ea"/>
                <a:cs typeface="+mn-cs"/>
              </a:rPr>
              <a:t>licences</a:t>
            </a:r>
            <a:r>
              <a:rPr lang="en-US" sz="1200" b="0" i="0" u="none" strike="noStrike" kern="1200" dirty="0" smtClean="0">
                <a:solidFill>
                  <a:schemeClr val="tx1"/>
                </a:solidFill>
                <a:effectLst/>
                <a:latin typeface="+mn-lt"/>
                <a:ea typeface="+mn-ea"/>
                <a:cs typeface="+mn-cs"/>
              </a:rPr>
              <a:t>. They therefore did not need to enter into an institutional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agreement with Access Copyright because they could manage their copyright compliance in other ways. </a:t>
            </a:r>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30566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smtClean="0">
                <a:solidFill>
                  <a:schemeClr val="tx1"/>
                </a:solidFill>
                <a:effectLst/>
                <a:latin typeface="+mn-lt"/>
                <a:ea typeface="+mn-ea"/>
                <a:cs typeface="+mn-cs"/>
              </a:rPr>
              <a:t>2012</a:t>
            </a:r>
          </a:p>
          <a:p>
            <a:pPr rtl="0"/>
            <a:endParaRPr lang="en-CA" b="0" dirty="0">
              <a:effectLst/>
            </a:endParaRPr>
          </a:p>
          <a:p>
            <a:r>
              <a:rPr lang="en-US" sz="1200" b="0" i="0" u="none" strike="noStrike" kern="1200" dirty="0" smtClean="0">
                <a:solidFill>
                  <a:schemeClr val="tx1"/>
                </a:solidFill>
                <a:effectLst/>
                <a:latin typeface="+mn-lt"/>
                <a:ea typeface="+mn-ea"/>
                <a:cs typeface="+mn-cs"/>
              </a:rPr>
              <a:t>The 2012 decisions of several Supreme Court cases around fair dealing including </a:t>
            </a:r>
            <a:r>
              <a:rPr lang="en-US" sz="1200" b="0" i="1" u="none" strike="noStrike" kern="1200" dirty="0" smtClean="0">
                <a:solidFill>
                  <a:schemeClr val="tx1"/>
                </a:solidFill>
                <a:effectLst/>
                <a:latin typeface="+mn-lt"/>
                <a:ea typeface="+mn-ea"/>
                <a:cs typeface="+mn-cs"/>
              </a:rPr>
              <a:t>SOCAN v. Bell</a:t>
            </a:r>
            <a:r>
              <a:rPr lang="en-US" sz="1200" b="0" i="0" u="none" strike="noStrike" kern="1200" dirty="0" smtClean="0">
                <a:solidFill>
                  <a:schemeClr val="tx1"/>
                </a:solidFill>
                <a:effectLst/>
                <a:latin typeface="+mn-lt"/>
                <a:ea typeface="+mn-ea"/>
                <a:cs typeface="+mn-cs"/>
              </a:rPr>
              <a:t> and </a:t>
            </a:r>
            <a:r>
              <a:rPr lang="en-US" sz="1200" b="0" i="1" u="none" strike="noStrike" kern="1200" dirty="0" smtClean="0">
                <a:solidFill>
                  <a:schemeClr val="tx1"/>
                </a:solidFill>
                <a:effectLst/>
                <a:latin typeface="+mn-lt"/>
                <a:ea typeface="+mn-ea"/>
                <a:cs typeface="+mn-cs"/>
              </a:rPr>
              <a:t>Alberta (education) v. Access Copyright</a:t>
            </a:r>
            <a:r>
              <a:rPr lang="en-US" sz="1200" b="0" i="0" u="none" strike="noStrike" kern="1200" dirty="0" smtClean="0">
                <a:solidFill>
                  <a:schemeClr val="tx1"/>
                </a:solidFill>
                <a:effectLst/>
                <a:latin typeface="+mn-lt"/>
                <a:ea typeface="+mn-ea"/>
                <a:cs typeface="+mn-cs"/>
              </a:rPr>
              <a:t> helped to clarify the fair dealing exceptions in the </a:t>
            </a:r>
            <a:r>
              <a:rPr lang="en-US" sz="1200" b="0" i="1" u="none" strike="noStrike" kern="1200" dirty="0" smtClean="0">
                <a:solidFill>
                  <a:schemeClr val="tx1"/>
                </a:solidFill>
                <a:effectLst/>
                <a:latin typeface="+mn-lt"/>
                <a:ea typeface="+mn-ea"/>
                <a:cs typeface="+mn-cs"/>
              </a:rPr>
              <a:t>Act </a:t>
            </a:r>
            <a:r>
              <a:rPr lang="en-US" sz="1200" b="0" i="0" u="none" strike="noStrike" kern="1200" dirty="0" smtClean="0">
                <a:solidFill>
                  <a:schemeClr val="tx1"/>
                </a:solidFill>
                <a:effectLst/>
                <a:latin typeface="+mn-lt"/>
                <a:ea typeface="+mn-ea"/>
                <a:cs typeface="+mn-cs"/>
              </a:rPr>
              <a:t>that universities were often relying on. In 2012, “Education” was also officially added as a purpose under fair dealing. This made the royalty rates proposed in the Access Copyright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agreements since 2010 even less appealing to educational institutions, who now felt more confident that they could rely on Fair Dealing exceptions to cover their copying of portions of works in certain situations. </a:t>
            </a:r>
            <a:endParaRPr lang="en-US" dirty="0"/>
          </a:p>
          <a:p>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21545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Which brings us to the case in question. Hopes that Access Copyright might be more cooperative with educational institutions following the decisions in 2012 were dashed when the collective filed a lawsuit against York University in 2013. </a:t>
            </a:r>
            <a:endParaRPr lang="en-US"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157000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579D63F-D0B5-E141-ACCF-9BA1FF3390F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48E4DE09-2500-C34F-A397-F2517C31113E}"/>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2</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85A7E338-9047-0C49-8254-39900F42A5D5}"/>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42390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81084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660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5827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55339B-9601-F84C-B345-0E9C19932EA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A8D1A24E-9694-574F-A52C-0CC44A8DF0F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26B4B9B2-BF5E-E542-89E2-2A154D3F58BB}"/>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98142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AC36D5-2C66-DD4B-B2E1-F7E0A8E89452}"/>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F4AB2F73-AA72-9B45-B56F-5714BB551923}"/>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DCE2F1AD-46F0-DD45-A25E-E48BCBA3B115}"/>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8" name="Rectangle 7">
            <a:extLst>
              <a:ext uri="{FF2B5EF4-FFF2-40B4-BE49-F238E27FC236}">
                <a16:creationId xmlns:a16="http://schemas.microsoft.com/office/drawing/2014/main" id="{A10864C0-EF45-BA47-9034-BC1DFCA5CE7B}"/>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10" name="Rectangle 9">
            <a:extLst>
              <a:ext uri="{FF2B5EF4-FFF2-40B4-BE49-F238E27FC236}">
                <a16:creationId xmlns:a16="http://schemas.microsoft.com/office/drawing/2014/main" id="{330ADD80-AE04-714D-B57B-8EB232D2161E}"/>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6495B3A9-DC6D-BA4C-AB65-601383371BCD}"/>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FA340A0-4136-5347-92B1-F4072E788C0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B99CC51-F6EC-684B-A055-908766515B32}"/>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4" name="TextBox 13">
            <a:extLst>
              <a:ext uri="{FF2B5EF4-FFF2-40B4-BE49-F238E27FC236}">
                <a16:creationId xmlns:a16="http://schemas.microsoft.com/office/drawing/2014/main" id="{0017AB78-8441-CD47-9BF9-874140D2940A}"/>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01D5E255-63D8-6445-BB62-23049C353689}"/>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111694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870E22-D3D2-624E-AF9E-3E05930D5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9C19D730-2A94-5745-8E71-D16B78BB4A5D}"/>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1653725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BBDAD3-F7F2-AD4D-81B9-DBE7A7E9DC97}"/>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35164054-E794-B041-9245-E5BB0051CE9F}"/>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C3DA9209-4BE5-F44D-9E18-46E5D7447351}"/>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6475A6AA-AB49-BF48-88F9-1261351ABBB8}"/>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99A0D4A3-6954-8448-BEE8-6D7B34B7AD78}"/>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3CD0F2B1-1FE2-0E49-BEB4-81128D7F98FA}"/>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C8D7018-FE0C-914A-8D5B-C62A4EDDF500}"/>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D49D376-AFAD-5F45-9CE4-D798E54EBA87}"/>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C6591802-AF25-BA45-8F51-C1AA78507743}"/>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FBE4418B-2C46-9247-A68A-F7A59ED745FF}"/>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264460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10" name="TextBox 9">
            <a:extLst>
              <a:ext uri="{FF2B5EF4-FFF2-40B4-BE49-F238E27FC236}">
                <a16:creationId xmlns:a16="http://schemas.microsoft.com/office/drawing/2014/main" id="{3FC2E465-7B94-AB46-AD00-394DD61EF84A}"/>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75979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373814AB-D8BC-0C42-8757-616EC731D8BC}"/>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87890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7C12BB-6710-DE49-908B-EE1CA386FC4F}"/>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4" name="Rectangle 3">
            <a:extLst>
              <a:ext uri="{FF2B5EF4-FFF2-40B4-BE49-F238E27FC236}">
                <a16:creationId xmlns:a16="http://schemas.microsoft.com/office/drawing/2014/main" id="{17537D2A-4C78-5242-B06E-D83E3FD35BE4}"/>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5" name="Rectangle 4">
            <a:extLst>
              <a:ext uri="{FF2B5EF4-FFF2-40B4-BE49-F238E27FC236}">
                <a16:creationId xmlns:a16="http://schemas.microsoft.com/office/drawing/2014/main" id="{DC84965B-745A-354F-9DA6-00B0B29223ED}"/>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946F9044-534F-A045-B776-24B57C032E1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4FA4EEC-3F55-4B4A-A3A1-848EED7085A2}"/>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9" name="TextBox 8">
            <a:extLst>
              <a:ext uri="{FF2B5EF4-FFF2-40B4-BE49-F238E27FC236}">
                <a16:creationId xmlns:a16="http://schemas.microsoft.com/office/drawing/2014/main" id="{E7119F9C-9A80-9A45-A136-8125D5F25092}"/>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C2167649-29B2-2A41-9342-0ED3192DF0CF}"/>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AA82D0-1DEE-8F41-8C72-B522D2FB0DD6}"/>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2" name="TextBox 11">
            <a:extLst>
              <a:ext uri="{FF2B5EF4-FFF2-40B4-BE49-F238E27FC236}">
                <a16:creationId xmlns:a16="http://schemas.microsoft.com/office/drawing/2014/main" id="{0B2ACF80-C46F-8048-9EB4-950C9E222B3D}"/>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0719E68-A586-2E4E-AA56-218C503D4F4E}"/>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593790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4" name="TextBox 3">
            <a:extLst>
              <a:ext uri="{FF2B5EF4-FFF2-40B4-BE49-F238E27FC236}">
                <a16:creationId xmlns:a16="http://schemas.microsoft.com/office/drawing/2014/main" id="{DDBAA813-2419-E547-A898-563F99DEF3F4}"/>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168430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3"/>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5200" y="4395600"/>
            <a:ext cx="2718000" cy="74292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171948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906478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8269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489344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21784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https://sites.library.ualberta.ca/copyright</a:t>
            </a:r>
            <a:r>
              <a:rPr lang="en-CA" dirty="0" smtClean="0"/>
              <a:t>/ </a:t>
            </a:r>
            <a:endParaRPr lang="en-CA" dirty="0"/>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tx1"/>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2800767"/>
          </a:xfrm>
          <a:prstGeom prst="rect">
            <a:avLst/>
          </a:prstGeom>
          <a:noFill/>
        </p:spPr>
        <p:txBody>
          <a:bodyPr wrap="square" rtlCol="0">
            <a:spAutoFit/>
          </a:bodyPr>
          <a:lstStyle/>
          <a:p>
            <a:r>
              <a:rPr lang="en-CA" sz="2000" dirty="0">
                <a:solidFill>
                  <a:schemeClr val="tx1"/>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tx1"/>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tx1"/>
                </a:solidFill>
                <a:latin typeface="Arial" panose="020B0604020202020204" pitchFamily="34" charset="0"/>
                <a:cs typeface="Arial" panose="020B0604020202020204" pitchFamily="34" charset="0"/>
              </a:rPr>
              <a:t>to: </a:t>
            </a:r>
            <a:r>
              <a:rPr lang="en-CA" sz="2000" dirty="0" smtClean="0">
                <a:solidFill>
                  <a:schemeClr val="bg2">
                    <a:lumMod val="50000"/>
                  </a:schemeClr>
                </a:solidFill>
                <a:latin typeface="Arial" panose="020B0604020202020204" pitchFamily="34" charset="0"/>
                <a:cs typeface="Arial" panose="020B0604020202020204" pitchFamily="34" charset="0"/>
                <a:hlinkClick r:id="rId4"/>
              </a:rPr>
              <a:t>ouc@ualberta.ca</a:t>
            </a:r>
            <a:r>
              <a:rPr lang="en-CA" sz="2000" dirty="0" smtClean="0">
                <a:solidFill>
                  <a:schemeClr val="bg2">
                    <a:lumMod val="50000"/>
                  </a:schemeClr>
                </a:solidFill>
                <a:latin typeface="Arial" panose="020B0604020202020204" pitchFamily="34" charset="0"/>
                <a:cs typeface="Arial" panose="020B0604020202020204" pitchFamily="34" charset="0"/>
              </a:rPr>
              <a:t> </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tx1"/>
              </a:solidFill>
              <a:latin typeface="Arial" panose="020B0604020202020204" pitchFamily="34" charset="0"/>
              <a:cs typeface="Arial" panose="020B0604020202020204" pitchFamily="34" charset="0"/>
            </a:endParaRPr>
          </a:p>
          <a:p>
            <a:r>
              <a:rPr lang="en-CA" sz="2000" dirty="0">
                <a:solidFill>
                  <a:schemeClr val="tx1"/>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206675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803499-54B1-8443-A129-1C7C7CA43E7A}"/>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3" name="Rectangle 22">
            <a:extLst>
              <a:ext uri="{FF2B5EF4-FFF2-40B4-BE49-F238E27FC236}">
                <a16:creationId xmlns:a16="http://schemas.microsoft.com/office/drawing/2014/main" id="{8703AE52-3449-3D47-ADED-C9B56808870D}"/>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24" name="Rectangle 23">
            <a:extLst>
              <a:ext uri="{FF2B5EF4-FFF2-40B4-BE49-F238E27FC236}">
                <a16:creationId xmlns:a16="http://schemas.microsoft.com/office/drawing/2014/main" id="{51A5008C-6F0A-CA42-912D-BA512A422733}"/>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25" name="Rectangle 24">
            <a:extLst>
              <a:ext uri="{FF2B5EF4-FFF2-40B4-BE49-F238E27FC236}">
                <a16:creationId xmlns:a16="http://schemas.microsoft.com/office/drawing/2014/main" id="{9D943834-1542-E04C-88BD-6511A1B7B32F}"/>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26" name="Rectangle 25">
            <a:extLst>
              <a:ext uri="{FF2B5EF4-FFF2-40B4-BE49-F238E27FC236}">
                <a16:creationId xmlns:a16="http://schemas.microsoft.com/office/drawing/2014/main" id="{C2601C88-3044-994F-BF60-3910500351A4}"/>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27" name="TextBox 26">
            <a:extLst>
              <a:ext uri="{FF2B5EF4-FFF2-40B4-BE49-F238E27FC236}">
                <a16:creationId xmlns:a16="http://schemas.microsoft.com/office/drawing/2014/main" id="{1F7DC342-82E6-D945-A8DE-12B7D47C1C5C}"/>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3CBFBA1-6765-D14F-92B2-395E8EA4A6B7}"/>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C8960F4-C1EA-FA49-997F-C1FC9FEE8964}"/>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30" name="TextBox 29">
            <a:extLst>
              <a:ext uri="{FF2B5EF4-FFF2-40B4-BE49-F238E27FC236}">
                <a16:creationId xmlns:a16="http://schemas.microsoft.com/office/drawing/2014/main" id="{04C50E83-525F-DE44-B74F-32E3B0E8182E}"/>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225F0AAF-6B51-DF45-A1F4-F2518756A204}"/>
              </a:ext>
            </a:extLst>
          </p:cNvPr>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3978798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F96F9-5956-7848-8666-1498845ADCF6}"/>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5200" y="4395600"/>
            <a:ext cx="2718000" cy="742920"/>
          </a:xfrm>
          <a:prstGeom prst="rect">
            <a:avLst/>
          </a:prstGeom>
        </p:spPr>
      </p:pic>
    </p:spTree>
    <p:extLst>
      <p:ext uri="{BB962C8B-B14F-4D97-AF65-F5344CB8AC3E}">
        <p14:creationId xmlns:p14="http://schemas.microsoft.com/office/powerpoint/2010/main" val="2627873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836574F0-4DF2-414D-9E50-AD1B0BFD0763}"/>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extLst>
      <p:ext uri="{BB962C8B-B14F-4D97-AF65-F5344CB8AC3E}">
        <p14:creationId xmlns:p14="http://schemas.microsoft.com/office/powerpoint/2010/main" val="3327670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5</a:t>
            </a:r>
            <a:br>
              <a:rPr lang="en-US" dirty="0"/>
            </a:br>
            <a:r>
              <a:rPr lang="en-US" dirty="0"/>
              <a:t>Title Placeholder</a:t>
            </a:r>
          </a:p>
        </p:txBody>
      </p:sp>
    </p:spTree>
    <p:extLst>
      <p:ext uri="{BB962C8B-B14F-4D97-AF65-F5344CB8AC3E}">
        <p14:creationId xmlns:p14="http://schemas.microsoft.com/office/powerpoint/2010/main" val="1716019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50BDAE9C-4B7B-314A-85F5-72FBA7F74EE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3332351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ferences &amp; Resour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2593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67282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s and Legisl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565861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mp;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306556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censing &amp; Attribu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CE8261-6617-C044-9F75-000FA01FCDDB}"/>
              </a:ext>
            </a:extLst>
          </p:cNvPr>
          <p:cNvSpPr>
            <a:spLocks noGrp="1"/>
          </p:cNvSpPr>
          <p:nvPr>
            <p:ph type="body" sz="quarter" idx="10" hasCustomPrompt="1"/>
          </p:nvPr>
        </p:nvSpPr>
        <p:spPr>
          <a:xfrm>
            <a:off x="2063510" y="2253164"/>
            <a:ext cx="9290290" cy="1024263"/>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11" name="TextBox 10">
            <a:extLst>
              <a:ext uri="{FF2B5EF4-FFF2-40B4-BE49-F238E27FC236}">
                <a16:creationId xmlns:a16="http://schemas.microsoft.com/office/drawing/2014/main" id="{71B58B3E-5BD6-D141-BC4F-9A5614470387}"/>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2" name="TextBox 11">
            <a:extLst>
              <a:ext uri="{FF2B5EF4-FFF2-40B4-BE49-F238E27FC236}">
                <a16:creationId xmlns:a16="http://schemas.microsoft.com/office/drawing/2014/main" id="{1D9D56A7-AD3F-0F4F-91A0-5A615987AC59}"/>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200220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A15F398D-507E-4F7C-80EA-8ED84D9FC6B6}"/>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CEB6197E-162D-4616-B545-210BFAB0C188}"/>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009CCF52-873C-421B-961E-23A526CC1248}"/>
              </a:ext>
            </a:extLst>
          </p:cNvPr>
          <p:cNvSpPr txBox="1"/>
          <p:nvPr userDrawn="1"/>
        </p:nvSpPr>
        <p:spPr>
          <a:xfrm>
            <a:off x="2105785" y="2672361"/>
            <a:ext cx="2144799"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Kimberley </a:t>
            </a:r>
            <a:r>
              <a:rPr lang="en-US" dirty="0" err="1" smtClean="0">
                <a:solidFill>
                  <a:schemeClr val="tx1"/>
                </a:solidFill>
                <a:latin typeface="Arial" panose="020B0604020202020204" pitchFamily="34" charset="0"/>
                <a:cs typeface="Arial" panose="020B0604020202020204" pitchFamily="34" charset="0"/>
              </a:rPr>
              <a:t>Kemmer</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9777EA7-35D7-4064-A1DF-FC4A90EE939D}"/>
              </a:ext>
            </a:extLst>
          </p:cNvPr>
          <p:cNvSpPr txBox="1"/>
          <p:nvPr userDrawn="1"/>
        </p:nvSpPr>
        <p:spPr>
          <a:xfrm>
            <a:off x="7909520" y="5006653"/>
            <a:ext cx="2519713"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Lauren </a:t>
            </a:r>
            <a:r>
              <a:rPr lang="en-US" dirty="0" err="1">
                <a:solidFill>
                  <a:schemeClr val="tx1"/>
                </a:solidFill>
                <a:latin typeface="Arial" panose="020B0604020202020204" pitchFamily="34" charset="0"/>
                <a:cs typeface="Arial" panose="020B0604020202020204" pitchFamily="34" charset="0"/>
              </a:rPr>
              <a:t>Bourdages</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a:solidFill>
                  <a:schemeClr val="tx1"/>
                </a:solidFill>
                <a:latin typeface="Arial" panose="020B0604020202020204" pitchFamily="34" charset="0"/>
                <a:cs typeface="Arial" panose="020B0604020202020204" pitchFamily="34" charset="0"/>
              </a:rPr>
              <a:t>Samantha </a:t>
            </a:r>
            <a:r>
              <a:rPr lang="en-US" dirty="0" err="1">
                <a:solidFill>
                  <a:schemeClr val="tx1"/>
                </a:solidFill>
                <a:latin typeface="Arial" panose="020B0604020202020204" pitchFamily="34" charset="0"/>
                <a:cs typeface="Arial" panose="020B0604020202020204" pitchFamily="34" charset="0"/>
              </a:rPr>
              <a:t>Sheplawy</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
        <p:nvSpPr>
          <p:cNvPr id="20" name="Rectangle 19">
            <a:extLst>
              <a:ext uri="{FF2B5EF4-FFF2-40B4-BE49-F238E27FC236}">
                <a16:creationId xmlns:a16="http://schemas.microsoft.com/office/drawing/2014/main" id="{79D46EE3-0990-407B-AC19-44DB3A2A880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1" name="TextBox 20">
            <a:extLst>
              <a:ext uri="{FF2B5EF4-FFF2-40B4-BE49-F238E27FC236}">
                <a16:creationId xmlns:a16="http://schemas.microsoft.com/office/drawing/2014/main" id="{5C5AA203-2AF3-4104-8384-366A8E697A2E}"/>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Graeme Pate</a:t>
            </a:r>
          </a:p>
        </p:txBody>
      </p:sp>
      <p:sp>
        <p:nvSpPr>
          <p:cNvPr id="22" name="Rectangle 21">
            <a:extLst>
              <a:ext uri="{FF2B5EF4-FFF2-40B4-BE49-F238E27FC236}">
                <a16:creationId xmlns:a16="http://schemas.microsoft.com/office/drawing/2014/main" id="{6929CEA2-1435-4FCA-A569-DB1CC3578D7C}"/>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Digital Humanities and School of Library and Information Studies</a:t>
            </a:r>
          </a:p>
        </p:txBody>
      </p:sp>
      <p:sp>
        <p:nvSpPr>
          <p:cNvPr id="23" name="TextBox 22">
            <a:extLst>
              <a:ext uri="{FF2B5EF4-FFF2-40B4-BE49-F238E27FC236}">
                <a16:creationId xmlns:a16="http://schemas.microsoft.com/office/drawing/2014/main" id="{9560F739-CEF3-4036-BEBB-A94A4A3C4BC6}"/>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Julia Guy</a:t>
            </a:r>
          </a:p>
        </p:txBody>
      </p:sp>
    </p:spTree>
    <p:extLst>
      <p:ext uri="{BB962C8B-B14F-4D97-AF65-F5344CB8AC3E}">
        <p14:creationId xmlns:p14="http://schemas.microsoft.com/office/powerpoint/2010/main" val="139328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2D213-AB25-BB4D-A28C-E44A3C370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2" name="TextBox 1">
            <a:extLst>
              <a:ext uri="{FF2B5EF4-FFF2-40B4-BE49-F238E27FC236}">
                <a16:creationId xmlns:a16="http://schemas.microsoft.com/office/drawing/2014/main" id="{383F96F9-5956-7848-8666-1498845ADCF6}"/>
              </a:ext>
            </a:extLst>
          </p:cNvPr>
          <p:cNvSpPr txBox="1"/>
          <p:nvPr userDrawn="1"/>
        </p:nvSpPr>
        <p:spPr>
          <a:xfrm>
            <a:off x="1452184" y="2077309"/>
            <a:ext cx="9287631" cy="184665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0499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DE19D0-2174-1D4B-BFF7-B8CCBB5101C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06951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E1C14736-2D5D-114C-8E34-7866B882738C}"/>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2019. “Title of Module.” Opening Up Copyright Instructional Module. https://</a:t>
            </a:r>
            <a:r>
              <a:rPr lang="en-CA" dirty="0" err="1"/>
              <a:t>sites.library.ualberta.ca</a:t>
            </a:r>
            <a:r>
              <a:rPr lang="en-CA" dirty="0"/>
              <a:t>/copyright/</a:t>
            </a:r>
          </a:p>
          <a:p>
            <a:pPr lvl="0"/>
            <a:endParaRPr lang="en-US" dirty="0"/>
          </a:p>
        </p:txBody>
      </p:sp>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30940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FAE2F-7CF1-FF46-B622-5CBD6D1E6A7B}"/>
              </a:ext>
            </a:extLst>
          </p:cNvPr>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5" name="Rectangle 4">
            <a:extLst>
              <a:ext uri="{FF2B5EF4-FFF2-40B4-BE49-F238E27FC236}">
                <a16:creationId xmlns:a16="http://schemas.microsoft.com/office/drawing/2014/main" id="{935F79D7-5F90-F749-B30D-50505C1E4BE7}"/>
              </a:ext>
            </a:extLst>
          </p:cNvPr>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Technologies in Education </a:t>
            </a:r>
          </a:p>
        </p:txBody>
      </p:sp>
      <p:sp>
        <p:nvSpPr>
          <p:cNvPr id="6" name="Rectangle 5">
            <a:extLst>
              <a:ext uri="{FF2B5EF4-FFF2-40B4-BE49-F238E27FC236}">
                <a16:creationId xmlns:a16="http://schemas.microsoft.com/office/drawing/2014/main" id="{5D83A11A-29A3-EF40-A968-DAB629BF172E}"/>
              </a:ext>
            </a:extLst>
          </p:cNvPr>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 </a:t>
            </a:r>
          </a:p>
        </p:txBody>
      </p:sp>
      <p:sp>
        <p:nvSpPr>
          <p:cNvPr id="7" name="Rectangle 6">
            <a:extLst>
              <a:ext uri="{FF2B5EF4-FFF2-40B4-BE49-F238E27FC236}">
                <a16:creationId xmlns:a16="http://schemas.microsoft.com/office/drawing/2014/main" id="{EFBB9845-E88A-4F4A-BE3F-659CCD2DB4A4}"/>
              </a:ext>
            </a:extLst>
          </p:cNvPr>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 </a:t>
            </a:r>
          </a:p>
        </p:txBody>
      </p:sp>
      <p:sp>
        <p:nvSpPr>
          <p:cNvPr id="8" name="Rectangle 7">
            <a:extLst>
              <a:ext uri="{FF2B5EF4-FFF2-40B4-BE49-F238E27FC236}">
                <a16:creationId xmlns:a16="http://schemas.microsoft.com/office/drawing/2014/main" id="{4BCBBED0-00DE-524C-B384-A7EA4F5F6B30}"/>
              </a:ext>
            </a:extLst>
          </p:cNvPr>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5" name="TextBox 14">
            <a:extLst>
              <a:ext uri="{FF2B5EF4-FFF2-40B4-BE49-F238E27FC236}">
                <a16:creationId xmlns:a16="http://schemas.microsoft.com/office/drawing/2014/main" id="{23E2F271-6045-CF41-8359-10D2A65DA420}"/>
              </a:ext>
            </a:extLst>
          </p:cNvPr>
          <p:cNvSpPr txBox="1"/>
          <p:nvPr userDrawn="1"/>
        </p:nvSpPr>
        <p:spPr>
          <a:xfrm>
            <a:off x="1268630" y="25909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A76FBA01-6A42-D54A-BEDF-3A388A42417B}"/>
              </a:ext>
            </a:extLst>
          </p:cNvPr>
          <p:cNvSpPr txBox="1"/>
          <p:nvPr userDrawn="1"/>
        </p:nvSpPr>
        <p:spPr>
          <a:xfrm>
            <a:off x="8944970" y="2585367"/>
            <a:ext cx="2074460" cy="726546"/>
          </a:xfrm>
          <a:prstGeom prst="rect">
            <a:avLst/>
          </a:prstGeom>
          <a:noFill/>
        </p:spPr>
        <p:txBody>
          <a:bodyPr wrap="square" rtlCol="0">
            <a:spAutoFit/>
          </a:bodyPr>
          <a:lstStyle/>
          <a:p>
            <a:pPr algn="ctr">
              <a:lnSpc>
                <a:spcPct val="120000"/>
              </a:lnSpc>
            </a:pPr>
            <a:r>
              <a:rPr lang="en-US" dirty="0" err="1">
                <a:solidFill>
                  <a:schemeClr val="bg2">
                    <a:lumMod val="50000"/>
                  </a:schemeClr>
                </a:solidFill>
                <a:latin typeface="Arial" panose="020B0604020202020204" pitchFamily="34" charset="0"/>
                <a:cs typeface="Arial" panose="020B0604020202020204" pitchFamily="34" charset="0"/>
              </a:rPr>
              <a:t>Anwen</a:t>
            </a:r>
            <a:r>
              <a:rPr lang="en-US" dirty="0">
                <a:solidFill>
                  <a:schemeClr val="bg2">
                    <a:lumMod val="50000"/>
                  </a:schemeClr>
                </a:solidFill>
                <a:latin typeface="Arial" panose="020B0604020202020204" pitchFamily="34" charset="0"/>
                <a:cs typeface="Arial" panose="020B0604020202020204" pitchFamily="34" charset="0"/>
              </a:rPr>
              <a:t> Burk</a:t>
            </a:r>
          </a:p>
          <a:p>
            <a:pPr algn="ctr">
              <a:lnSpc>
                <a:spcPct val="120000"/>
              </a:lnSpc>
            </a:pP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7E7EE5-ABF5-0044-9A8D-2C4BC63E9478}"/>
              </a:ext>
            </a:extLst>
          </p:cNvPr>
          <p:cNvSpPr txBox="1"/>
          <p:nvPr userDrawn="1"/>
        </p:nvSpPr>
        <p:spPr>
          <a:xfrm>
            <a:off x="4929098" y="2585367"/>
            <a:ext cx="2191049" cy="1080296"/>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Cosette</a:t>
            </a:r>
            <a:r>
              <a:rPr lang="en-US" dirty="0">
                <a:solidFill>
                  <a:schemeClr val="bg2">
                    <a:lumMod val="50000"/>
                  </a:schemeClr>
                </a:solidFill>
                <a:latin typeface="Arial" panose="020B0604020202020204" pitchFamily="34" charset="0"/>
                <a:cs typeface="Arial" panose="020B0604020202020204" pitchFamily="34" charset="0"/>
              </a:rPr>
              <a:t> </a:t>
            </a:r>
            <a:r>
              <a:rPr lang="en-US" dirty="0" err="1">
                <a:solidFill>
                  <a:schemeClr val="bg2">
                    <a:lumMod val="50000"/>
                  </a:schemeClr>
                </a:solidFill>
                <a:latin typeface="Arial" panose="020B0604020202020204" pitchFamily="34" charset="0"/>
                <a:cs typeface="Arial" panose="020B0604020202020204" pitchFamily="34" charset="0"/>
              </a:rPr>
              <a:t>Lemelin</a:t>
            </a:r>
            <a:r>
              <a:rPr lang="en-US" dirty="0">
                <a:solidFill>
                  <a:schemeClr val="bg2">
                    <a:lumMod val="50000"/>
                  </a:schemeClr>
                </a:solidFill>
                <a:latin typeface="Arial" panose="020B0604020202020204" pitchFamily="34" charset="0"/>
                <a:cs typeface="Arial" panose="020B0604020202020204" pitchFamily="34" charset="0"/>
              </a:rPr>
              <a:t>   </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Graeme Pate</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   Krysta McNutt</a:t>
            </a:r>
          </a:p>
        </p:txBody>
      </p:sp>
      <p:sp>
        <p:nvSpPr>
          <p:cNvPr id="18" name="TextBox 17">
            <a:extLst>
              <a:ext uri="{FF2B5EF4-FFF2-40B4-BE49-F238E27FC236}">
                <a16:creationId xmlns:a16="http://schemas.microsoft.com/office/drawing/2014/main" id="{DD7CF573-89CA-234D-BECE-37B476FDC351}"/>
              </a:ext>
            </a:extLst>
          </p:cNvPr>
          <p:cNvSpPr txBox="1"/>
          <p:nvPr userDrawn="1"/>
        </p:nvSpPr>
        <p:spPr>
          <a:xfrm>
            <a:off x="3196726" y="4873752"/>
            <a:ext cx="2074460" cy="369332"/>
          </a:xfrm>
          <a:prstGeom prst="rect">
            <a:avLst/>
          </a:prstGeom>
          <a:noFill/>
        </p:spPr>
        <p:txBody>
          <a:bodyPr wrap="square" rtlCol="0">
            <a:spAutoFit/>
          </a:bodyPr>
          <a:lstStyle/>
          <a:p>
            <a:pPr algn="ctr"/>
            <a:r>
              <a:rPr lang="en-US" dirty="0">
                <a:solidFill>
                  <a:schemeClr val="bg2">
                    <a:lumMod val="50000"/>
                  </a:schemeClr>
                </a:solidFill>
                <a:latin typeface="Arial" panose="020B0604020202020204" pitchFamily="34" charset="0"/>
                <a:cs typeface="Arial" panose="020B0604020202020204" pitchFamily="34" charset="0"/>
              </a:rPr>
              <a:t>Michelle </a:t>
            </a:r>
            <a:r>
              <a:rPr lang="en-US" dirty="0" err="1">
                <a:solidFill>
                  <a:schemeClr val="bg2">
                    <a:lumMod val="50000"/>
                  </a:schemeClr>
                </a:solidFill>
                <a:latin typeface="Arial" panose="020B0604020202020204" pitchFamily="34" charset="0"/>
                <a:cs typeface="Arial" panose="020B0604020202020204" pitchFamily="34" charset="0"/>
              </a:rPr>
              <a:t>Brailey</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17B8E0D-0B6F-9D47-AF0C-F6151E7CAAD2}"/>
              </a:ext>
            </a:extLst>
          </p:cNvPr>
          <p:cNvSpPr txBox="1"/>
          <p:nvPr userDrawn="1"/>
        </p:nvSpPr>
        <p:spPr>
          <a:xfrm>
            <a:off x="7033365" y="4870679"/>
            <a:ext cx="2215138" cy="108952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Luc </a:t>
            </a:r>
            <a:r>
              <a:rPr lang="en-US" dirty="0" err="1">
                <a:solidFill>
                  <a:schemeClr val="bg2">
                    <a:lumMod val="50000"/>
                  </a:schemeClr>
                </a:solidFill>
                <a:latin typeface="Arial" panose="020B0604020202020204" pitchFamily="34" charset="0"/>
                <a:cs typeface="Arial" panose="020B0604020202020204" pitchFamily="34" charset="0"/>
              </a:rPr>
              <a:t>Fagnan</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Julia Guy</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TextBox 12">
            <a:extLst>
              <a:ext uri="{FF2B5EF4-FFF2-40B4-BE49-F238E27FC236}">
                <a16:creationId xmlns:a16="http://schemas.microsoft.com/office/drawing/2014/main" id="{D852F126-933A-FA43-9035-32C425EA39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Tree>
    <p:extLst>
      <p:ext uri="{BB962C8B-B14F-4D97-AF65-F5344CB8AC3E}">
        <p14:creationId xmlns:p14="http://schemas.microsoft.com/office/powerpoint/2010/main" val="2709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EAD43-96CA-9648-BF3D-5576835BA1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44BB178F-D283-E149-90BE-65D27420814F}"/>
              </a:ext>
            </a:extLst>
          </p:cNvPr>
          <p:cNvSpPr txBox="1"/>
          <p:nvPr userDrawn="1"/>
        </p:nvSpPr>
        <p:spPr>
          <a:xfrm>
            <a:off x="1595717" y="2097172"/>
            <a:ext cx="8964707" cy="22159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endParaRPr lang="en-US" dirty="0"/>
          </a:p>
        </p:txBody>
      </p:sp>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Tree>
    <p:extLst>
      <p:ext uri="{BB962C8B-B14F-4D97-AF65-F5344CB8AC3E}">
        <p14:creationId xmlns:p14="http://schemas.microsoft.com/office/powerpoint/2010/main" val="27187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 id="2147493509" r:id="rId3"/>
    <p:sldLayoutId id="2147493510" r:id="rId4"/>
    <p:sldLayoutId id="2147493511" r:id="rId5"/>
    <p:sldLayoutId id="2147493512" r:id="rId6"/>
    <p:sldLayoutId id="2147493513" r:id="rId7"/>
    <p:sldLayoutId id="2147493514" r:id="rId8"/>
    <p:sldLayoutId id="214749351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 id="2147493516" r:id="rId3"/>
    <p:sldLayoutId id="2147493517" r:id="rId4"/>
    <p:sldLayoutId id="2147493518" r:id="rId5"/>
    <p:sldLayoutId id="2147493519" r:id="rId6"/>
    <p:sldLayoutId id="2147493520" r:id="rId7"/>
    <p:sldLayoutId id="2147493521" r:id="rId8"/>
    <p:sldLayoutId id="214749352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501" r:id="rId3"/>
    <p:sldLayoutId id="2147493502" r:id="rId4"/>
    <p:sldLayoutId id="2147493503" r:id="rId5"/>
    <p:sldLayoutId id="2147493504" r:id="rId6"/>
    <p:sldLayoutId id="2147493505" r:id="rId7"/>
    <p:sldLayoutId id="2147493507" r:id="rId8"/>
    <p:sldLayoutId id="21474935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773706"/>
      </p:ext>
    </p:extLst>
  </p:cSld>
  <p:clrMap bg1="lt1" tx1="dk1" bg2="lt2" tx2="dk2" accent1="accent1" accent2="accent2" accent3="accent3" accent4="accent4" accent5="accent5" accent6="accent6" hlink="hlink" folHlink="folHlink"/>
  <p:sldLayoutIdLst>
    <p:sldLayoutId id="2147493538" r:id="rId1"/>
    <p:sldLayoutId id="2147493539" r:id="rId2"/>
    <p:sldLayoutId id="2147493540" r:id="rId3"/>
    <p:sldLayoutId id="2147493541" r:id="rId4"/>
    <p:sldLayoutId id="2147493542" r:id="rId5"/>
    <p:sldLayoutId id="2147493543" r:id="rId6"/>
    <p:sldLayoutId id="2147493544" r:id="rId7"/>
    <p:sldLayoutId id="2147493545" r:id="rId8"/>
    <p:sldLayoutId id="214749354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31.svg"/><Relationship Id="rId5" Type="http://schemas.openxmlformats.org/officeDocument/2006/relationships/image" Target="../media/image3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48.png"/><Relationship Id="rId12"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51.png"/><Relationship Id="rId1" Type="http://schemas.openxmlformats.org/officeDocument/2006/relationships/slideLayout" Target="../slideLayouts/slideLayout38.xml"/><Relationship Id="rId6" Type="http://schemas.openxmlformats.org/officeDocument/2006/relationships/image" Target="../media/image47.png"/><Relationship Id="rId11" Type="http://schemas.openxmlformats.org/officeDocument/2006/relationships/image" Target="../media/image24.png"/><Relationship Id="rId5" Type="http://schemas.openxmlformats.org/officeDocument/2006/relationships/image" Target="../media/image46.png"/><Relationship Id="rId15" Type="http://schemas.openxmlformats.org/officeDocument/2006/relationships/image" Target="../media/image44.jpg"/><Relationship Id="rId10" Type="http://schemas.openxmlformats.org/officeDocument/2006/relationships/image" Target="../media/image18.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52.png"/><Relationship Id="rId7" Type="http://schemas.openxmlformats.org/officeDocument/2006/relationships/image" Target="../media/image44.jp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20.png"/><Relationship Id="rId15" Type="http://schemas.openxmlformats.org/officeDocument/2006/relationships/image" Target="../media/image16.pn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53.jp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54.png"/><Relationship Id="rId7" Type="http://schemas.openxmlformats.org/officeDocument/2006/relationships/image" Target="../media/image24.pn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21.png"/><Relationship Id="rId11" Type="http://schemas.openxmlformats.org/officeDocument/2006/relationships/image" Target="../media/image34.png"/><Relationship Id="rId5" Type="http://schemas.openxmlformats.org/officeDocument/2006/relationships/image" Target="../media/image44.jpg"/><Relationship Id="rId10" Type="http://schemas.openxmlformats.org/officeDocument/2006/relationships/image" Target="../media/image33.png"/><Relationship Id="rId4" Type="http://schemas.openxmlformats.org/officeDocument/2006/relationships/image" Target="../media/image56.svg"/><Relationship Id="rId9" Type="http://schemas.openxmlformats.org/officeDocument/2006/relationships/image" Target="../media/image33.sv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56.svg"/><Relationship Id="rId10" Type="http://schemas.openxmlformats.org/officeDocument/2006/relationships/image" Target="../media/image18.png"/><Relationship Id="rId4" Type="http://schemas.openxmlformats.org/officeDocument/2006/relationships/image" Target="../media/image54.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8" Type="http://schemas.openxmlformats.org/officeDocument/2006/relationships/image" Target="../media/image310.svg"/><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8.xml"/><Relationship Id="rId11" Type="http://schemas.openxmlformats.org/officeDocument/2006/relationships/comments" Target="../comments/comment1.xml"/><Relationship Id="rId5" Type="http://schemas.openxmlformats.org/officeDocument/2006/relationships/image" Target="../media/image31.png"/><Relationship Id="rId10" Type="http://schemas.openxmlformats.org/officeDocument/2006/relationships/image" Target="../media/image57.png"/><Relationship Id="rId4" Type="http://schemas.openxmlformats.org/officeDocument/2006/relationships/image" Target="../media/image24.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4.png"/><Relationship Id="rId12"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8.xml"/><Relationship Id="rId11" Type="http://schemas.openxmlformats.org/officeDocument/2006/relationships/image" Target="../media/image18.png"/><Relationship Id="rId10" Type="http://schemas.openxmlformats.org/officeDocument/2006/relationships/image" Target="../media/image310.svg"/><Relationship Id="rId4" Type="http://schemas.openxmlformats.org/officeDocument/2006/relationships/image" Target="../media/image31.png"/><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comments" Target="../comments/comment2.xml"/><Relationship Id="rId4" Type="http://schemas.openxmlformats.org/officeDocument/2006/relationships/image" Target="../media/image46.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6.png"/><Relationship Id="rId18" Type="http://schemas.openxmlformats.org/officeDocument/2006/relationships/customXml" Target="../ink/ink2.xml"/><Relationship Id="rId3" Type="http://schemas.openxmlformats.org/officeDocument/2006/relationships/image" Target="../media/image45.png"/><Relationship Id="rId21" Type="http://schemas.openxmlformats.org/officeDocument/2006/relationships/image" Target="../media/image25.emf"/><Relationship Id="rId7" Type="http://schemas.openxmlformats.org/officeDocument/2006/relationships/image" Target="../media/image49.png"/><Relationship Id="rId12" Type="http://schemas.openxmlformats.org/officeDocument/2006/relationships/image" Target="../media/image310.svg"/><Relationship Id="rId17" Type="http://schemas.openxmlformats.org/officeDocument/2006/relationships/image" Target="../media/image23.emf"/><Relationship Id="rId2" Type="http://schemas.openxmlformats.org/officeDocument/2006/relationships/notesSlide" Target="../notesSlides/notesSlide26.xml"/><Relationship Id="rId20" Type="http://schemas.openxmlformats.org/officeDocument/2006/relationships/customXml" Target="../ink/ink3.xml"/><Relationship Id="rId1" Type="http://schemas.openxmlformats.org/officeDocument/2006/relationships/slideLayout" Target="../slideLayouts/slideLayout38.xml"/><Relationship Id="rId6" Type="http://schemas.openxmlformats.org/officeDocument/2006/relationships/image" Target="../media/image48.png"/><Relationship Id="rId5" Type="http://schemas.openxmlformats.org/officeDocument/2006/relationships/image" Target="../media/image47.png"/><Relationship Id="rId15" Type="http://schemas.openxmlformats.org/officeDocument/2006/relationships/customXml" Target="../ink/ink1.xml"/><Relationship Id="rId10" Type="http://schemas.openxmlformats.org/officeDocument/2006/relationships/image" Target="../media/image31.png"/><Relationship Id="rId19" Type="http://schemas.openxmlformats.org/officeDocument/2006/relationships/image" Target="../media/image24.emf"/><Relationship Id="rId4" Type="http://schemas.openxmlformats.org/officeDocument/2006/relationships/image" Target="../media/image46.png"/><Relationship Id="rId9" Type="http://schemas.openxmlformats.org/officeDocument/2006/relationships/image" Target="../media/image24.png"/><Relationship Id="rId14" Type="http://schemas.openxmlformats.org/officeDocument/2006/relationships/image" Target="../media/image28.png"/></Relationships>
</file>

<file path=ppt/slides/_rels/slide27.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49.png"/><Relationship Id="rId3" Type="http://schemas.openxmlformats.org/officeDocument/2006/relationships/image" Target="../media/image24.png"/><Relationship Id="rId12" Type="http://schemas.openxmlformats.org/officeDocument/2006/relationships/image" Target="../media/image310.svg"/><Relationship Id="rId17" Type="http://schemas.openxmlformats.org/officeDocument/2006/relationships/image" Target="../media/image48.png"/><Relationship Id="rId2" Type="http://schemas.openxmlformats.org/officeDocument/2006/relationships/notesSlide" Target="../notesSlides/notesSlide27.xml"/><Relationship Id="rId16" Type="http://schemas.openxmlformats.org/officeDocument/2006/relationships/image" Target="../media/image47.png"/><Relationship Id="rId1" Type="http://schemas.openxmlformats.org/officeDocument/2006/relationships/slideLayout" Target="../slideLayouts/slideLayout38.xml"/><Relationship Id="rId15" Type="http://schemas.openxmlformats.org/officeDocument/2006/relationships/image" Target="../media/image46.png"/><Relationship Id="rId19" Type="http://schemas.openxmlformats.org/officeDocument/2006/relationships/image" Target="../media/image50.png"/><Relationship Id="rId4" Type="http://schemas.openxmlformats.org/officeDocument/2006/relationships/image" Target="../media/image31.pn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hyperlink" Target="https://www.michaelgeist.ca/2011/07/access-copyright-on-interim-tariff/" TargetMode="External"/><Relationship Id="rId2" Type="http://schemas.openxmlformats.org/officeDocument/2006/relationships/hyperlink" Target="https://ir.lib.uwo.ca/etd/442" TargetMode="External"/><Relationship Id="rId1" Type="http://schemas.openxmlformats.org/officeDocument/2006/relationships/slideLayout" Target="../slideLayouts/slideLayout40.xml"/><Relationship Id="rId5" Type="http://schemas.openxmlformats.org/officeDocument/2006/relationships/hyperlink" Target="https://www.michaelgeist.ca/2020/04/federal-court-of-appeal-deals-access-copyright-huge-blow-as-it-overturns-york-university-copyright-decision/" TargetMode="External"/><Relationship Id="rId4" Type="http://schemas.openxmlformats.org/officeDocument/2006/relationships/hyperlink" Target="https://www.michaelgeist.ca/2017/07/ignoring-supreme-court-trial-judge-hands-access-copyright-fair-dealing-victor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rielkatz.org/access-copyright-v-york-university-anatomy-predictable-avoidable-loss/" TargetMode="External"/><Relationship Id="rId2" Type="http://schemas.openxmlformats.org/officeDocument/2006/relationships/hyperlink" Target="https://www.ourcommons.ca/Content/Committee/421/INDU/Reports/RP10537003/indurp16/indurp16-e.pdf" TargetMode="External"/><Relationship Id="rId1" Type="http://schemas.openxmlformats.org/officeDocument/2006/relationships/slideLayout" Target="../slideLayouts/slideLayout40.xml"/><Relationship Id="rId4" Type="http://schemas.openxmlformats.org/officeDocument/2006/relationships/hyperlink" Target="https://excesscopyright.blogspot.com/2017/07/access-copyright-v-york-u-and-all-eyes_14.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airduty.wordpress.com/2020/05/06/york-some-initial-thoughts/" TargetMode="External"/><Relationship Id="rId7" Type="http://schemas.openxmlformats.org/officeDocument/2006/relationships/hyperlink" Target="https://www.ualberta.ca/the-quad/2021/08/fairness-and-balance-the-supreme-court-of-canada-decision-in-access-copyright-york-university.html" TargetMode="External"/><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hyperlink" Target="https://www.michaelgeist.ca/2021/08/copyright-vindication-supreme-court-confirms-access-copyright-tariff-not-mandatory-lower-court-fair-dealing-analysis-was-tainted/" TargetMode="External"/><Relationship Id="rId5" Type="http://schemas.openxmlformats.org/officeDocument/2006/relationships/hyperlink" Target="https://blog.ualberta.ca/the-york-appeal-and-fair-dealing-guidelines-f6739fefe940" TargetMode="External"/><Relationship Id="rId4" Type="http://schemas.openxmlformats.org/officeDocument/2006/relationships/hyperlink" Target="https://business.financialpost.com/opinion/the-court-backs-creators-not-universiti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ecisions.fca-caf.gc.ca/fca-caf/decisions/en/item/469654/index.do" TargetMode="External"/><Relationship Id="rId2" Type="http://schemas.openxmlformats.org/officeDocument/2006/relationships/hyperlink" Target="https://decisions.fct-cf.gc.ca/fc-cf/decisions/en/item/232727/index.do?q=access+copyright+v+york+" TargetMode="Externa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8" Type="http://schemas.openxmlformats.org/officeDocument/2006/relationships/hyperlink" Target="https://thenounproject.com/crosswellrob/uploads/?i=1122689" TargetMode="External"/><Relationship Id="rId3" Type="http://schemas.openxmlformats.org/officeDocument/2006/relationships/hyperlink" Target="https://thenounproject.com/tillt/collection/money-money/?i=402474" TargetMode="External"/><Relationship Id="rId7" Type="http://schemas.openxmlformats.org/officeDocument/2006/relationships/hyperlink" Target="https://thenounproject.com/search/?q=writer&amp;i=2928435" TargetMode="External"/><Relationship Id="rId2" Type="http://schemas.openxmlformats.org/officeDocument/2006/relationships/notesSlide" Target="../notesSlides/notesSlide34.xml"/><Relationship Id="rId1" Type="http://schemas.openxmlformats.org/officeDocument/2006/relationships/slideLayout" Target="../slideLayouts/slideLayout42.xml"/><Relationship Id="rId6" Type="http://schemas.openxmlformats.org/officeDocument/2006/relationships/hyperlink" Target="https://thenounproject.com/search/?q=building&amp;i=164596" TargetMode="External"/><Relationship Id="rId5" Type="http://schemas.openxmlformats.org/officeDocument/2006/relationships/hyperlink" Target="https://thenounproject.com/search/?q=sign&amp;i=1859815" TargetMode="External"/><Relationship Id="rId10" Type="http://schemas.openxmlformats.org/officeDocument/2006/relationships/hyperlink" Target="https://thenounproject.com/search/?q=book&amp;i=1573145" TargetMode="External"/><Relationship Id="rId4" Type="http://schemas.openxmlformats.org/officeDocument/2006/relationships/hyperlink" Target="https://thenounproject.com/search/?q=scale&amp;i=1320645" TargetMode="External"/><Relationship Id="rId9" Type="http://schemas.openxmlformats.org/officeDocument/2006/relationships/hyperlink" Target="https://thenounproject.com/search/?q=copyright&amp;i=93928"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freesound.org/people/InspectorJ/sounds/411728/" TargetMode="External"/><Relationship Id="rId3" Type="http://schemas.openxmlformats.org/officeDocument/2006/relationships/hyperlink" Target="https://thenounproject.com/search/?q=essay&amp;i=1353220" TargetMode="External"/><Relationship Id="rId7" Type="http://schemas.openxmlformats.org/officeDocument/2006/relationships/hyperlink" Target="https://pixabay.com/illustrations/cartoon-casual-character-drawing-3685566/" TargetMode="External"/><Relationship Id="rId2" Type="http://schemas.openxmlformats.org/officeDocument/2006/relationships/notesSlide" Target="../notesSlides/notesSlide35.xml"/><Relationship Id="rId1" Type="http://schemas.openxmlformats.org/officeDocument/2006/relationships/slideLayout" Target="../slideLayouts/slideLayout42.xml"/><Relationship Id="rId6" Type="http://schemas.openxmlformats.org/officeDocument/2006/relationships/hyperlink" Target="https://thenounproject.com/tanyasolo1986/uploads/?i=2460596" TargetMode="External"/><Relationship Id="rId5" Type="http://schemas.openxmlformats.org/officeDocument/2006/relationships/hyperlink" Target="https://thenounproject.com/search/?q=paper%20money&amp;i=3360185" TargetMode="External"/><Relationship Id="rId4" Type="http://schemas.openxmlformats.org/officeDocument/2006/relationships/hyperlink" Target="https://thenounproject.com/search/?q=panel&amp;i=1142582" TargetMode="External"/><Relationship Id="rId9" Type="http://schemas.openxmlformats.org/officeDocument/2006/relationships/hyperlink" Target="https://thenounproject.com/search/?q=all%20seeing%20eye&amp;i=913953"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pixabay.com/vectors/castle-chateau-landscape-147413/" TargetMode="External"/><Relationship Id="rId3" Type="http://schemas.openxmlformats.org/officeDocument/2006/relationships/hyperlink" Target="https://thenounproject.com/search/?q=content%20management&amp;i=1575870" TargetMode="External"/><Relationship Id="rId7" Type="http://schemas.openxmlformats.org/officeDocument/2006/relationships/hyperlink" Target="https://freesound.org/people/alexkandrell/sounds/170522/" TargetMode="External"/><Relationship Id="rId2" Type="http://schemas.openxmlformats.org/officeDocument/2006/relationships/hyperlink" Target="https://thenounproject.com/search/?q=weight&amp;i=1274253" TargetMode="External"/><Relationship Id="rId1" Type="http://schemas.openxmlformats.org/officeDocument/2006/relationships/slideLayout" Target="../slideLayouts/slideLayout42.xml"/><Relationship Id="rId6" Type="http://schemas.openxmlformats.org/officeDocument/2006/relationships/hyperlink" Target="https://commons.wikimedia.org/wiki/File:Global_Open_Educational_Resources_Logo.svg" TargetMode="External"/><Relationship Id="rId5" Type="http://schemas.openxmlformats.org/officeDocument/2006/relationships/hyperlink" Target="https://thenounproject.com/search/?q=agreement%20company&amp;i=3373812" TargetMode="External"/><Relationship Id="rId4" Type="http://schemas.openxmlformats.org/officeDocument/2006/relationships/hyperlink" Target="https://en.wikipedia.org/wiki/York_University#/media/File:Logo_York_University.sv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openxmlformats.org/officeDocument/2006/relationships/hyperlink" Target="https://thenounproject.com/search/?q=copy&amp;i=1474212" TargetMode="External"/><Relationship Id="rId3" Type="http://schemas.openxmlformats.org/officeDocument/2006/relationships/hyperlink" Target="https://pixabay.com/vectors/aves-birds-flying-colors-sparrows-148952/" TargetMode="External"/><Relationship Id="rId7" Type="http://schemas.openxmlformats.org/officeDocument/2006/relationships/hyperlink" Target="https://thenounproject.com/search/?q=percent&amp;i=397874" TargetMode="External"/><Relationship Id="rId2" Type="http://schemas.openxmlformats.org/officeDocument/2006/relationships/notesSlide" Target="../notesSlides/notesSlide36.xml"/><Relationship Id="rId1" Type="http://schemas.openxmlformats.org/officeDocument/2006/relationships/slideLayout" Target="../slideLayouts/slideLayout42.xml"/><Relationship Id="rId6" Type="http://schemas.openxmlformats.org/officeDocument/2006/relationships/hyperlink" Target="https://www.fct-cf.gc.ca/Content/img/base/newCOA.jpg" TargetMode="External"/><Relationship Id="rId5" Type="http://schemas.openxmlformats.org/officeDocument/2006/relationships/hyperlink" Target="https://pixabay.com/vectors/lawyer-attorney-barrister-judge-28838/" TargetMode="External"/><Relationship Id="rId4" Type="http://schemas.openxmlformats.org/officeDocument/2006/relationships/hyperlink" Target="https://freesound.org/people/Czarcazas/sounds/33080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henounproject.com/AFYstudio/uploads/?i=1737325" TargetMode="External"/><Relationship Id="rId7" Type="http://schemas.openxmlformats.org/officeDocument/2006/relationships/hyperlink" Target="https://commons.wikimedia.org/wiki/File:Supreme_court_of_Canada_in_summer.jpg" TargetMode="External"/><Relationship Id="rId2" Type="http://schemas.openxmlformats.org/officeDocument/2006/relationships/hyperlink" Target="https://thenounproject.com/search/?q=alternatives&amp;i=1074053" TargetMode="External"/><Relationship Id="rId1" Type="http://schemas.openxmlformats.org/officeDocument/2006/relationships/slideLayout" Target="../slideLayouts/slideLayout42.xml"/><Relationship Id="rId6" Type="http://schemas.openxmlformats.org/officeDocument/2006/relationships/hyperlink" Target="https://en.wikipedia.org/wiki/Arms_of_Canada#/media/File:Coat_of_arms_of_Canada.svg" TargetMode="External"/><Relationship Id="rId5" Type="http://schemas.openxmlformats.org/officeDocument/2006/relationships/hyperlink" Target="https://arielkatz.org/about" TargetMode="External"/><Relationship Id="rId4" Type="http://schemas.openxmlformats.org/officeDocument/2006/relationships/hyperlink" Target="https://thenounproject.com/search/?q=dollar%20sign&amp;i=17114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31.svg"/><Relationship Id="rId5" Type="http://schemas.openxmlformats.org/officeDocument/2006/relationships/image" Target="../media/image3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3.png"/><Relationship Id="rId11" Type="http://schemas.openxmlformats.org/officeDocument/2006/relationships/image" Target="../media/image25.png"/><Relationship Id="rId5" Type="http://schemas.openxmlformats.org/officeDocument/2006/relationships/image" Target="../media/image33.sv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4.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42.png"/><Relationship Id="rId5" Type="http://schemas.openxmlformats.org/officeDocument/2006/relationships/image" Target="../media/image2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5C3-B68B-D746-93ED-E79AAF9C4BF6}"/>
              </a:ext>
            </a:extLst>
          </p:cNvPr>
          <p:cNvSpPr>
            <a:spLocks noGrp="1"/>
          </p:cNvSpPr>
          <p:nvPr>
            <p:ph type="ctrTitle"/>
          </p:nvPr>
        </p:nvSpPr>
        <p:spPr>
          <a:xfrm>
            <a:off x="2453268" y="1679923"/>
            <a:ext cx="7125630" cy="2387600"/>
          </a:xfrm>
        </p:spPr>
        <p:txBody>
          <a:bodyPr/>
          <a:lstStyle/>
          <a:p>
            <a:r>
              <a:rPr lang="en-US" i="1" dirty="0"/>
              <a:t>Access Copyright v. York</a:t>
            </a:r>
          </a:p>
        </p:txBody>
      </p:sp>
      <p:sp>
        <p:nvSpPr>
          <p:cNvPr id="4" name="Text Placeholder 3">
            <a:extLst>
              <a:ext uri="{FF2B5EF4-FFF2-40B4-BE49-F238E27FC236}">
                <a16:creationId xmlns:a16="http://schemas.microsoft.com/office/drawing/2014/main" id="{8D320BED-D3ED-5247-A72F-C21A098A9617}"/>
              </a:ext>
            </a:extLst>
          </p:cNvPr>
          <p:cNvSpPr>
            <a:spLocks noGrp="1"/>
          </p:cNvSpPr>
          <p:nvPr>
            <p:ph type="body" sz="quarter" idx="10"/>
          </p:nvPr>
        </p:nvSpPr>
        <p:spPr/>
        <p:txBody>
          <a:bodyPr/>
          <a:lstStyle/>
          <a:p>
            <a:r>
              <a:rPr lang="en-US" dirty="0" smtClean="0"/>
              <a:t>*July </a:t>
            </a:r>
            <a:r>
              <a:rPr lang="en-US" dirty="0"/>
              <a:t>2020</a:t>
            </a:r>
          </a:p>
        </p:txBody>
      </p:sp>
    </p:spTree>
    <p:extLst>
      <p:ext uri="{BB962C8B-B14F-4D97-AF65-F5344CB8AC3E}">
        <p14:creationId xmlns:p14="http://schemas.microsoft.com/office/powerpoint/2010/main" val="3278155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2013: ACCESS FILES THE LAWSUIT</a:t>
            </a:r>
          </a:p>
        </p:txBody>
      </p:sp>
      <p:pic>
        <p:nvPicPr>
          <p:cNvPr id="7" name="Picture 6" descr="A close up of a logo&#10;&#10;Description automatically generated">
            <a:extLst>
              <a:ext uri="{FF2B5EF4-FFF2-40B4-BE49-F238E27FC236}">
                <a16:creationId xmlns:a16="http://schemas.microsoft.com/office/drawing/2014/main" id="{20F07189-7527-B548-941F-FC5E12423F77}"/>
              </a:ext>
            </a:extLst>
          </p:cNvPr>
          <p:cNvPicPr>
            <a:picLocks noChangeAspect="1"/>
          </p:cNvPicPr>
          <p:nvPr/>
        </p:nvPicPr>
        <p:blipFill>
          <a:blip r:embed="rId3"/>
          <a:stretch>
            <a:fillRect/>
          </a:stretch>
        </p:blipFill>
        <p:spPr>
          <a:xfrm>
            <a:off x="816656" y="2960135"/>
            <a:ext cx="2205688" cy="3039418"/>
          </a:xfrm>
          <a:prstGeom prst="rect">
            <a:avLst/>
          </a:prstGeom>
        </p:spPr>
      </p:pic>
      <p:pic>
        <p:nvPicPr>
          <p:cNvPr id="8" name="Picture 7">
            <a:extLst>
              <a:ext uri="{FF2B5EF4-FFF2-40B4-BE49-F238E27FC236}">
                <a16:creationId xmlns:a16="http://schemas.microsoft.com/office/drawing/2014/main" id="{DF1D53F6-5F6E-E84B-879F-6D03680B800B}"/>
              </a:ext>
            </a:extLst>
          </p:cNvPr>
          <p:cNvPicPr>
            <a:picLocks noChangeAspect="1"/>
          </p:cNvPicPr>
          <p:nvPr/>
        </p:nvPicPr>
        <p:blipFill>
          <a:blip r:embed="rId4"/>
          <a:stretch>
            <a:fillRect/>
          </a:stretch>
        </p:blipFill>
        <p:spPr>
          <a:xfrm>
            <a:off x="8554503" y="2939423"/>
            <a:ext cx="2063632" cy="2482909"/>
          </a:xfrm>
          <a:prstGeom prst="rect">
            <a:avLst/>
          </a:prstGeom>
        </p:spPr>
      </p:pic>
      <p:pic>
        <p:nvPicPr>
          <p:cNvPr id="9" name="Picture 5">
            <a:extLst>
              <a:ext uri="{FF2B5EF4-FFF2-40B4-BE49-F238E27FC236}">
                <a16:creationId xmlns:a16="http://schemas.microsoft.com/office/drawing/2014/main" id="{CD3853AA-5243-8E40-8302-313ED1E41BE9}"/>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8554503" y="5650585"/>
            <a:ext cx="1890753" cy="680557"/>
          </a:xfrm>
          <a:prstGeom prst="rect">
            <a:avLst/>
          </a:prstGeom>
        </p:spPr>
      </p:pic>
      <p:pic>
        <p:nvPicPr>
          <p:cNvPr id="10" name="Picture 9">
            <a:extLst>
              <a:ext uri="{FF2B5EF4-FFF2-40B4-BE49-F238E27FC236}">
                <a16:creationId xmlns:a16="http://schemas.microsoft.com/office/drawing/2014/main" id="{B0D9E4D8-14ED-0F45-B8F6-D46FDF870879}"/>
              </a:ext>
            </a:extLst>
          </p:cNvPr>
          <p:cNvPicPr>
            <a:picLocks noChangeAspect="1"/>
          </p:cNvPicPr>
          <p:nvPr/>
        </p:nvPicPr>
        <p:blipFill>
          <a:blip r:embed="rId7"/>
          <a:stretch>
            <a:fillRect/>
          </a:stretch>
        </p:blipFill>
        <p:spPr>
          <a:xfrm rot="378541" flipH="1">
            <a:off x="2868498" y="4773807"/>
            <a:ext cx="1711231" cy="2040611"/>
          </a:xfrm>
          <a:prstGeom prst="rect">
            <a:avLst/>
          </a:prstGeom>
        </p:spPr>
      </p:pic>
      <p:sp>
        <p:nvSpPr>
          <p:cNvPr id="11" name="Rounded Rectangular Callout 10">
            <a:extLst>
              <a:ext uri="{FF2B5EF4-FFF2-40B4-BE49-F238E27FC236}">
                <a16:creationId xmlns:a16="http://schemas.microsoft.com/office/drawing/2014/main" id="{9BF29EE0-EC73-8D49-8F76-2222D786D38B}"/>
              </a:ext>
            </a:extLst>
          </p:cNvPr>
          <p:cNvSpPr/>
          <p:nvPr/>
        </p:nvSpPr>
        <p:spPr>
          <a:xfrm>
            <a:off x="3418514" y="2738239"/>
            <a:ext cx="2088063" cy="598698"/>
          </a:xfrm>
          <a:prstGeom prst="wedgeRoundRectCallout">
            <a:avLst>
              <a:gd name="adj1" fmla="val -27766"/>
              <a:gd name="adj2" fmla="val 278910"/>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IS MANDATORY!</a:t>
            </a:r>
          </a:p>
        </p:txBody>
      </p:sp>
      <p:pic>
        <p:nvPicPr>
          <p:cNvPr id="12" name="Picture 11">
            <a:extLst>
              <a:ext uri="{FF2B5EF4-FFF2-40B4-BE49-F238E27FC236}">
                <a16:creationId xmlns:a16="http://schemas.microsoft.com/office/drawing/2014/main" id="{DF42535A-237C-2F4B-A5CE-1DD45EEBB698}"/>
              </a:ext>
            </a:extLst>
          </p:cNvPr>
          <p:cNvPicPr>
            <a:picLocks noChangeAspect="1"/>
          </p:cNvPicPr>
          <p:nvPr/>
        </p:nvPicPr>
        <p:blipFill>
          <a:blip r:embed="rId7"/>
          <a:stretch>
            <a:fillRect/>
          </a:stretch>
        </p:blipFill>
        <p:spPr>
          <a:xfrm>
            <a:off x="6472163" y="4839524"/>
            <a:ext cx="1629223" cy="1942818"/>
          </a:xfrm>
          <a:prstGeom prst="rect">
            <a:avLst/>
          </a:prstGeom>
        </p:spPr>
      </p:pic>
      <p:sp>
        <p:nvSpPr>
          <p:cNvPr id="14" name="Rounded Rectangular Callout 13">
            <a:extLst>
              <a:ext uri="{FF2B5EF4-FFF2-40B4-BE49-F238E27FC236}">
                <a16:creationId xmlns:a16="http://schemas.microsoft.com/office/drawing/2014/main" id="{BF499BB8-346E-BF45-968D-F09DF026B559}"/>
              </a:ext>
            </a:extLst>
          </p:cNvPr>
          <p:cNvSpPr/>
          <p:nvPr/>
        </p:nvSpPr>
        <p:spPr>
          <a:xfrm>
            <a:off x="6685425" y="2058820"/>
            <a:ext cx="2231328" cy="1217762"/>
          </a:xfrm>
          <a:prstGeom prst="wedgeRoundRectCallout">
            <a:avLst>
              <a:gd name="adj1" fmla="val -25817"/>
              <a:gd name="adj2" fmla="val 16286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INFRINGEMENT MEANS NO TARIFF!</a:t>
            </a:r>
          </a:p>
        </p:txBody>
      </p:sp>
      <p:pic>
        <p:nvPicPr>
          <p:cNvPr id="16" name="Picture 15" descr="A close up of a colorful background&#10;&#10;Description automatically generated">
            <a:extLst>
              <a:ext uri="{FF2B5EF4-FFF2-40B4-BE49-F238E27FC236}">
                <a16:creationId xmlns:a16="http://schemas.microsoft.com/office/drawing/2014/main" id="{129D7D7A-2C7B-E541-AF11-521F495FDE6B}"/>
              </a:ext>
            </a:extLst>
          </p:cNvPr>
          <p:cNvPicPr>
            <a:picLocks noChangeAspect="1"/>
          </p:cNvPicPr>
          <p:nvPr/>
        </p:nvPicPr>
        <p:blipFill>
          <a:blip r:embed="rId8"/>
          <a:stretch>
            <a:fillRect/>
          </a:stretch>
        </p:blipFill>
        <p:spPr>
          <a:xfrm>
            <a:off x="4930954" y="5186138"/>
            <a:ext cx="1541209" cy="1527282"/>
          </a:xfrm>
          <a:prstGeom prst="rect">
            <a:avLst/>
          </a:prstGeom>
        </p:spPr>
      </p:pic>
    </p:spTree>
    <p:extLst>
      <p:ext uri="{BB962C8B-B14F-4D97-AF65-F5344CB8AC3E}">
        <p14:creationId xmlns:p14="http://schemas.microsoft.com/office/powerpoint/2010/main" val="1369892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TWO MAIN ISSUES </a:t>
            </a:r>
          </a:p>
        </p:txBody>
      </p:sp>
      <p:grpSp>
        <p:nvGrpSpPr>
          <p:cNvPr id="5" name="Group 4">
            <a:extLst>
              <a:ext uri="{FF2B5EF4-FFF2-40B4-BE49-F238E27FC236}">
                <a16:creationId xmlns:a16="http://schemas.microsoft.com/office/drawing/2014/main" id="{8901D4B4-EBA2-B542-BDBD-7ABD259C0755}"/>
              </a:ext>
            </a:extLst>
          </p:cNvPr>
          <p:cNvGrpSpPr/>
          <p:nvPr/>
        </p:nvGrpSpPr>
        <p:grpSpPr>
          <a:xfrm>
            <a:off x="450579" y="2108875"/>
            <a:ext cx="4700764" cy="707886"/>
            <a:chOff x="450579" y="2108875"/>
            <a:chExt cx="4700764" cy="707886"/>
          </a:xfrm>
        </p:grpSpPr>
        <p:sp>
          <p:nvSpPr>
            <p:cNvPr id="2" name="TextBox 1">
              <a:extLst>
                <a:ext uri="{FF2B5EF4-FFF2-40B4-BE49-F238E27FC236}">
                  <a16:creationId xmlns:a16="http://schemas.microsoft.com/office/drawing/2014/main" id="{67434B96-0E54-F447-BF87-C938F9BD52AD}"/>
                </a:ext>
              </a:extLst>
            </p:cNvPr>
            <p:cNvSpPr txBox="1"/>
            <p:nvPr/>
          </p:nvSpPr>
          <p:spPr>
            <a:xfrm>
              <a:off x="1101858" y="2258345"/>
              <a:ext cx="4049485" cy="461665"/>
            </a:xfrm>
            <a:prstGeom prst="rect">
              <a:avLst/>
            </a:prstGeom>
            <a:noFill/>
          </p:spPr>
          <p:txBody>
            <a:bodyPr wrap="square" rtlCol="0">
              <a:spAutoFit/>
            </a:bodyPr>
            <a:lstStyle/>
            <a:p>
              <a:r>
                <a:rPr lang="en-US" sz="2400" dirty="0"/>
                <a:t>Are tariffs mandatory?</a:t>
              </a:r>
            </a:p>
          </p:txBody>
        </p:sp>
        <p:sp>
          <p:nvSpPr>
            <p:cNvPr id="3" name="TextBox 2">
              <a:extLst>
                <a:ext uri="{FF2B5EF4-FFF2-40B4-BE49-F238E27FC236}">
                  <a16:creationId xmlns:a16="http://schemas.microsoft.com/office/drawing/2014/main" id="{B6997805-D505-4A48-877D-7F193E2F6A56}"/>
                </a:ext>
              </a:extLst>
            </p:cNvPr>
            <p:cNvSpPr txBox="1"/>
            <p:nvPr/>
          </p:nvSpPr>
          <p:spPr>
            <a:xfrm>
              <a:off x="450579" y="2108875"/>
              <a:ext cx="1063690" cy="707886"/>
            </a:xfrm>
            <a:prstGeom prst="rect">
              <a:avLst/>
            </a:prstGeom>
            <a:noFill/>
          </p:spPr>
          <p:txBody>
            <a:bodyPr wrap="square" rtlCol="0">
              <a:spAutoFit/>
            </a:bodyPr>
            <a:lstStyle/>
            <a:p>
              <a:r>
                <a:rPr lang="en-US" sz="4000" dirty="0"/>
                <a:t>1. </a:t>
              </a:r>
            </a:p>
          </p:txBody>
        </p:sp>
      </p:grpSp>
      <p:grpSp>
        <p:nvGrpSpPr>
          <p:cNvPr id="15" name="Group 14">
            <a:extLst>
              <a:ext uri="{FF2B5EF4-FFF2-40B4-BE49-F238E27FC236}">
                <a16:creationId xmlns:a16="http://schemas.microsoft.com/office/drawing/2014/main" id="{544F69C8-09E8-224D-BCA0-6FBBEADD2733}"/>
              </a:ext>
            </a:extLst>
          </p:cNvPr>
          <p:cNvGrpSpPr/>
          <p:nvPr/>
        </p:nvGrpSpPr>
        <p:grpSpPr>
          <a:xfrm>
            <a:off x="6041462" y="2108875"/>
            <a:ext cx="6150538" cy="707886"/>
            <a:chOff x="6041462" y="2108875"/>
            <a:chExt cx="6150538" cy="707886"/>
          </a:xfrm>
        </p:grpSpPr>
        <p:sp>
          <p:nvSpPr>
            <p:cNvPr id="4" name="TextBox 3">
              <a:extLst>
                <a:ext uri="{FF2B5EF4-FFF2-40B4-BE49-F238E27FC236}">
                  <a16:creationId xmlns:a16="http://schemas.microsoft.com/office/drawing/2014/main" id="{17319CB9-0FAB-CF4C-A623-9FD34165FE5E}"/>
                </a:ext>
              </a:extLst>
            </p:cNvPr>
            <p:cNvSpPr txBox="1"/>
            <p:nvPr/>
          </p:nvSpPr>
          <p:spPr>
            <a:xfrm>
              <a:off x="6627813" y="2255965"/>
              <a:ext cx="5564187" cy="461665"/>
            </a:xfrm>
            <a:prstGeom prst="rect">
              <a:avLst/>
            </a:prstGeom>
            <a:noFill/>
          </p:spPr>
          <p:txBody>
            <a:bodyPr wrap="square" rtlCol="0">
              <a:spAutoFit/>
            </a:bodyPr>
            <a:lstStyle/>
            <a:p>
              <a:r>
                <a:rPr lang="en-US" sz="2400" dirty="0"/>
                <a:t>Were York’s fair dealing guidelines fair?</a:t>
              </a:r>
            </a:p>
          </p:txBody>
        </p:sp>
        <p:sp>
          <p:nvSpPr>
            <p:cNvPr id="6" name="TextBox 5">
              <a:extLst>
                <a:ext uri="{FF2B5EF4-FFF2-40B4-BE49-F238E27FC236}">
                  <a16:creationId xmlns:a16="http://schemas.microsoft.com/office/drawing/2014/main" id="{6B81D61D-95FC-6144-B5DE-68DD8D8BBB1A}"/>
                </a:ext>
              </a:extLst>
            </p:cNvPr>
            <p:cNvSpPr txBox="1"/>
            <p:nvPr/>
          </p:nvSpPr>
          <p:spPr>
            <a:xfrm>
              <a:off x="6041462" y="2108875"/>
              <a:ext cx="839756" cy="707886"/>
            </a:xfrm>
            <a:prstGeom prst="rect">
              <a:avLst/>
            </a:prstGeom>
            <a:noFill/>
          </p:spPr>
          <p:txBody>
            <a:bodyPr wrap="square" rtlCol="0">
              <a:spAutoFit/>
            </a:bodyPr>
            <a:lstStyle/>
            <a:p>
              <a:r>
                <a:rPr lang="en-US" sz="4000" dirty="0"/>
                <a:t>2. </a:t>
              </a:r>
            </a:p>
          </p:txBody>
        </p:sp>
      </p:grpSp>
      <p:pic>
        <p:nvPicPr>
          <p:cNvPr id="7" name="Picture 6"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3"/>
          <a:stretch>
            <a:fillRect/>
          </a:stretch>
        </p:blipFill>
        <p:spPr>
          <a:xfrm>
            <a:off x="9266476" y="3531625"/>
            <a:ext cx="1943100" cy="1676400"/>
          </a:xfrm>
          <a:prstGeom prst="rect">
            <a:avLst/>
          </a:prstGeom>
        </p:spPr>
      </p:pic>
      <p:pic>
        <p:nvPicPr>
          <p:cNvPr id="8" name="Picture 7">
            <a:extLst>
              <a:ext uri="{FF2B5EF4-FFF2-40B4-BE49-F238E27FC236}">
                <a16:creationId xmlns:a16="http://schemas.microsoft.com/office/drawing/2014/main" id="{B81A3DE6-628C-4849-B564-374BBF1271FF}"/>
              </a:ext>
            </a:extLst>
          </p:cNvPr>
          <p:cNvPicPr>
            <a:picLocks noChangeAspect="1"/>
          </p:cNvPicPr>
          <p:nvPr/>
        </p:nvPicPr>
        <p:blipFill>
          <a:blip r:embed="rId4"/>
          <a:srcRect/>
          <a:stretch/>
        </p:blipFill>
        <p:spPr>
          <a:xfrm>
            <a:off x="2819370" y="3192629"/>
            <a:ext cx="1956737" cy="1721581"/>
          </a:xfrm>
          <a:prstGeom prst="rect">
            <a:avLst/>
          </a:prstGeom>
        </p:spPr>
      </p:pic>
      <p:pic>
        <p:nvPicPr>
          <p:cNvPr id="10" name="Picture 9" descr="A close up of a colorful background&#10;&#10;Description automatically generated">
            <a:extLst>
              <a:ext uri="{FF2B5EF4-FFF2-40B4-BE49-F238E27FC236}">
                <a16:creationId xmlns:a16="http://schemas.microsoft.com/office/drawing/2014/main" id="{7B76F394-17F5-264F-9D8D-4FB6B9278C25}"/>
              </a:ext>
            </a:extLst>
          </p:cNvPr>
          <p:cNvPicPr>
            <a:picLocks noChangeAspect="1"/>
          </p:cNvPicPr>
          <p:nvPr/>
        </p:nvPicPr>
        <p:blipFill>
          <a:blip r:embed="rId5"/>
          <a:stretch>
            <a:fillRect/>
          </a:stretch>
        </p:blipFill>
        <p:spPr>
          <a:xfrm>
            <a:off x="6579435" y="3328573"/>
            <a:ext cx="2303760" cy="2282943"/>
          </a:xfrm>
          <a:prstGeom prst="rect">
            <a:avLst/>
          </a:prstGeom>
        </p:spPr>
      </p:pic>
      <p:grpSp>
        <p:nvGrpSpPr>
          <p:cNvPr id="11" name="Group 10">
            <a:extLst>
              <a:ext uri="{FF2B5EF4-FFF2-40B4-BE49-F238E27FC236}">
                <a16:creationId xmlns:a16="http://schemas.microsoft.com/office/drawing/2014/main" id="{84523D37-19DA-3E41-A043-26C44DD0EF6C}"/>
              </a:ext>
            </a:extLst>
          </p:cNvPr>
          <p:cNvGrpSpPr/>
          <p:nvPr/>
        </p:nvGrpSpPr>
        <p:grpSpPr>
          <a:xfrm>
            <a:off x="982424" y="3719667"/>
            <a:ext cx="1753463" cy="1460649"/>
            <a:chOff x="2785520" y="4434922"/>
            <a:chExt cx="1168998" cy="1604158"/>
          </a:xfrm>
        </p:grpSpPr>
        <p:pic>
          <p:nvPicPr>
            <p:cNvPr id="12" name="Picture 11"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6">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3" name="TextBox 12">
              <a:extLst>
                <a:ext uri="{FF2B5EF4-FFF2-40B4-BE49-F238E27FC236}">
                  <a16:creationId xmlns:a16="http://schemas.microsoft.com/office/drawing/2014/main" id="{46C7365D-FC55-CA4F-B5C4-B61F40E6BEA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spTree>
    <p:extLst>
      <p:ext uri="{BB962C8B-B14F-4D97-AF65-F5344CB8AC3E}">
        <p14:creationId xmlns:p14="http://schemas.microsoft.com/office/powerpoint/2010/main" val="3930269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FEDERAL COURT DECISION</a:t>
            </a:r>
            <a:r>
              <a:rPr lang="en-US" i="1" dirty="0"/>
              <a:t> </a:t>
            </a:r>
            <a:endParaRPr lang="en-US" dirty="0"/>
          </a:p>
        </p:txBody>
      </p:sp>
      <p:grpSp>
        <p:nvGrpSpPr>
          <p:cNvPr id="3" name="Group 2">
            <a:extLst>
              <a:ext uri="{FF2B5EF4-FFF2-40B4-BE49-F238E27FC236}">
                <a16:creationId xmlns:a16="http://schemas.microsoft.com/office/drawing/2014/main" id="{DEF2DA58-3777-8A4C-9378-F983740557B3}"/>
              </a:ext>
            </a:extLst>
          </p:cNvPr>
          <p:cNvGrpSpPr/>
          <p:nvPr/>
        </p:nvGrpSpPr>
        <p:grpSpPr>
          <a:xfrm>
            <a:off x="5006238" y="1516224"/>
            <a:ext cx="1820750" cy="2132810"/>
            <a:chOff x="7547810" y="3938248"/>
            <a:chExt cx="1624264" cy="2267675"/>
          </a:xfrm>
        </p:grpSpPr>
        <p:pic>
          <p:nvPicPr>
            <p:cNvPr id="5" name="Picture 4" descr="A picture containing clock&#10;&#10;Description automatically generated">
              <a:extLst>
                <a:ext uri="{FF2B5EF4-FFF2-40B4-BE49-F238E27FC236}">
                  <a16:creationId xmlns:a16="http://schemas.microsoft.com/office/drawing/2014/main" id="{29AF2009-409C-114D-8186-D3EE36EE28DD}"/>
                </a:ext>
              </a:extLst>
            </p:cNvPr>
            <p:cNvPicPr>
              <a:picLocks noChangeAspect="1"/>
            </p:cNvPicPr>
            <p:nvPr/>
          </p:nvPicPr>
          <p:blipFill>
            <a:blip r:embed="rId3"/>
            <a:stretch>
              <a:fillRect/>
            </a:stretch>
          </p:blipFill>
          <p:spPr>
            <a:xfrm>
              <a:off x="7741351" y="3938248"/>
              <a:ext cx="1336379" cy="1584503"/>
            </a:xfrm>
            <a:prstGeom prst="rect">
              <a:avLst/>
            </a:prstGeom>
          </p:spPr>
        </p:pic>
        <p:sp>
          <p:nvSpPr>
            <p:cNvPr id="6" name="TextBox 5">
              <a:extLst>
                <a:ext uri="{FF2B5EF4-FFF2-40B4-BE49-F238E27FC236}">
                  <a16:creationId xmlns:a16="http://schemas.microsoft.com/office/drawing/2014/main" id="{F9BAF4FD-867C-C448-81FF-8D4C4507F84D}"/>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pic>
        <p:nvPicPr>
          <p:cNvPr id="7" name="Picture 6" descr="A close up of a logo&#10;&#10;Description automatically generated">
            <a:extLst>
              <a:ext uri="{FF2B5EF4-FFF2-40B4-BE49-F238E27FC236}">
                <a16:creationId xmlns:a16="http://schemas.microsoft.com/office/drawing/2014/main" id="{E5DD254A-D8C1-A748-9526-89C0BF27EF91}"/>
              </a:ext>
            </a:extLst>
          </p:cNvPr>
          <p:cNvPicPr>
            <a:picLocks noChangeAspect="1"/>
          </p:cNvPicPr>
          <p:nvPr/>
        </p:nvPicPr>
        <p:blipFill>
          <a:blip r:embed="rId4"/>
          <a:stretch>
            <a:fillRect/>
          </a:stretch>
        </p:blipFill>
        <p:spPr>
          <a:xfrm>
            <a:off x="816656" y="2960135"/>
            <a:ext cx="2205688" cy="3039418"/>
          </a:xfrm>
          <a:prstGeom prst="rect">
            <a:avLst/>
          </a:prstGeom>
        </p:spPr>
      </p:pic>
      <p:grpSp>
        <p:nvGrpSpPr>
          <p:cNvPr id="10" name="Group 9">
            <a:extLst>
              <a:ext uri="{FF2B5EF4-FFF2-40B4-BE49-F238E27FC236}">
                <a16:creationId xmlns:a16="http://schemas.microsoft.com/office/drawing/2014/main" id="{13D6BD0B-A08C-BE47-812D-FC578DB2C9B3}"/>
              </a:ext>
            </a:extLst>
          </p:cNvPr>
          <p:cNvGrpSpPr/>
          <p:nvPr/>
        </p:nvGrpSpPr>
        <p:grpSpPr>
          <a:xfrm>
            <a:off x="3865052" y="4167649"/>
            <a:ext cx="4581330" cy="584775"/>
            <a:chOff x="570013" y="2150623"/>
            <a:chExt cx="4581330" cy="584775"/>
          </a:xfrm>
        </p:grpSpPr>
        <p:sp>
          <p:nvSpPr>
            <p:cNvPr id="11" name="TextBox 10">
              <a:extLst>
                <a:ext uri="{FF2B5EF4-FFF2-40B4-BE49-F238E27FC236}">
                  <a16:creationId xmlns:a16="http://schemas.microsoft.com/office/drawing/2014/main" id="{1F1512D8-39EC-FE40-9D85-92340E677E68}"/>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2" name="TextBox 11">
              <a:extLst>
                <a:ext uri="{FF2B5EF4-FFF2-40B4-BE49-F238E27FC236}">
                  <a16:creationId xmlns:a16="http://schemas.microsoft.com/office/drawing/2014/main" id="{9C40B607-EF68-F74D-8B02-2F0961372A4A}"/>
                </a:ext>
              </a:extLst>
            </p:cNvPr>
            <p:cNvSpPr txBox="1"/>
            <p:nvPr/>
          </p:nvSpPr>
          <p:spPr>
            <a:xfrm>
              <a:off x="570013" y="2150623"/>
              <a:ext cx="1063690" cy="584775"/>
            </a:xfrm>
            <a:prstGeom prst="rect">
              <a:avLst/>
            </a:prstGeom>
            <a:noFill/>
          </p:spPr>
          <p:txBody>
            <a:bodyPr wrap="square" rtlCol="0">
              <a:spAutoFit/>
            </a:bodyPr>
            <a:lstStyle/>
            <a:p>
              <a:r>
                <a:rPr lang="en-US" sz="3200" dirty="0"/>
                <a:t>1. </a:t>
              </a:r>
            </a:p>
          </p:txBody>
        </p:sp>
      </p:grpSp>
      <p:grpSp>
        <p:nvGrpSpPr>
          <p:cNvPr id="13" name="Group 12">
            <a:extLst>
              <a:ext uri="{FF2B5EF4-FFF2-40B4-BE49-F238E27FC236}">
                <a16:creationId xmlns:a16="http://schemas.microsoft.com/office/drawing/2014/main" id="{9C9C88E7-1BE9-5945-9065-EC3BD7B6CC7B}"/>
              </a:ext>
            </a:extLst>
          </p:cNvPr>
          <p:cNvGrpSpPr/>
          <p:nvPr/>
        </p:nvGrpSpPr>
        <p:grpSpPr>
          <a:xfrm>
            <a:off x="3865052" y="4891417"/>
            <a:ext cx="6150538" cy="584775"/>
            <a:chOff x="6041462" y="2108875"/>
            <a:chExt cx="6150538" cy="584775"/>
          </a:xfrm>
        </p:grpSpPr>
        <p:sp>
          <p:nvSpPr>
            <p:cNvPr id="14" name="TextBox 13">
              <a:extLst>
                <a:ext uri="{FF2B5EF4-FFF2-40B4-BE49-F238E27FC236}">
                  <a16:creationId xmlns:a16="http://schemas.microsoft.com/office/drawing/2014/main" id="{6F9D7F4C-4284-4441-98ED-05923F45A46A}"/>
                </a:ext>
              </a:extLst>
            </p:cNvPr>
            <p:cNvSpPr txBox="1"/>
            <p:nvPr/>
          </p:nvSpPr>
          <p:spPr>
            <a:xfrm>
              <a:off x="6627813" y="2255965"/>
              <a:ext cx="5564187" cy="369332"/>
            </a:xfrm>
            <a:prstGeom prst="rect">
              <a:avLst/>
            </a:prstGeom>
            <a:noFill/>
          </p:spPr>
          <p:txBody>
            <a:bodyPr wrap="square" rtlCol="0">
              <a:spAutoFit/>
            </a:bodyPr>
            <a:lstStyle/>
            <a:p>
              <a:r>
                <a:rPr lang="en-US" dirty="0"/>
                <a:t>Were York’s fair dealing guidelines fair?</a:t>
              </a:r>
            </a:p>
          </p:txBody>
        </p:sp>
        <p:sp>
          <p:nvSpPr>
            <p:cNvPr id="15" name="TextBox 14">
              <a:extLst>
                <a:ext uri="{FF2B5EF4-FFF2-40B4-BE49-F238E27FC236}">
                  <a16:creationId xmlns:a16="http://schemas.microsoft.com/office/drawing/2014/main" id="{500E6DBA-28B1-DC48-9B70-92C5958A6344}"/>
                </a:ext>
              </a:extLst>
            </p:cNvPr>
            <p:cNvSpPr txBox="1"/>
            <p:nvPr/>
          </p:nvSpPr>
          <p:spPr>
            <a:xfrm>
              <a:off x="6041462" y="2108875"/>
              <a:ext cx="839756" cy="584775"/>
            </a:xfrm>
            <a:prstGeom prst="rect">
              <a:avLst/>
            </a:prstGeom>
            <a:noFill/>
          </p:spPr>
          <p:txBody>
            <a:bodyPr wrap="square" rtlCol="0">
              <a:spAutoFit/>
            </a:bodyPr>
            <a:lstStyle/>
            <a:p>
              <a:r>
                <a:rPr lang="en-US" sz="3200" dirty="0"/>
                <a:t>2. </a:t>
              </a:r>
            </a:p>
          </p:txBody>
        </p:sp>
      </p:grpSp>
      <p:sp>
        <p:nvSpPr>
          <p:cNvPr id="2" name="TextBox 1">
            <a:extLst>
              <a:ext uri="{FF2B5EF4-FFF2-40B4-BE49-F238E27FC236}">
                <a16:creationId xmlns:a16="http://schemas.microsoft.com/office/drawing/2014/main" id="{8C78AF4E-EADE-7044-A02C-C35D2632F442}"/>
              </a:ext>
            </a:extLst>
          </p:cNvPr>
          <p:cNvSpPr txBox="1"/>
          <p:nvPr/>
        </p:nvSpPr>
        <p:spPr>
          <a:xfrm>
            <a:off x="6962236" y="4051364"/>
            <a:ext cx="299803" cy="830997"/>
          </a:xfrm>
          <a:prstGeom prst="rect">
            <a:avLst/>
          </a:prstGeom>
          <a:noFill/>
        </p:spPr>
        <p:txBody>
          <a:bodyPr wrap="square" rtlCol="0">
            <a:spAutoFit/>
          </a:bodyPr>
          <a:lstStyle/>
          <a:p>
            <a:r>
              <a:rPr lang="en-US" sz="4800" dirty="0">
                <a:solidFill>
                  <a:schemeClr val="accent6"/>
                </a:solidFill>
              </a:rPr>
              <a:t>✓</a:t>
            </a:r>
          </a:p>
        </p:txBody>
      </p:sp>
      <p:sp>
        <p:nvSpPr>
          <p:cNvPr id="16" name="TextBox 15">
            <a:extLst>
              <a:ext uri="{FF2B5EF4-FFF2-40B4-BE49-F238E27FC236}">
                <a16:creationId xmlns:a16="http://schemas.microsoft.com/office/drawing/2014/main" id="{9F74C50D-0A63-F548-B8F3-649CF98473CC}"/>
              </a:ext>
            </a:extLst>
          </p:cNvPr>
          <p:cNvSpPr txBox="1"/>
          <p:nvPr/>
        </p:nvSpPr>
        <p:spPr>
          <a:xfrm>
            <a:off x="8644700" y="4807674"/>
            <a:ext cx="299803" cy="830997"/>
          </a:xfrm>
          <a:prstGeom prst="rect">
            <a:avLst/>
          </a:prstGeom>
          <a:noFill/>
        </p:spPr>
        <p:txBody>
          <a:bodyPr wrap="square" rtlCol="0">
            <a:spAutoFit/>
          </a:bodyPr>
          <a:lstStyle/>
          <a:p>
            <a:r>
              <a:rPr lang="en-US" sz="4800" dirty="0">
                <a:solidFill>
                  <a:srgbClr val="FF0000"/>
                </a:solidFill>
              </a:rPr>
              <a:t>✘</a:t>
            </a:r>
          </a:p>
        </p:txBody>
      </p:sp>
    </p:spTree>
    <p:extLst>
      <p:ext uri="{BB962C8B-B14F-4D97-AF65-F5344CB8AC3E}">
        <p14:creationId xmlns:p14="http://schemas.microsoft.com/office/powerpoint/2010/main" val="785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FAIR DEALING DECISION</a:t>
            </a:r>
          </a:p>
        </p:txBody>
      </p:sp>
      <p:pic>
        <p:nvPicPr>
          <p:cNvPr id="9" name="Picture 8" descr="A close up of a logo&#10;&#10;Description automatically generated">
            <a:extLst>
              <a:ext uri="{FF2B5EF4-FFF2-40B4-BE49-F238E27FC236}">
                <a16:creationId xmlns:a16="http://schemas.microsoft.com/office/drawing/2014/main" id="{8755FA77-D2CD-EA45-BF63-729FB33877A2}"/>
              </a:ext>
            </a:extLst>
          </p:cNvPr>
          <p:cNvPicPr>
            <a:picLocks noChangeAspect="1"/>
          </p:cNvPicPr>
          <p:nvPr/>
        </p:nvPicPr>
        <p:blipFill>
          <a:blip r:embed="rId3"/>
          <a:stretch>
            <a:fillRect/>
          </a:stretch>
        </p:blipFill>
        <p:spPr>
          <a:xfrm>
            <a:off x="4954576" y="2646498"/>
            <a:ext cx="1943100" cy="1676400"/>
          </a:xfrm>
          <a:prstGeom prst="rect">
            <a:avLst/>
          </a:prstGeom>
        </p:spPr>
      </p:pic>
      <p:grpSp>
        <p:nvGrpSpPr>
          <p:cNvPr id="2" name="Group 1">
            <a:extLst>
              <a:ext uri="{FF2B5EF4-FFF2-40B4-BE49-F238E27FC236}">
                <a16:creationId xmlns:a16="http://schemas.microsoft.com/office/drawing/2014/main" id="{FAB5F333-9AC8-324E-A4CE-3428CB8138F3}"/>
              </a:ext>
            </a:extLst>
          </p:cNvPr>
          <p:cNvGrpSpPr/>
          <p:nvPr/>
        </p:nvGrpSpPr>
        <p:grpSpPr>
          <a:xfrm>
            <a:off x="7832070" y="2152279"/>
            <a:ext cx="3657079" cy="3280828"/>
            <a:chOff x="5811403" y="1466619"/>
            <a:chExt cx="4852126" cy="4341916"/>
          </a:xfrm>
        </p:grpSpPr>
        <p:pic>
          <p:nvPicPr>
            <p:cNvPr id="10" name="Picture 9">
              <a:extLst>
                <a:ext uri="{FF2B5EF4-FFF2-40B4-BE49-F238E27FC236}">
                  <a16:creationId xmlns:a16="http://schemas.microsoft.com/office/drawing/2014/main" id="{EA4EAF55-14BF-6A47-80DA-DA68DC1AE381}"/>
                </a:ext>
              </a:extLst>
            </p:cNvPr>
            <p:cNvPicPr>
              <a:picLocks noChangeAspect="1"/>
            </p:cNvPicPr>
            <p:nvPr/>
          </p:nvPicPr>
          <p:blipFill>
            <a:blip r:embed="rId4"/>
            <a:stretch>
              <a:fillRect/>
            </a:stretch>
          </p:blipFill>
          <p:spPr>
            <a:xfrm>
              <a:off x="7175507" y="1466619"/>
              <a:ext cx="1656092" cy="1551495"/>
            </a:xfrm>
            <a:prstGeom prst="rect">
              <a:avLst/>
            </a:prstGeom>
          </p:spPr>
        </p:pic>
        <p:pic>
          <p:nvPicPr>
            <p:cNvPr id="11" name="Picture 10">
              <a:extLst>
                <a:ext uri="{FF2B5EF4-FFF2-40B4-BE49-F238E27FC236}">
                  <a16:creationId xmlns:a16="http://schemas.microsoft.com/office/drawing/2014/main" id="{9CEAB69A-01C2-BD42-9513-0B05222B38F0}"/>
                </a:ext>
              </a:extLst>
            </p:cNvPr>
            <p:cNvPicPr>
              <a:picLocks noChangeAspect="1"/>
            </p:cNvPicPr>
            <p:nvPr/>
          </p:nvPicPr>
          <p:blipFill>
            <a:blip r:embed="rId5"/>
            <a:stretch>
              <a:fillRect/>
            </a:stretch>
          </p:blipFill>
          <p:spPr>
            <a:xfrm>
              <a:off x="9358510" y="2345989"/>
              <a:ext cx="1305019" cy="1501898"/>
            </a:xfrm>
            <a:prstGeom prst="rect">
              <a:avLst/>
            </a:prstGeom>
          </p:spPr>
        </p:pic>
        <p:pic>
          <p:nvPicPr>
            <p:cNvPr id="12" name="Picture 11">
              <a:extLst>
                <a:ext uri="{FF2B5EF4-FFF2-40B4-BE49-F238E27FC236}">
                  <a16:creationId xmlns:a16="http://schemas.microsoft.com/office/drawing/2014/main" id="{B9A73EF3-924D-744D-9D9B-DFBACC4B3660}"/>
                </a:ext>
              </a:extLst>
            </p:cNvPr>
            <p:cNvPicPr>
              <a:picLocks noChangeAspect="1"/>
            </p:cNvPicPr>
            <p:nvPr/>
          </p:nvPicPr>
          <p:blipFill>
            <a:blip r:embed="rId6"/>
            <a:stretch>
              <a:fillRect/>
            </a:stretch>
          </p:blipFill>
          <p:spPr>
            <a:xfrm>
              <a:off x="8568566" y="3933575"/>
              <a:ext cx="1845035" cy="1457806"/>
            </a:xfrm>
            <a:prstGeom prst="rect">
              <a:avLst/>
            </a:prstGeom>
          </p:spPr>
        </p:pic>
        <p:pic>
          <p:nvPicPr>
            <p:cNvPr id="13" name="Picture 12">
              <a:extLst>
                <a:ext uri="{FF2B5EF4-FFF2-40B4-BE49-F238E27FC236}">
                  <a16:creationId xmlns:a16="http://schemas.microsoft.com/office/drawing/2014/main" id="{38348DE5-29D2-7C4C-A0BF-576B8013B3E1}"/>
                </a:ext>
              </a:extLst>
            </p:cNvPr>
            <p:cNvPicPr>
              <a:picLocks noChangeAspect="1"/>
            </p:cNvPicPr>
            <p:nvPr/>
          </p:nvPicPr>
          <p:blipFill>
            <a:blip r:embed="rId7"/>
            <a:stretch>
              <a:fillRect/>
            </a:stretch>
          </p:blipFill>
          <p:spPr>
            <a:xfrm>
              <a:off x="7302661" y="4273924"/>
              <a:ext cx="1265905" cy="1534611"/>
            </a:xfrm>
            <a:prstGeom prst="rect">
              <a:avLst/>
            </a:prstGeom>
          </p:spPr>
        </p:pic>
        <p:pic>
          <p:nvPicPr>
            <p:cNvPr id="14" name="Picture 13">
              <a:extLst>
                <a:ext uri="{FF2B5EF4-FFF2-40B4-BE49-F238E27FC236}">
                  <a16:creationId xmlns:a16="http://schemas.microsoft.com/office/drawing/2014/main" id="{D753CDAC-6D30-5D4D-9F0C-C9F089248A9A}"/>
                </a:ext>
              </a:extLst>
            </p:cNvPr>
            <p:cNvPicPr>
              <a:picLocks noChangeAspect="1"/>
            </p:cNvPicPr>
            <p:nvPr/>
          </p:nvPicPr>
          <p:blipFill>
            <a:blip r:embed="rId8"/>
            <a:stretch>
              <a:fillRect/>
            </a:stretch>
          </p:blipFill>
          <p:spPr>
            <a:xfrm>
              <a:off x="5909609" y="3600558"/>
              <a:ext cx="1265905" cy="1873022"/>
            </a:xfrm>
            <a:prstGeom prst="rect">
              <a:avLst/>
            </a:prstGeom>
          </p:spPr>
        </p:pic>
        <p:grpSp>
          <p:nvGrpSpPr>
            <p:cNvPr id="15" name="Group 14">
              <a:extLst>
                <a:ext uri="{FF2B5EF4-FFF2-40B4-BE49-F238E27FC236}">
                  <a16:creationId xmlns:a16="http://schemas.microsoft.com/office/drawing/2014/main" id="{BD5B34FE-6009-6B4F-822A-DF0B08943CD3}"/>
                </a:ext>
              </a:extLst>
            </p:cNvPr>
            <p:cNvGrpSpPr/>
            <p:nvPr/>
          </p:nvGrpSpPr>
          <p:grpSpPr>
            <a:xfrm>
              <a:off x="5811403" y="2240394"/>
              <a:ext cx="1364104" cy="1401384"/>
              <a:chOff x="3726076" y="4001294"/>
              <a:chExt cx="1364104" cy="1401384"/>
            </a:xfrm>
          </p:grpSpPr>
          <p:pic>
            <p:nvPicPr>
              <p:cNvPr id="16" name="Picture 15">
                <a:extLst>
                  <a:ext uri="{FF2B5EF4-FFF2-40B4-BE49-F238E27FC236}">
                    <a16:creationId xmlns:a16="http://schemas.microsoft.com/office/drawing/2014/main" id="{602E7019-9BAD-AF47-9011-15F3F7D343EC}"/>
                  </a:ext>
                </a:extLst>
              </p:cNvPr>
              <p:cNvPicPr>
                <a:picLocks noChangeAspect="1"/>
              </p:cNvPicPr>
              <p:nvPr/>
            </p:nvPicPr>
            <p:blipFill rotWithShape="1">
              <a:blip r:embed="rId9"/>
              <a:srcRect l="9437" t="8926" r="9389" b="21953"/>
              <a:stretch/>
            </p:blipFill>
            <p:spPr>
              <a:xfrm>
                <a:off x="3898285" y="4428492"/>
                <a:ext cx="1144058" cy="974186"/>
              </a:xfrm>
              <a:prstGeom prst="rect">
                <a:avLst/>
              </a:prstGeom>
            </p:spPr>
          </p:pic>
          <p:sp>
            <p:nvSpPr>
              <p:cNvPr id="17" name="TextBox 16">
                <a:extLst>
                  <a:ext uri="{FF2B5EF4-FFF2-40B4-BE49-F238E27FC236}">
                    <a16:creationId xmlns:a16="http://schemas.microsoft.com/office/drawing/2014/main" id="{A837BE3D-DD44-1542-8153-5B040EE4E9D0}"/>
                  </a:ext>
                </a:extLst>
              </p:cNvPr>
              <p:cNvSpPr txBox="1"/>
              <p:nvPr/>
            </p:nvSpPr>
            <p:spPr>
              <a:xfrm>
                <a:off x="3726076" y="4001294"/>
                <a:ext cx="1364104" cy="468415"/>
              </a:xfrm>
              <a:prstGeom prst="rect">
                <a:avLst/>
              </a:prstGeom>
              <a:noFill/>
            </p:spPr>
            <p:txBody>
              <a:bodyPr wrap="square" rtlCol="0">
                <a:spAutoFit/>
              </a:bodyPr>
              <a:lstStyle/>
              <a:p>
                <a:r>
                  <a:rPr lang="en-CA" sz="1700" u="sng" dirty="0">
                    <a:solidFill>
                      <a:schemeClr val="bg2">
                        <a:lumMod val="10000"/>
                      </a:schemeClr>
                    </a:solidFill>
                    <a:ea typeface="Tahoma" panose="020B0604030504040204" pitchFamily="34" charset="0"/>
                    <a:cs typeface="Tahoma" panose="020B0604030504040204" pitchFamily="34" charset="0"/>
                  </a:rPr>
                  <a:t>Purpose</a:t>
                </a:r>
              </a:p>
            </p:txBody>
          </p:sp>
        </p:grpSp>
      </p:grpSp>
      <p:pic>
        <p:nvPicPr>
          <p:cNvPr id="21" name="Picture 20" descr="A close up of a colorful background&#10;&#10;Description automatically generated">
            <a:extLst>
              <a:ext uri="{FF2B5EF4-FFF2-40B4-BE49-F238E27FC236}">
                <a16:creationId xmlns:a16="http://schemas.microsoft.com/office/drawing/2014/main" id="{D2F18929-3549-8B45-A848-8576AB5CE326}"/>
              </a:ext>
            </a:extLst>
          </p:cNvPr>
          <p:cNvPicPr>
            <a:picLocks noChangeAspect="1"/>
          </p:cNvPicPr>
          <p:nvPr/>
        </p:nvPicPr>
        <p:blipFill>
          <a:blip r:embed="rId10"/>
          <a:stretch>
            <a:fillRect/>
          </a:stretch>
        </p:blipFill>
        <p:spPr>
          <a:xfrm>
            <a:off x="702851" y="1958110"/>
            <a:ext cx="3782520" cy="3748341"/>
          </a:xfrm>
          <a:prstGeom prst="rect">
            <a:avLst/>
          </a:prstGeom>
        </p:spPr>
      </p:pic>
      <p:sp>
        <p:nvSpPr>
          <p:cNvPr id="23" name="TextBox 22">
            <a:extLst>
              <a:ext uri="{FF2B5EF4-FFF2-40B4-BE49-F238E27FC236}">
                <a16:creationId xmlns:a16="http://schemas.microsoft.com/office/drawing/2014/main" id="{08D14564-141A-7D48-8C3C-CE3F9E521FFC}"/>
              </a:ext>
            </a:extLst>
          </p:cNvPr>
          <p:cNvSpPr txBox="1"/>
          <p:nvPr/>
        </p:nvSpPr>
        <p:spPr>
          <a:xfrm>
            <a:off x="4817336" y="3946707"/>
            <a:ext cx="299803" cy="1200329"/>
          </a:xfrm>
          <a:prstGeom prst="rect">
            <a:avLst/>
          </a:prstGeom>
          <a:noFill/>
        </p:spPr>
        <p:txBody>
          <a:bodyPr wrap="square" rtlCol="0">
            <a:spAutoFit/>
          </a:bodyPr>
          <a:lstStyle/>
          <a:p>
            <a:r>
              <a:rPr lang="en-US" sz="7200" dirty="0">
                <a:solidFill>
                  <a:srgbClr val="FF0000"/>
                </a:solidFill>
              </a:rPr>
              <a:t>✘</a:t>
            </a:r>
          </a:p>
        </p:txBody>
      </p:sp>
      <p:sp>
        <p:nvSpPr>
          <p:cNvPr id="24" name="Oval 23">
            <a:extLst>
              <a:ext uri="{FF2B5EF4-FFF2-40B4-BE49-F238E27FC236}">
                <a16:creationId xmlns:a16="http://schemas.microsoft.com/office/drawing/2014/main" id="{F463083B-8FDC-4A42-A718-29CFC8FDFC59}"/>
              </a:ext>
            </a:extLst>
          </p:cNvPr>
          <p:cNvSpPr/>
          <p:nvPr/>
        </p:nvSpPr>
        <p:spPr>
          <a:xfrm>
            <a:off x="3655223" y="2684461"/>
            <a:ext cx="2166402" cy="1337753"/>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EBF6345-AD03-A946-9720-B2FFBA36A0A6}"/>
              </a:ext>
            </a:extLst>
          </p:cNvPr>
          <p:cNvPicPr>
            <a:picLocks noChangeAspect="1"/>
          </p:cNvPicPr>
          <p:nvPr/>
        </p:nvPicPr>
        <p:blipFill>
          <a:blip r:embed="rId11"/>
          <a:stretch>
            <a:fillRect/>
          </a:stretch>
        </p:blipFill>
        <p:spPr>
          <a:xfrm>
            <a:off x="774338" y="4375091"/>
            <a:ext cx="2063632" cy="2482909"/>
          </a:xfrm>
          <a:prstGeom prst="rect">
            <a:avLst/>
          </a:prstGeom>
        </p:spPr>
      </p:pic>
      <p:pic>
        <p:nvPicPr>
          <p:cNvPr id="26" name="Isabelle" descr="A picture containing clothing&#10;&#10;Description automatically generated">
            <a:extLst>
              <a:ext uri="{FF2B5EF4-FFF2-40B4-BE49-F238E27FC236}">
                <a16:creationId xmlns:a16="http://schemas.microsoft.com/office/drawing/2014/main" id="{6230BD1E-A602-B846-9472-EECBF7DD97C3}"/>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9829590" y="4405823"/>
            <a:ext cx="924823" cy="2817182"/>
          </a:xfrm>
          <a:prstGeom prst="rect">
            <a:avLst/>
          </a:prstGeom>
        </p:spPr>
      </p:pic>
      <p:sp>
        <p:nvSpPr>
          <p:cNvPr id="27" name="TextBox 26">
            <a:extLst>
              <a:ext uri="{FF2B5EF4-FFF2-40B4-BE49-F238E27FC236}">
                <a16:creationId xmlns:a16="http://schemas.microsoft.com/office/drawing/2014/main" id="{EBDCFAB3-F69A-C449-BED7-A469A8720BA3}"/>
              </a:ext>
            </a:extLst>
          </p:cNvPr>
          <p:cNvSpPr txBox="1"/>
          <p:nvPr/>
        </p:nvSpPr>
        <p:spPr>
          <a:xfrm>
            <a:off x="7552349" y="4513833"/>
            <a:ext cx="559441" cy="830997"/>
          </a:xfrm>
          <a:prstGeom prst="rect">
            <a:avLst/>
          </a:prstGeom>
          <a:noFill/>
        </p:spPr>
        <p:txBody>
          <a:bodyPr wrap="square" rtlCol="0">
            <a:spAutoFit/>
          </a:bodyPr>
          <a:lstStyle/>
          <a:p>
            <a:r>
              <a:rPr lang="en-US" sz="4800" dirty="0">
                <a:solidFill>
                  <a:schemeClr val="accent6"/>
                </a:solidFill>
              </a:rPr>
              <a:t>✓</a:t>
            </a:r>
          </a:p>
        </p:txBody>
      </p:sp>
      <p:sp>
        <p:nvSpPr>
          <p:cNvPr id="28" name="Oval 27">
            <a:extLst>
              <a:ext uri="{FF2B5EF4-FFF2-40B4-BE49-F238E27FC236}">
                <a16:creationId xmlns:a16="http://schemas.microsoft.com/office/drawing/2014/main" id="{922DD37C-2797-6347-B467-F42286C9C73E}"/>
              </a:ext>
            </a:extLst>
          </p:cNvPr>
          <p:cNvSpPr/>
          <p:nvPr/>
        </p:nvSpPr>
        <p:spPr>
          <a:xfrm>
            <a:off x="3755910" y="3814000"/>
            <a:ext cx="2166402" cy="1514994"/>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close up of a logo&#10;&#10;Description automatically generated">
            <a:extLst>
              <a:ext uri="{FF2B5EF4-FFF2-40B4-BE49-F238E27FC236}">
                <a16:creationId xmlns:a16="http://schemas.microsoft.com/office/drawing/2014/main" id="{58BB88CD-07E0-6848-B22C-46417770B9BC}"/>
              </a:ext>
            </a:extLst>
          </p:cNvPr>
          <p:cNvPicPr>
            <a:picLocks noChangeAspect="1"/>
          </p:cNvPicPr>
          <p:nvPr/>
        </p:nvPicPr>
        <p:blipFill>
          <a:blip r:embed="rId14"/>
          <a:stretch>
            <a:fillRect/>
          </a:stretch>
        </p:blipFill>
        <p:spPr>
          <a:xfrm>
            <a:off x="1108476" y="3320761"/>
            <a:ext cx="2205688" cy="3039418"/>
          </a:xfrm>
          <a:prstGeom prst="rect">
            <a:avLst/>
          </a:prstGeom>
        </p:spPr>
      </p:pic>
      <p:sp>
        <p:nvSpPr>
          <p:cNvPr id="30" name="Rounded Rectangular Callout 29">
            <a:extLst>
              <a:ext uri="{FF2B5EF4-FFF2-40B4-BE49-F238E27FC236}">
                <a16:creationId xmlns:a16="http://schemas.microsoft.com/office/drawing/2014/main" id="{7949EFB2-CE5D-2A44-996F-DF5C8D99C9F7}"/>
              </a:ext>
            </a:extLst>
          </p:cNvPr>
          <p:cNvSpPr/>
          <p:nvPr/>
        </p:nvSpPr>
        <p:spPr>
          <a:xfrm>
            <a:off x="823962" y="1759773"/>
            <a:ext cx="2328391" cy="830997"/>
          </a:xfrm>
          <a:prstGeom prst="wedgeRoundRectCallout">
            <a:avLst>
              <a:gd name="adj1" fmla="val 13576"/>
              <a:gd name="adj2" fmla="val 11915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 THE </a:t>
            </a:r>
            <a:r>
              <a:rPr lang="en-US" b="1" u="sng" dirty="0"/>
              <a:t>LIKELY</a:t>
            </a:r>
            <a:r>
              <a:rPr lang="en-US" dirty="0"/>
              <a:t> IMPACTS THO.</a:t>
            </a:r>
          </a:p>
        </p:txBody>
      </p:sp>
      <p:grpSp>
        <p:nvGrpSpPr>
          <p:cNvPr id="31" name="Group 30">
            <a:extLst>
              <a:ext uri="{FF2B5EF4-FFF2-40B4-BE49-F238E27FC236}">
                <a16:creationId xmlns:a16="http://schemas.microsoft.com/office/drawing/2014/main" id="{BC87DCA9-F015-9343-B373-A5A646A0FDC8}"/>
              </a:ext>
            </a:extLst>
          </p:cNvPr>
          <p:cNvGrpSpPr/>
          <p:nvPr/>
        </p:nvGrpSpPr>
        <p:grpSpPr>
          <a:xfrm>
            <a:off x="9194348" y="2748837"/>
            <a:ext cx="1820750" cy="2132810"/>
            <a:chOff x="7547810" y="3938248"/>
            <a:chExt cx="1624264" cy="2267675"/>
          </a:xfrm>
        </p:grpSpPr>
        <p:pic>
          <p:nvPicPr>
            <p:cNvPr id="32" name="Picture 31" descr="A picture containing clock&#10;&#10;Description automatically generated">
              <a:extLst>
                <a:ext uri="{FF2B5EF4-FFF2-40B4-BE49-F238E27FC236}">
                  <a16:creationId xmlns:a16="http://schemas.microsoft.com/office/drawing/2014/main" id="{EE6935D2-A42E-B94B-81C2-583E2634FDC9}"/>
                </a:ext>
              </a:extLst>
            </p:cNvPr>
            <p:cNvPicPr>
              <a:picLocks noChangeAspect="1"/>
            </p:cNvPicPr>
            <p:nvPr/>
          </p:nvPicPr>
          <p:blipFill>
            <a:blip r:embed="rId15"/>
            <a:stretch>
              <a:fillRect/>
            </a:stretch>
          </p:blipFill>
          <p:spPr>
            <a:xfrm>
              <a:off x="7741351" y="3938248"/>
              <a:ext cx="1336379" cy="1584503"/>
            </a:xfrm>
            <a:prstGeom prst="rect">
              <a:avLst/>
            </a:prstGeom>
          </p:spPr>
        </p:pic>
        <p:sp>
          <p:nvSpPr>
            <p:cNvPr id="33" name="TextBox 32">
              <a:extLst>
                <a:ext uri="{FF2B5EF4-FFF2-40B4-BE49-F238E27FC236}">
                  <a16:creationId xmlns:a16="http://schemas.microsoft.com/office/drawing/2014/main" id="{331F2C0B-F01C-8248-8A93-37AA6F442C8A}"/>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sp>
        <p:nvSpPr>
          <p:cNvPr id="34" name="Rounded Rectangular Callout 33">
            <a:extLst>
              <a:ext uri="{FF2B5EF4-FFF2-40B4-BE49-F238E27FC236}">
                <a16:creationId xmlns:a16="http://schemas.microsoft.com/office/drawing/2014/main" id="{F6655BFD-1AD4-7F4B-959E-D9B1E1675AD7}"/>
              </a:ext>
            </a:extLst>
          </p:cNvPr>
          <p:cNvSpPr/>
          <p:nvPr/>
        </p:nvSpPr>
        <p:spPr>
          <a:xfrm>
            <a:off x="9580636" y="1607383"/>
            <a:ext cx="1440889" cy="614676"/>
          </a:xfrm>
          <a:prstGeom prst="wedgeRoundRectCallout">
            <a:avLst>
              <a:gd name="adj1" fmla="val -22151"/>
              <a:gd name="adj2" fmla="val 91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OKAY!</a:t>
            </a:r>
          </a:p>
        </p:txBody>
      </p:sp>
      <p:pic>
        <p:nvPicPr>
          <p:cNvPr id="36" name="Picture 35" descr="A picture containing bottle, table, sitting, food&#10;&#10;Description automatically generated">
            <a:extLst>
              <a:ext uri="{FF2B5EF4-FFF2-40B4-BE49-F238E27FC236}">
                <a16:creationId xmlns:a16="http://schemas.microsoft.com/office/drawing/2014/main" id="{BD31CDC8-A2FE-3C45-B258-B759868845CF}"/>
              </a:ext>
            </a:extLst>
          </p:cNvPr>
          <p:cNvPicPr>
            <a:picLocks noChangeAspect="1"/>
          </p:cNvPicPr>
          <p:nvPr/>
        </p:nvPicPr>
        <p:blipFill>
          <a:blip r:embed="rId16"/>
          <a:stretch>
            <a:fillRect/>
          </a:stretch>
        </p:blipFill>
        <p:spPr>
          <a:xfrm>
            <a:off x="953328" y="1955484"/>
            <a:ext cx="2697885" cy="4337171"/>
          </a:xfrm>
          <a:prstGeom prst="rect">
            <a:avLst/>
          </a:prstGeom>
        </p:spPr>
      </p:pic>
    </p:spTree>
    <p:extLst>
      <p:ext uri="{BB962C8B-B14F-4D97-AF65-F5344CB8AC3E}">
        <p14:creationId xmlns:p14="http://schemas.microsoft.com/office/powerpoint/2010/main" val="15370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29167E-6 7.40741E-7 L -0.29232 -0.00394 " pathEditMode="relative" rAng="0" ptsTypes="AA">
                                      <p:cBhvr>
                                        <p:cTn id="22" dur="2000" fill="hold"/>
                                        <p:tgtEl>
                                          <p:spTgt spid="2"/>
                                        </p:tgtEl>
                                        <p:attrNameLst>
                                          <p:attrName>ppt_x</p:attrName>
                                          <p:attrName>ppt_y</p:attrName>
                                        </p:attrNameLst>
                                      </p:cBhvr>
                                      <p:rCtr x="-14622" y="-208"/>
                                    </p:animMotion>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xit" presetSubtype="0" fill="hold"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par>
                                <p:cTn id="40" presetID="10" presetClass="exit" presetSubtype="0" fill="hold" nodeType="with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par>
                          <p:cTn id="43" fill="hold">
                            <p:stCondLst>
                              <p:cond delay="1000"/>
                            </p:stCondLst>
                            <p:childTnLst>
                              <p:par>
                                <p:cTn id="44" presetID="10" presetClass="exit" presetSubtype="0" fill="hold" grpId="1" nodeType="afterEffect">
                                  <p:stCondLst>
                                    <p:cond delay="1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900" decel="100000" fill="hold"/>
                                        <p:tgtEl>
                                          <p:spTgt spid="2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37"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900" decel="100000" fill="hold"/>
                                        <p:tgtEl>
                                          <p:spTgt spid="2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32" presetClass="emph" presetSubtype="0" fill="hold" nodeType="withEffect">
                                  <p:stCondLst>
                                    <p:cond delay="0"/>
                                  </p:stCondLst>
                                  <p:childTnLst>
                                    <p:animRot by="120000">
                                      <p:cBhvr>
                                        <p:cTn id="68" dur="100" fill="hold">
                                          <p:stCondLst>
                                            <p:cond delay="0"/>
                                          </p:stCondLst>
                                        </p:cTn>
                                        <p:tgtEl>
                                          <p:spTgt spid="26"/>
                                        </p:tgtEl>
                                        <p:attrNameLst>
                                          <p:attrName>r</p:attrName>
                                        </p:attrNameLst>
                                      </p:cBhvr>
                                    </p:animRot>
                                    <p:animRot by="-240000">
                                      <p:cBhvr>
                                        <p:cTn id="69" dur="200" fill="hold">
                                          <p:stCondLst>
                                            <p:cond delay="200"/>
                                          </p:stCondLst>
                                        </p:cTn>
                                        <p:tgtEl>
                                          <p:spTgt spid="26"/>
                                        </p:tgtEl>
                                        <p:attrNameLst>
                                          <p:attrName>r</p:attrName>
                                        </p:attrNameLst>
                                      </p:cBhvr>
                                    </p:animRot>
                                    <p:animRot by="240000">
                                      <p:cBhvr>
                                        <p:cTn id="70" dur="200" fill="hold">
                                          <p:stCondLst>
                                            <p:cond delay="400"/>
                                          </p:stCondLst>
                                        </p:cTn>
                                        <p:tgtEl>
                                          <p:spTgt spid="26"/>
                                        </p:tgtEl>
                                        <p:attrNameLst>
                                          <p:attrName>r</p:attrName>
                                        </p:attrNameLst>
                                      </p:cBhvr>
                                    </p:animRot>
                                    <p:animRot by="-240000">
                                      <p:cBhvr>
                                        <p:cTn id="71" dur="200" fill="hold">
                                          <p:stCondLst>
                                            <p:cond delay="600"/>
                                          </p:stCondLst>
                                        </p:cTn>
                                        <p:tgtEl>
                                          <p:spTgt spid="26"/>
                                        </p:tgtEl>
                                        <p:attrNameLst>
                                          <p:attrName>r</p:attrName>
                                        </p:attrNameLst>
                                      </p:cBhvr>
                                    </p:animRot>
                                    <p:animRot by="120000">
                                      <p:cBhvr>
                                        <p:cTn id="72" dur="200" fill="hold">
                                          <p:stCondLst>
                                            <p:cond delay="800"/>
                                          </p:stCondLst>
                                        </p:cTn>
                                        <p:tgtEl>
                                          <p:spTgt spid="2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par>
                                <p:cTn id="78" presetID="22" presetClass="entr" presetSubtype="8"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heel(1)">
                                      <p:cBhvr>
                                        <p:cTn id="85" dur="1000"/>
                                        <p:tgtEl>
                                          <p:spTgt spid="28"/>
                                        </p:tgtEl>
                                      </p:cBhvr>
                                    </p:animEffect>
                                  </p:childTnLst>
                                </p:cTn>
                              </p:par>
                              <p:par>
                                <p:cTn id="86" presetID="10" presetClass="exit" presetSubtype="0" fill="hold" grpId="1"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1000"/>
                            </p:stCondLst>
                            <p:childTnLst>
                              <p:par>
                                <p:cTn id="90" presetID="10" presetClass="exit" presetSubtype="0" fill="hold" grpId="1" nodeType="afterEffect">
                                  <p:stCondLst>
                                    <p:cond delay="100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7" presetClass="entr" presetSubtype="0"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900" decel="100000" fill="hold"/>
                                        <p:tgtEl>
                                          <p:spTgt spid="2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1000"/>
                                        <p:tgtEl>
                                          <p:spTgt spid="31"/>
                                        </p:tgtEl>
                                      </p:cBhvr>
                                    </p:animEffect>
                                    <p:anim calcmode="lin" valueType="num">
                                      <p:cBhvr>
                                        <p:cTn id="104" dur="1000" fill="hold"/>
                                        <p:tgtEl>
                                          <p:spTgt spid="31"/>
                                        </p:tgtEl>
                                        <p:attrNameLst>
                                          <p:attrName>ppt_x</p:attrName>
                                        </p:attrNameLst>
                                      </p:cBhvr>
                                      <p:tavLst>
                                        <p:tav tm="0">
                                          <p:val>
                                            <p:strVal val="#ppt_x"/>
                                          </p:val>
                                        </p:tav>
                                        <p:tav tm="100000">
                                          <p:val>
                                            <p:strVal val="#ppt_x"/>
                                          </p:val>
                                        </p:tav>
                                      </p:tavLst>
                                    </p:anim>
                                    <p:anim calcmode="lin" valueType="num">
                                      <p:cBhvr>
                                        <p:cTn id="105" dur="900" decel="100000" fill="hold"/>
                                        <p:tgtEl>
                                          <p:spTgt spid="31"/>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07" fill="hold">
                            <p:stCondLst>
                              <p:cond delay="1000"/>
                            </p:stCondLst>
                            <p:childTnLst>
                              <p:par>
                                <p:cTn id="108" presetID="53" presetClass="entr" presetSubtype="16"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par>
                          <p:cTn id="113" fill="hold">
                            <p:stCondLst>
                              <p:cond delay="1500"/>
                            </p:stCondLst>
                            <p:childTnLst>
                              <p:par>
                                <p:cTn id="114" presetID="10" presetClass="entr" presetSubtype="0" fill="hold" grpId="0" nodeType="afterEffect">
                                  <p:stCondLst>
                                    <p:cond delay="50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childTnLst>
                          </p:cTn>
                        </p:par>
                        <p:par>
                          <p:cTn id="125" fill="hold">
                            <p:stCondLst>
                              <p:cond delay="500"/>
                            </p:stCondLst>
                            <p:childTnLst>
                              <p:par>
                                <p:cTn id="126" presetID="32" presetClass="emph" presetSubtype="0" fill="hold" nodeType="afterEffect">
                                  <p:stCondLst>
                                    <p:cond delay="0"/>
                                  </p:stCondLst>
                                  <p:childTnLst>
                                    <p:animRot by="120000">
                                      <p:cBhvr>
                                        <p:cTn id="127" dur="100" fill="hold">
                                          <p:stCondLst>
                                            <p:cond delay="0"/>
                                          </p:stCondLst>
                                        </p:cTn>
                                        <p:tgtEl>
                                          <p:spTgt spid="29"/>
                                        </p:tgtEl>
                                        <p:attrNameLst>
                                          <p:attrName>r</p:attrName>
                                        </p:attrNameLst>
                                      </p:cBhvr>
                                    </p:animRot>
                                    <p:animRot by="-240000">
                                      <p:cBhvr>
                                        <p:cTn id="128" dur="200" fill="hold">
                                          <p:stCondLst>
                                            <p:cond delay="200"/>
                                          </p:stCondLst>
                                        </p:cTn>
                                        <p:tgtEl>
                                          <p:spTgt spid="29"/>
                                        </p:tgtEl>
                                        <p:attrNameLst>
                                          <p:attrName>r</p:attrName>
                                        </p:attrNameLst>
                                      </p:cBhvr>
                                    </p:animRot>
                                    <p:animRot by="240000">
                                      <p:cBhvr>
                                        <p:cTn id="129" dur="200" fill="hold">
                                          <p:stCondLst>
                                            <p:cond delay="400"/>
                                          </p:stCondLst>
                                        </p:cTn>
                                        <p:tgtEl>
                                          <p:spTgt spid="29"/>
                                        </p:tgtEl>
                                        <p:attrNameLst>
                                          <p:attrName>r</p:attrName>
                                        </p:attrNameLst>
                                      </p:cBhvr>
                                    </p:animRot>
                                    <p:animRot by="-240000">
                                      <p:cBhvr>
                                        <p:cTn id="130" dur="200" fill="hold">
                                          <p:stCondLst>
                                            <p:cond delay="600"/>
                                          </p:stCondLst>
                                        </p:cTn>
                                        <p:tgtEl>
                                          <p:spTgt spid="29"/>
                                        </p:tgtEl>
                                        <p:attrNameLst>
                                          <p:attrName>r</p:attrName>
                                        </p:attrNameLst>
                                      </p:cBhvr>
                                    </p:animRot>
                                    <p:animRot by="120000">
                                      <p:cBhvr>
                                        <p:cTn id="131" dur="200" fill="hold">
                                          <p:stCondLst>
                                            <p:cond delay="80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animBg="1"/>
      <p:bldP spid="24" grpId="1" animBg="1"/>
      <p:bldP spid="27" grpId="0"/>
      <p:bldP spid="27" grpId="1"/>
      <p:bldP spid="28" grpId="0" animBg="1"/>
      <p:bldP spid="28" grpId="1" animBg="1"/>
      <p:bldP spid="30" grpId="0" animBg="1"/>
      <p:bldP spid="30" grpId="1"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ular Callout 51">
            <a:extLst>
              <a:ext uri="{FF2B5EF4-FFF2-40B4-BE49-F238E27FC236}">
                <a16:creationId xmlns:a16="http://schemas.microsoft.com/office/drawing/2014/main" id="{9D587FE8-20E6-5440-8314-F856DA4BDE7E}"/>
              </a:ext>
            </a:extLst>
          </p:cNvPr>
          <p:cNvSpPr/>
          <p:nvPr/>
        </p:nvSpPr>
        <p:spPr>
          <a:xfrm>
            <a:off x="2646195" y="2439354"/>
            <a:ext cx="6899610" cy="1027538"/>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 a fee that automatically applies to people or institutions. (whether or not they signed a </a:t>
            </a:r>
            <a:r>
              <a:rPr lang="en-US" dirty="0" err="1"/>
              <a:t>licence</a:t>
            </a:r>
            <a:r>
              <a:rPr lang="en-US" dirty="0"/>
              <a:t> agreement)</a:t>
            </a:r>
          </a:p>
        </p:txBody>
      </p:sp>
      <p:sp>
        <p:nvSpPr>
          <p:cNvPr id="4" name="Title 3">
            <a:extLst>
              <a:ext uri="{FF2B5EF4-FFF2-40B4-BE49-F238E27FC236}">
                <a16:creationId xmlns:a16="http://schemas.microsoft.com/office/drawing/2014/main" id="{AE7B80BD-37B2-9646-9911-8D92DC2BCFA5}"/>
              </a:ext>
            </a:extLst>
          </p:cNvPr>
          <p:cNvSpPr>
            <a:spLocks noGrp="1"/>
          </p:cNvSpPr>
          <p:nvPr>
            <p:ph type="title"/>
          </p:nvPr>
        </p:nvSpPr>
        <p:spPr/>
        <p:txBody>
          <a:bodyPr/>
          <a:lstStyle/>
          <a:p>
            <a:r>
              <a:rPr lang="en-US" dirty="0"/>
              <a:t>2017: MANDATORY TARIFF DECISION</a:t>
            </a:r>
          </a:p>
        </p:txBody>
      </p:sp>
      <p:pic>
        <p:nvPicPr>
          <p:cNvPr id="3" name="Picture 2">
            <a:extLst>
              <a:ext uri="{FF2B5EF4-FFF2-40B4-BE49-F238E27FC236}">
                <a16:creationId xmlns:a16="http://schemas.microsoft.com/office/drawing/2014/main" id="{D9D2457A-5E1E-BD47-890A-C39453628EE6}"/>
              </a:ext>
            </a:extLst>
          </p:cNvPr>
          <p:cNvPicPr>
            <a:picLocks noChangeAspect="1"/>
          </p:cNvPicPr>
          <p:nvPr/>
        </p:nvPicPr>
        <p:blipFill>
          <a:blip r:embed="rId3"/>
          <a:srcRect/>
          <a:stretch/>
        </p:blipFill>
        <p:spPr>
          <a:xfrm flipH="1">
            <a:off x="4784092" y="5011343"/>
            <a:ext cx="1182542" cy="456419"/>
          </a:xfrm>
          <a:prstGeom prst="rect">
            <a:avLst/>
          </a:prstGeom>
        </p:spPr>
      </p:pic>
      <p:grpSp>
        <p:nvGrpSpPr>
          <p:cNvPr id="35" name="Group 34">
            <a:extLst>
              <a:ext uri="{FF2B5EF4-FFF2-40B4-BE49-F238E27FC236}">
                <a16:creationId xmlns:a16="http://schemas.microsoft.com/office/drawing/2014/main" id="{766E224C-4E0C-2844-8D56-E751439E2E73}"/>
              </a:ext>
            </a:extLst>
          </p:cNvPr>
          <p:cNvGrpSpPr/>
          <p:nvPr/>
        </p:nvGrpSpPr>
        <p:grpSpPr>
          <a:xfrm>
            <a:off x="4458363" y="3714363"/>
            <a:ext cx="1169837" cy="1240386"/>
            <a:chOff x="2582392" y="4660652"/>
            <a:chExt cx="1375378" cy="1963024"/>
          </a:xfrm>
        </p:grpSpPr>
        <p:pic>
          <p:nvPicPr>
            <p:cNvPr id="36" name="Picture 35" descr="A close up of a logo&#10;&#10;Description automatically generated">
              <a:extLst>
                <a:ext uri="{FF2B5EF4-FFF2-40B4-BE49-F238E27FC236}">
                  <a16:creationId xmlns:a16="http://schemas.microsoft.com/office/drawing/2014/main" id="{861C914A-7965-014E-8FEB-A6DD83460E7E}"/>
                </a:ext>
              </a:extLst>
            </p:cNvPr>
            <p:cNvPicPr>
              <a:picLocks noChangeAspect="1"/>
            </p:cNvPicPr>
            <p:nvPr/>
          </p:nvPicPr>
          <p:blipFill>
            <a:blip r:embed="rId4">
              <a:duotone>
                <a:schemeClr val="accent6">
                  <a:shade val="45000"/>
                  <a:satMod val="135000"/>
                </a:schemeClr>
                <a:prstClr val="white"/>
              </a:duotone>
            </a:blip>
            <a:stretch>
              <a:fillRect/>
            </a:stretch>
          </p:blipFill>
          <p:spPr>
            <a:xfrm>
              <a:off x="2785517" y="4660652"/>
              <a:ext cx="969129" cy="756056"/>
            </a:xfrm>
            <a:prstGeom prst="rect">
              <a:avLst/>
            </a:prstGeom>
          </p:spPr>
        </p:pic>
        <p:sp>
          <p:nvSpPr>
            <p:cNvPr id="37" name="TextBox 36">
              <a:extLst>
                <a:ext uri="{FF2B5EF4-FFF2-40B4-BE49-F238E27FC236}">
                  <a16:creationId xmlns:a16="http://schemas.microsoft.com/office/drawing/2014/main" id="{592403F4-D285-F943-99E2-E6AA7B72ABC8}"/>
                </a:ext>
              </a:extLst>
            </p:cNvPr>
            <p:cNvSpPr txBox="1"/>
            <p:nvPr/>
          </p:nvSpPr>
          <p:spPr>
            <a:xfrm>
              <a:off x="2582392" y="5600798"/>
              <a:ext cx="1375378" cy="1022878"/>
            </a:xfrm>
            <a:prstGeom prst="rect">
              <a:avLst/>
            </a:prstGeom>
            <a:noFill/>
          </p:spPr>
          <p:txBody>
            <a:bodyPr wrap="square" rtlCol="0">
              <a:spAutoFit/>
            </a:bodyPr>
            <a:lstStyle/>
            <a:p>
              <a:pPr algn="ctr"/>
              <a:r>
                <a:rPr lang="en-US" dirty="0"/>
                <a:t>Interim</a:t>
              </a:r>
            </a:p>
            <a:p>
              <a:pPr algn="ctr"/>
              <a:r>
                <a:rPr lang="en-US" dirty="0"/>
                <a:t>Tariff</a:t>
              </a:r>
            </a:p>
          </p:txBody>
        </p:sp>
      </p:grpSp>
      <p:pic>
        <p:nvPicPr>
          <p:cNvPr id="38" name="Picture 37" descr="A close up of a logo&#10;&#10;Description automatically generated">
            <a:extLst>
              <a:ext uri="{FF2B5EF4-FFF2-40B4-BE49-F238E27FC236}">
                <a16:creationId xmlns:a16="http://schemas.microsoft.com/office/drawing/2014/main" id="{D9837508-8629-4047-BB8C-E96669C9E3C7}"/>
              </a:ext>
            </a:extLst>
          </p:cNvPr>
          <p:cNvPicPr>
            <a:picLocks noChangeAspect="1"/>
          </p:cNvPicPr>
          <p:nvPr/>
        </p:nvPicPr>
        <p:blipFill>
          <a:blip r:embed="rId5"/>
          <a:stretch>
            <a:fillRect/>
          </a:stretch>
        </p:blipFill>
        <p:spPr>
          <a:xfrm>
            <a:off x="3209742" y="4192096"/>
            <a:ext cx="1820750" cy="2508976"/>
          </a:xfrm>
          <a:prstGeom prst="rect">
            <a:avLst/>
          </a:prstGeom>
        </p:spPr>
      </p:pic>
      <p:pic>
        <p:nvPicPr>
          <p:cNvPr id="40" name="Picture 39">
            <a:extLst>
              <a:ext uri="{FF2B5EF4-FFF2-40B4-BE49-F238E27FC236}">
                <a16:creationId xmlns:a16="http://schemas.microsoft.com/office/drawing/2014/main" id="{E46DACAB-7733-314B-827B-60B1C7FCDB1F}"/>
              </a:ext>
            </a:extLst>
          </p:cNvPr>
          <p:cNvPicPr>
            <a:picLocks noChangeAspect="1"/>
          </p:cNvPicPr>
          <p:nvPr/>
        </p:nvPicPr>
        <p:blipFill>
          <a:blip r:embed="rId6"/>
          <a:stretch>
            <a:fillRect/>
          </a:stretch>
        </p:blipFill>
        <p:spPr>
          <a:xfrm>
            <a:off x="7036044" y="4027408"/>
            <a:ext cx="1859077" cy="2236794"/>
          </a:xfrm>
          <a:prstGeom prst="rect">
            <a:avLst/>
          </a:prstGeom>
        </p:spPr>
      </p:pic>
      <p:sp>
        <p:nvSpPr>
          <p:cNvPr id="41" name="TextBox 40">
            <a:extLst>
              <a:ext uri="{FF2B5EF4-FFF2-40B4-BE49-F238E27FC236}">
                <a16:creationId xmlns:a16="http://schemas.microsoft.com/office/drawing/2014/main" id="{6E9E0C63-B062-8740-95CD-4E608162F0CE}"/>
              </a:ext>
            </a:extLst>
          </p:cNvPr>
          <p:cNvSpPr txBox="1"/>
          <p:nvPr/>
        </p:nvSpPr>
        <p:spPr>
          <a:xfrm>
            <a:off x="6773196" y="2457621"/>
            <a:ext cx="299803" cy="830997"/>
          </a:xfrm>
          <a:prstGeom prst="rect">
            <a:avLst/>
          </a:prstGeom>
          <a:noFill/>
        </p:spPr>
        <p:txBody>
          <a:bodyPr wrap="square" rtlCol="0">
            <a:spAutoFit/>
          </a:bodyPr>
          <a:lstStyle/>
          <a:p>
            <a:r>
              <a:rPr lang="en-US" sz="4800" dirty="0">
                <a:solidFill>
                  <a:schemeClr val="accent6"/>
                </a:solidFill>
              </a:rPr>
              <a:t>✓</a:t>
            </a:r>
          </a:p>
        </p:txBody>
      </p:sp>
      <p:grpSp>
        <p:nvGrpSpPr>
          <p:cNvPr id="42" name="Group 41">
            <a:extLst>
              <a:ext uri="{FF2B5EF4-FFF2-40B4-BE49-F238E27FC236}">
                <a16:creationId xmlns:a16="http://schemas.microsoft.com/office/drawing/2014/main" id="{F5115BD1-CF65-8848-A175-F7FC92023717}"/>
              </a:ext>
            </a:extLst>
          </p:cNvPr>
          <p:cNvGrpSpPr/>
          <p:nvPr/>
        </p:nvGrpSpPr>
        <p:grpSpPr>
          <a:xfrm>
            <a:off x="6563801" y="4040581"/>
            <a:ext cx="2331305" cy="2766115"/>
            <a:chOff x="7547810" y="3938248"/>
            <a:chExt cx="1624264" cy="2267675"/>
          </a:xfrm>
        </p:grpSpPr>
        <p:pic>
          <p:nvPicPr>
            <p:cNvPr id="43" name="Picture 42" descr="A picture containing clock&#10;&#10;Description automatically generated">
              <a:extLst>
                <a:ext uri="{FF2B5EF4-FFF2-40B4-BE49-F238E27FC236}">
                  <a16:creationId xmlns:a16="http://schemas.microsoft.com/office/drawing/2014/main" id="{EC4F8D27-A2A7-0A48-A0AF-E12AB4345CA2}"/>
                </a:ext>
              </a:extLst>
            </p:cNvPr>
            <p:cNvPicPr>
              <a:picLocks noChangeAspect="1"/>
            </p:cNvPicPr>
            <p:nvPr/>
          </p:nvPicPr>
          <p:blipFill>
            <a:blip r:embed="rId7"/>
            <a:stretch>
              <a:fillRect/>
            </a:stretch>
          </p:blipFill>
          <p:spPr>
            <a:xfrm>
              <a:off x="7741351" y="3938248"/>
              <a:ext cx="1336379" cy="1584503"/>
            </a:xfrm>
            <a:prstGeom prst="rect">
              <a:avLst/>
            </a:prstGeom>
          </p:spPr>
        </p:pic>
        <p:sp>
          <p:nvSpPr>
            <p:cNvPr id="44" name="TextBox 43">
              <a:extLst>
                <a:ext uri="{FF2B5EF4-FFF2-40B4-BE49-F238E27FC236}">
                  <a16:creationId xmlns:a16="http://schemas.microsoft.com/office/drawing/2014/main" id="{6DA76C8C-CCCF-BF43-B563-9CBF7828FD5E}"/>
                </a:ext>
              </a:extLst>
            </p:cNvPr>
            <p:cNvSpPr txBox="1"/>
            <p:nvPr/>
          </p:nvSpPr>
          <p:spPr>
            <a:xfrm>
              <a:off x="7547810" y="5559592"/>
              <a:ext cx="1624264" cy="646331"/>
            </a:xfrm>
            <a:prstGeom prst="rect">
              <a:avLst/>
            </a:prstGeom>
            <a:noFill/>
          </p:spPr>
          <p:txBody>
            <a:bodyPr wrap="square" rtlCol="0">
              <a:spAutoFit/>
            </a:bodyPr>
            <a:lstStyle/>
            <a:p>
              <a:pPr algn="ctr"/>
              <a:r>
                <a:rPr lang="en-US" dirty="0"/>
                <a:t>Federal Court of Canada </a:t>
              </a:r>
            </a:p>
          </p:txBody>
        </p:sp>
      </p:grpSp>
      <p:pic>
        <p:nvPicPr>
          <p:cNvPr id="54" name="Picture 53" descr="A close up of a logo&#10;&#10;Description automatically generated">
            <a:extLst>
              <a:ext uri="{FF2B5EF4-FFF2-40B4-BE49-F238E27FC236}">
                <a16:creationId xmlns:a16="http://schemas.microsoft.com/office/drawing/2014/main" id="{1206FF78-1B28-5146-B597-6D619337C0BA}"/>
              </a:ext>
            </a:extLst>
          </p:cNvPr>
          <p:cNvPicPr>
            <a:picLocks noChangeAspect="1"/>
          </p:cNvPicPr>
          <p:nvPr/>
        </p:nvPicPr>
        <p:blipFill>
          <a:blip r:embed="rId8">
            <a:duotone>
              <a:schemeClr val="accent1">
                <a:shade val="45000"/>
                <a:satMod val="135000"/>
              </a:schemeClr>
              <a:prstClr val="white"/>
            </a:duotone>
          </a:blip>
          <a:stretch>
            <a:fillRect/>
          </a:stretch>
        </p:blipFill>
        <p:spPr>
          <a:xfrm>
            <a:off x="5030492" y="1618447"/>
            <a:ext cx="2201442" cy="680816"/>
          </a:xfrm>
          <a:prstGeom prst="rect">
            <a:avLst/>
          </a:prstGeom>
        </p:spPr>
      </p:pic>
      <p:cxnSp>
        <p:nvCxnSpPr>
          <p:cNvPr id="62" name="Straight Arrow Connector 61">
            <a:extLst>
              <a:ext uri="{FF2B5EF4-FFF2-40B4-BE49-F238E27FC236}">
                <a16:creationId xmlns:a16="http://schemas.microsoft.com/office/drawing/2014/main" id="{FCE45B9A-C6D2-DC4F-87E1-50C5700A75F1}"/>
              </a:ext>
            </a:extLst>
          </p:cNvPr>
          <p:cNvCxnSpPr>
            <a:cxnSpLocks/>
          </p:cNvCxnSpPr>
          <p:nvPr/>
        </p:nvCxnSpPr>
        <p:spPr>
          <a:xfrm flipV="1">
            <a:off x="4120117" y="3554928"/>
            <a:ext cx="0" cy="4856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7B00361-15ED-3740-9A44-CB0C715A4722}"/>
              </a:ext>
            </a:extLst>
          </p:cNvPr>
          <p:cNvCxnSpPr>
            <a:cxnSpLocks/>
          </p:cNvCxnSpPr>
          <p:nvPr/>
        </p:nvCxnSpPr>
        <p:spPr>
          <a:xfrm flipH="1" flipV="1">
            <a:off x="7794522" y="3573935"/>
            <a:ext cx="1" cy="45347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27B0C05-F58C-E145-9BBC-EEC129B5EFEC}"/>
              </a:ext>
            </a:extLst>
          </p:cNvPr>
          <p:cNvSpPr txBox="1"/>
          <p:nvPr/>
        </p:nvSpPr>
        <p:spPr>
          <a:xfrm>
            <a:off x="6165669" y="5146766"/>
            <a:ext cx="184731" cy="369332"/>
          </a:xfrm>
          <a:prstGeom prst="rect">
            <a:avLst/>
          </a:prstGeom>
          <a:noFill/>
        </p:spPr>
        <p:txBody>
          <a:bodyPr wrap="none" rtlCol="0">
            <a:spAutoFit/>
          </a:bodyPr>
          <a:lstStyle/>
          <a:p>
            <a:endParaRPr lang="en-US" dirty="0"/>
          </a:p>
        </p:txBody>
      </p:sp>
      <p:sp>
        <p:nvSpPr>
          <p:cNvPr id="69" name="Rectangular Callout 68">
            <a:extLst>
              <a:ext uri="{FF2B5EF4-FFF2-40B4-BE49-F238E27FC236}">
                <a16:creationId xmlns:a16="http://schemas.microsoft.com/office/drawing/2014/main" id="{42D100F0-BA97-F54D-959F-EC143203240D}"/>
              </a:ext>
            </a:extLst>
          </p:cNvPr>
          <p:cNvSpPr/>
          <p:nvPr/>
        </p:nvSpPr>
        <p:spPr>
          <a:xfrm>
            <a:off x="2646195" y="2440943"/>
            <a:ext cx="6899610" cy="1027538"/>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i="1" dirty="0"/>
              <a:t>Copyright Act </a:t>
            </a:r>
            <a:r>
              <a:rPr lang="en-US" dirty="0"/>
              <a:t>doesn’t define ‘tariff.’</a:t>
            </a:r>
          </a:p>
        </p:txBody>
      </p:sp>
      <p:pic>
        <p:nvPicPr>
          <p:cNvPr id="71" name="Picture 70" descr="A person wearing a suit and tie looking at the camera&#10;&#10;Description automatically generated">
            <a:extLst>
              <a:ext uri="{FF2B5EF4-FFF2-40B4-BE49-F238E27FC236}">
                <a16:creationId xmlns:a16="http://schemas.microsoft.com/office/drawing/2014/main" id="{065328EB-092C-A042-9C60-7AAC567DC223}"/>
              </a:ext>
            </a:extLst>
          </p:cNvPr>
          <p:cNvPicPr>
            <a:picLocks noChangeAspect="1"/>
          </p:cNvPicPr>
          <p:nvPr/>
        </p:nvPicPr>
        <p:blipFill>
          <a:blip r:embed="rId9"/>
          <a:stretch>
            <a:fillRect/>
          </a:stretch>
        </p:blipFill>
        <p:spPr>
          <a:xfrm rot="641620">
            <a:off x="667708" y="4174094"/>
            <a:ext cx="1953744" cy="2930616"/>
          </a:xfrm>
          <a:prstGeom prst="rect">
            <a:avLst/>
          </a:prstGeom>
        </p:spPr>
      </p:pic>
      <p:sp>
        <p:nvSpPr>
          <p:cNvPr id="72" name="Rectangular Callout 71">
            <a:extLst>
              <a:ext uri="{FF2B5EF4-FFF2-40B4-BE49-F238E27FC236}">
                <a16:creationId xmlns:a16="http://schemas.microsoft.com/office/drawing/2014/main" id="{D3980F0D-6490-9B4C-94FF-A543D23941CB}"/>
              </a:ext>
            </a:extLst>
          </p:cNvPr>
          <p:cNvSpPr/>
          <p:nvPr/>
        </p:nvSpPr>
        <p:spPr>
          <a:xfrm>
            <a:off x="3247256" y="4005471"/>
            <a:ext cx="2996625" cy="1027538"/>
          </a:xfrm>
          <a:prstGeom prst="wedgeRectCallout">
            <a:avLst>
              <a:gd name="adj1" fmla="val -68410"/>
              <a:gd name="adj2" fmla="val 931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i="1" dirty="0"/>
              <a:t>Act</a:t>
            </a:r>
            <a:r>
              <a:rPr lang="en-US" dirty="0"/>
              <a:t> does define the nature of the </a:t>
            </a:r>
            <a:r>
              <a:rPr lang="en-US" i="1" dirty="0"/>
              <a:t>particular tariffs </a:t>
            </a:r>
            <a:r>
              <a:rPr lang="en-US" dirty="0"/>
              <a:t>relevant in this case. </a:t>
            </a:r>
          </a:p>
        </p:txBody>
      </p:sp>
      <p:sp>
        <p:nvSpPr>
          <p:cNvPr id="81" name="Rectangular Callout 80">
            <a:extLst>
              <a:ext uri="{FF2B5EF4-FFF2-40B4-BE49-F238E27FC236}">
                <a16:creationId xmlns:a16="http://schemas.microsoft.com/office/drawing/2014/main" id="{BBEBBCF9-EF1E-4644-B880-9C2F43EF9978}"/>
              </a:ext>
            </a:extLst>
          </p:cNvPr>
          <p:cNvSpPr/>
          <p:nvPr/>
        </p:nvSpPr>
        <p:spPr>
          <a:xfrm>
            <a:off x="2631852" y="2411557"/>
            <a:ext cx="6928296" cy="1064107"/>
          </a:xfrm>
          <a:prstGeom prst="wedgeRectCallout">
            <a:avLst>
              <a:gd name="adj1" fmla="val -26189"/>
              <a:gd name="adj2" fmla="val 409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 = a fee that, once approved, can be included in </a:t>
            </a:r>
            <a:r>
              <a:rPr lang="en-US" dirty="0" err="1"/>
              <a:t>licences</a:t>
            </a:r>
            <a:endParaRPr lang="en-US" dirty="0"/>
          </a:p>
          <a:p>
            <a:pPr algn="ctr"/>
            <a:r>
              <a:rPr lang="en-US" dirty="0"/>
              <a:t>(it does not automatically apply to everyone)</a:t>
            </a:r>
          </a:p>
        </p:txBody>
      </p:sp>
      <p:cxnSp>
        <p:nvCxnSpPr>
          <p:cNvPr id="82" name="Straight Arrow Connector 81">
            <a:extLst>
              <a:ext uri="{FF2B5EF4-FFF2-40B4-BE49-F238E27FC236}">
                <a16:creationId xmlns:a16="http://schemas.microsoft.com/office/drawing/2014/main" id="{035CDA55-0846-AC43-8B7B-1D65C0412EB8}"/>
              </a:ext>
            </a:extLst>
          </p:cNvPr>
          <p:cNvCxnSpPr>
            <a:cxnSpLocks/>
          </p:cNvCxnSpPr>
          <p:nvPr/>
        </p:nvCxnSpPr>
        <p:spPr>
          <a:xfrm flipV="1">
            <a:off x="2652722" y="3714363"/>
            <a:ext cx="297849" cy="44067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84" name="Picture 2" descr="Image result for canada coat of arm">
            <a:extLst>
              <a:ext uri="{FF2B5EF4-FFF2-40B4-BE49-F238E27FC236}">
                <a16:creationId xmlns:a16="http://schemas.microsoft.com/office/drawing/2014/main" id="{BF04E1B8-A4BD-3146-A6AB-0D47E3E782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1745" y="3899667"/>
            <a:ext cx="1183931" cy="149955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FE655477-FC4E-5C4E-B92B-4A6875A5DBD8}"/>
              </a:ext>
            </a:extLst>
          </p:cNvPr>
          <p:cNvSpPr txBox="1"/>
          <p:nvPr/>
        </p:nvSpPr>
        <p:spPr>
          <a:xfrm>
            <a:off x="8139440" y="5643181"/>
            <a:ext cx="1227924" cy="338554"/>
          </a:xfrm>
          <a:prstGeom prst="rect">
            <a:avLst/>
          </a:prstGeom>
          <a:noFill/>
        </p:spPr>
        <p:txBody>
          <a:bodyPr wrap="square" rtlCol="0">
            <a:spAutoFit/>
          </a:bodyPr>
          <a:lstStyle/>
          <a:p>
            <a:r>
              <a:rPr lang="en-US" sz="1600" dirty="0"/>
              <a:t>s.</a:t>
            </a:r>
            <a:r>
              <a:rPr lang="en-CA" sz="1600" dirty="0"/>
              <a:t> 70.13</a:t>
            </a:r>
            <a:endParaRPr lang="en-US" sz="1600" dirty="0"/>
          </a:p>
        </p:txBody>
      </p:sp>
      <p:pic>
        <p:nvPicPr>
          <p:cNvPr id="86" name="Picture 85">
            <a:extLst>
              <a:ext uri="{FF2B5EF4-FFF2-40B4-BE49-F238E27FC236}">
                <a16:creationId xmlns:a16="http://schemas.microsoft.com/office/drawing/2014/main" id="{23C2E755-79AF-AE44-BEF8-5DA830BA05D5}"/>
              </a:ext>
            </a:extLst>
          </p:cNvPr>
          <p:cNvPicPr>
            <a:picLocks noChangeAspect="1"/>
          </p:cNvPicPr>
          <p:nvPr/>
        </p:nvPicPr>
        <p:blipFill>
          <a:blip r:embed="rId11"/>
          <a:stretch>
            <a:fillRect/>
          </a:stretch>
        </p:blipFill>
        <p:spPr>
          <a:xfrm>
            <a:off x="7800586" y="5394147"/>
            <a:ext cx="1602751" cy="232573"/>
          </a:xfrm>
          <a:prstGeom prst="rect">
            <a:avLst/>
          </a:prstGeom>
        </p:spPr>
      </p:pic>
      <p:pic>
        <p:nvPicPr>
          <p:cNvPr id="26" name="Picture 25">
            <a:extLst>
              <a:ext uri="{FF2B5EF4-FFF2-40B4-BE49-F238E27FC236}">
                <a16:creationId xmlns:a16="http://schemas.microsoft.com/office/drawing/2014/main" id="{81803CBA-1C55-1143-8374-BB5C5CE1D75C}"/>
              </a:ext>
            </a:extLst>
          </p:cNvPr>
          <p:cNvPicPr>
            <a:picLocks noChangeAspect="1"/>
          </p:cNvPicPr>
          <p:nvPr/>
        </p:nvPicPr>
        <p:blipFill>
          <a:blip r:embed="rId6"/>
          <a:stretch>
            <a:fillRect/>
          </a:stretch>
        </p:blipFill>
        <p:spPr>
          <a:xfrm>
            <a:off x="4985635" y="2189158"/>
            <a:ext cx="2063632" cy="2482909"/>
          </a:xfrm>
          <a:prstGeom prst="rect">
            <a:avLst/>
          </a:prstGeom>
        </p:spPr>
      </p:pic>
      <p:pic>
        <p:nvPicPr>
          <p:cNvPr id="27" name="Picture 5">
            <a:extLst>
              <a:ext uri="{FF2B5EF4-FFF2-40B4-BE49-F238E27FC236}">
                <a16:creationId xmlns:a16="http://schemas.microsoft.com/office/drawing/2014/main" id="{BCCA9879-B2E6-574C-B141-469DEC481164}"/>
              </a:ext>
            </a:extLst>
          </p:cNvPr>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5145291" y="5155460"/>
            <a:ext cx="1890753" cy="680557"/>
          </a:xfrm>
          <a:prstGeom prst="rect">
            <a:avLst/>
          </a:prstGeom>
        </p:spPr>
      </p:pic>
      <p:pic>
        <p:nvPicPr>
          <p:cNvPr id="28" name="Picture 27">
            <a:extLst>
              <a:ext uri="{FF2B5EF4-FFF2-40B4-BE49-F238E27FC236}">
                <a16:creationId xmlns:a16="http://schemas.microsoft.com/office/drawing/2014/main" id="{2FEEAD98-6A97-F642-94CC-C1FA32A84962}"/>
              </a:ext>
            </a:extLst>
          </p:cNvPr>
          <p:cNvPicPr>
            <a:picLocks noChangeAspect="1"/>
          </p:cNvPicPr>
          <p:nvPr/>
        </p:nvPicPr>
        <p:blipFill>
          <a:blip r:embed="rId14"/>
          <a:srcRect/>
          <a:stretch/>
        </p:blipFill>
        <p:spPr>
          <a:xfrm>
            <a:off x="7670708" y="3228874"/>
            <a:ext cx="1552388" cy="1365826"/>
          </a:xfrm>
          <a:prstGeom prst="rect">
            <a:avLst/>
          </a:prstGeom>
        </p:spPr>
      </p:pic>
      <p:pic>
        <p:nvPicPr>
          <p:cNvPr id="29" name="Picture 28" descr="A close up of a logo&#10;&#10;Description automatically generated">
            <a:extLst>
              <a:ext uri="{FF2B5EF4-FFF2-40B4-BE49-F238E27FC236}">
                <a16:creationId xmlns:a16="http://schemas.microsoft.com/office/drawing/2014/main" id="{47BEA51E-5ED9-0B47-AFB0-B6F70DA2C8CF}"/>
              </a:ext>
            </a:extLst>
          </p:cNvPr>
          <p:cNvPicPr>
            <a:picLocks noChangeAspect="1"/>
          </p:cNvPicPr>
          <p:nvPr/>
        </p:nvPicPr>
        <p:blipFill>
          <a:blip r:embed="rId15"/>
          <a:stretch>
            <a:fillRect/>
          </a:stretch>
        </p:blipFill>
        <p:spPr>
          <a:xfrm>
            <a:off x="2652722" y="3244947"/>
            <a:ext cx="1943100" cy="1676400"/>
          </a:xfrm>
          <a:prstGeom prst="rect">
            <a:avLst/>
          </a:prstGeom>
        </p:spPr>
      </p:pic>
    </p:spTree>
    <p:extLst>
      <p:ext uri="{BB962C8B-B14F-4D97-AF65-F5344CB8AC3E}">
        <p14:creationId xmlns:p14="http://schemas.microsoft.com/office/powerpoint/2010/main" val="2735810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par>
                                <p:cTn id="11" presetID="42" presetClass="path" presetSubtype="0" accel="50000" decel="50000" fill="hold" nodeType="withEffect">
                                  <p:stCondLst>
                                    <p:cond delay="0"/>
                                  </p:stCondLst>
                                  <p:childTnLst>
                                    <p:animMotion origin="layout" path="M 0.00013 -0.02361 L 0.08646 -0.18518 " pathEditMode="relative" rAng="0" ptsTypes="AA">
                                      <p:cBhvr>
                                        <p:cTn id="12" dur="2000" fill="hold"/>
                                        <p:tgtEl>
                                          <p:spTgt spid="35"/>
                                        </p:tgtEl>
                                        <p:attrNameLst>
                                          <p:attrName>ppt_x</p:attrName>
                                          <p:attrName>ppt_y</p:attrName>
                                        </p:attrNameLst>
                                      </p:cBhvr>
                                      <p:rCtr x="4310" y="-8079"/>
                                    </p:animMotion>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4"/>
                                        </p:tgtEl>
                                      </p:cBhvr>
                                    </p:animEffect>
                                    <p:set>
                                      <p:cBhvr>
                                        <p:cTn id="31" dur="1" fill="hold">
                                          <p:stCondLst>
                                            <p:cond delay="499"/>
                                          </p:stCondLst>
                                        </p:cTn>
                                        <p:tgtEl>
                                          <p:spTgt spid="5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par>
                                <p:cTn id="46" presetID="22" presetClass="entr" presetSubtype="4"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down)">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xit" presetSubtype="0" fill="hold" nodeType="with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2"/>
                                        </p:tgtEl>
                                      </p:cBhvr>
                                    </p:animEffect>
                                    <p:set>
                                      <p:cBhvr>
                                        <p:cTn id="62" dur="1" fill="hold">
                                          <p:stCondLst>
                                            <p:cond delay="499"/>
                                          </p:stCondLst>
                                        </p:cTn>
                                        <p:tgtEl>
                                          <p:spTgt spid="6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par>
                                <p:cTn id="77" presetID="10"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nodeType="withEffect">
                                  <p:stCondLst>
                                    <p:cond delay="0"/>
                                  </p:stCondLst>
                                  <p:childTnLst>
                                    <p:set>
                                      <p:cBhvr>
                                        <p:cTn id="81" dur="1" fill="hold">
                                          <p:stCondLst>
                                            <p:cond delay="0"/>
                                          </p:stCondLst>
                                        </p:cTn>
                                        <p:tgtEl>
                                          <p:spTgt spid="85">
                                            <p:txEl>
                                              <p:pRg st="0" end="0"/>
                                            </p:txEl>
                                          </p:spTgt>
                                        </p:tgtEl>
                                        <p:attrNameLst>
                                          <p:attrName>style.visibility</p:attrName>
                                        </p:attrNameLst>
                                      </p:cBhvr>
                                      <p:to>
                                        <p:strVal val="visible"/>
                                      </p:to>
                                    </p:set>
                                    <p:animEffect transition="in" filter="fade">
                                      <p:cBhvr>
                                        <p:cTn id="82" dur="500"/>
                                        <p:tgtEl>
                                          <p:spTgt spid="85">
                                            <p:txEl>
                                              <p:pRg st="0" end="0"/>
                                            </p:txEl>
                                          </p:spTgt>
                                        </p:tgtEl>
                                      </p:cBhvr>
                                    </p:animEffect>
                                  </p:childTnLst>
                                </p:cTn>
                              </p:par>
                              <p:par>
                                <p:cTn id="83" presetID="10" presetClass="exit" presetSubtype="0" fill="hold" nodeType="with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3"/>
                                        </p:tgtEl>
                                      </p:cBhvr>
                                    </p:animEffect>
                                    <p:set>
                                      <p:cBhvr>
                                        <p:cTn id="88" dur="1" fill="hold">
                                          <p:stCondLst>
                                            <p:cond delay="499"/>
                                          </p:stCondLst>
                                        </p:cTn>
                                        <p:tgtEl>
                                          <p:spTgt spid="6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fade">
                                      <p:cBhvr>
                                        <p:cTn id="93" dur="500"/>
                                        <p:tgtEl>
                                          <p:spTgt spid="81"/>
                                        </p:tgtEl>
                                      </p:cBhvr>
                                    </p:animEffect>
                                  </p:childTnLst>
                                </p:cTn>
                              </p:par>
                              <p:par>
                                <p:cTn id="94" presetID="22" presetClass="entr" presetSubtype="4" fill="hold" nodeType="with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wipe(down)">
                                      <p:cBhvr>
                                        <p:cTn id="96" dur="500"/>
                                        <p:tgtEl>
                                          <p:spTgt spid="82"/>
                                        </p:tgtEl>
                                      </p:cBhvr>
                                    </p:animEffect>
                                  </p:childTnLst>
                                </p:cTn>
                              </p:par>
                              <p:par>
                                <p:cTn id="97" presetID="10" presetClass="exit" presetSubtype="0" fill="hold" grpId="1" nodeType="withEffect">
                                  <p:stCondLst>
                                    <p:cond delay="0"/>
                                  </p:stCondLst>
                                  <p:childTnLst>
                                    <p:animEffect transition="out" filter="fade">
                                      <p:cBhvr>
                                        <p:cTn id="98" dur="500"/>
                                        <p:tgtEl>
                                          <p:spTgt spid="72"/>
                                        </p:tgtEl>
                                      </p:cBhvr>
                                    </p:animEffect>
                                    <p:set>
                                      <p:cBhvr>
                                        <p:cTn id="99" dur="1" fill="hold">
                                          <p:stCondLst>
                                            <p:cond delay="499"/>
                                          </p:stCondLst>
                                        </p:cTn>
                                        <p:tgtEl>
                                          <p:spTgt spid="7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71"/>
                                        </p:tgtEl>
                                      </p:cBhvr>
                                    </p:animEffect>
                                    <p:set>
                                      <p:cBhvr>
                                        <p:cTn id="104" dur="1" fill="hold">
                                          <p:stCondLst>
                                            <p:cond delay="499"/>
                                          </p:stCondLst>
                                        </p:cTn>
                                        <p:tgtEl>
                                          <p:spTgt spid="71"/>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81"/>
                                        </p:tgtEl>
                                      </p:cBhvr>
                                    </p:animEffect>
                                    <p:set>
                                      <p:cBhvr>
                                        <p:cTn id="107" dur="1" fill="hold">
                                          <p:stCondLst>
                                            <p:cond delay="499"/>
                                          </p:stCondLst>
                                        </p:cTn>
                                        <p:tgtEl>
                                          <p:spTgt spid="8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84"/>
                                        </p:tgtEl>
                                      </p:cBhvr>
                                    </p:animEffect>
                                    <p:set>
                                      <p:cBhvr>
                                        <p:cTn id="110" dur="1" fill="hold">
                                          <p:stCondLst>
                                            <p:cond delay="499"/>
                                          </p:stCondLst>
                                        </p:cTn>
                                        <p:tgtEl>
                                          <p:spTgt spid="84"/>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85">
                                            <p:txEl>
                                              <p:pRg st="0" end="0"/>
                                            </p:txEl>
                                          </p:spTgt>
                                        </p:tgtEl>
                                      </p:cBhvr>
                                    </p:animEffect>
                                    <p:set>
                                      <p:cBhvr>
                                        <p:cTn id="113" dur="1" fill="hold">
                                          <p:stCondLst>
                                            <p:cond delay="499"/>
                                          </p:stCondLst>
                                        </p:cTn>
                                        <p:tgtEl>
                                          <p:spTgt spid="85">
                                            <p:txEl>
                                              <p:pRg st="0" end="0"/>
                                            </p:txEl>
                                          </p:spTgt>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6"/>
                                        </p:tgtEl>
                                      </p:cBhvr>
                                    </p:animEffect>
                                    <p:set>
                                      <p:cBhvr>
                                        <p:cTn id="116" dur="1" fill="hold">
                                          <p:stCondLst>
                                            <p:cond delay="499"/>
                                          </p:stCondLst>
                                        </p:cTn>
                                        <p:tgtEl>
                                          <p:spTgt spid="8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82"/>
                                        </p:tgtEl>
                                      </p:cBhvr>
                                    </p:animEffect>
                                    <p:set>
                                      <p:cBhvr>
                                        <p:cTn id="119" dur="1" fill="hold">
                                          <p:stCondLst>
                                            <p:cond delay="499"/>
                                          </p:stCondLst>
                                        </p:cTn>
                                        <p:tgtEl>
                                          <p:spTgt spid="8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9"/>
                                        </p:tgtEl>
                                      </p:cBhvr>
                                    </p:animEffect>
                                    <p:set>
                                      <p:cBhvr>
                                        <p:cTn id="122" dur="1" fill="hold">
                                          <p:stCondLst>
                                            <p:cond delay="499"/>
                                          </p:stCondLst>
                                        </p:cTn>
                                        <p:tgtEl>
                                          <p:spTgt spid="6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2"/>
                                        </p:tgtEl>
                                      </p:cBhvr>
                                    </p:animEffect>
                                    <p:set>
                                      <p:cBhvr>
                                        <p:cTn id="125" dur="1" fill="hold">
                                          <p:stCondLst>
                                            <p:cond delay="499"/>
                                          </p:stCondLst>
                                        </p:cTn>
                                        <p:tgtEl>
                                          <p:spTgt spid="52"/>
                                        </p:tgtEl>
                                        <p:attrNameLst>
                                          <p:attrName>style.visibility</p:attrName>
                                        </p:attrNameLst>
                                      </p:cBhvr>
                                      <p:to>
                                        <p:strVal val="hidden"/>
                                      </p:to>
                                    </p:set>
                                  </p:childTnLst>
                                </p:cTn>
                              </p:par>
                            </p:childTnLst>
                          </p:cTn>
                        </p:par>
                        <p:par>
                          <p:cTn id="126" fill="hold">
                            <p:stCondLst>
                              <p:cond delay="500"/>
                            </p:stCondLst>
                            <p:childTnLst>
                              <p:par>
                                <p:cTn id="127" presetID="37" presetClass="entr" presetSubtype="0" fill="hold" nodeType="after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1000"/>
                                        <p:tgtEl>
                                          <p:spTgt spid="26"/>
                                        </p:tgtEl>
                                      </p:cBhvr>
                                    </p:animEffect>
                                    <p:anim calcmode="lin" valueType="num">
                                      <p:cBhvr>
                                        <p:cTn id="130" dur="1000" fill="hold"/>
                                        <p:tgtEl>
                                          <p:spTgt spid="26"/>
                                        </p:tgtEl>
                                        <p:attrNameLst>
                                          <p:attrName>ppt_x</p:attrName>
                                        </p:attrNameLst>
                                      </p:cBhvr>
                                      <p:tavLst>
                                        <p:tav tm="0">
                                          <p:val>
                                            <p:strVal val="#ppt_x"/>
                                          </p:val>
                                        </p:tav>
                                        <p:tav tm="100000">
                                          <p:val>
                                            <p:strVal val="#ppt_x"/>
                                          </p:val>
                                        </p:tav>
                                      </p:tavLst>
                                    </p:anim>
                                    <p:anim calcmode="lin" valueType="num">
                                      <p:cBhvr>
                                        <p:cTn id="131" dur="900" decel="100000" fill="hold"/>
                                        <p:tgtEl>
                                          <p:spTgt spid="26"/>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33" presetID="37" presetClass="entr" presetSubtype="0" fill="hold"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1000"/>
                                        <p:tgtEl>
                                          <p:spTgt spid="27"/>
                                        </p:tgtEl>
                                      </p:cBhvr>
                                    </p:animEffect>
                                    <p:anim calcmode="lin" valueType="num">
                                      <p:cBhvr>
                                        <p:cTn id="136" dur="1000" fill="hold"/>
                                        <p:tgtEl>
                                          <p:spTgt spid="27"/>
                                        </p:tgtEl>
                                        <p:attrNameLst>
                                          <p:attrName>ppt_x</p:attrName>
                                        </p:attrNameLst>
                                      </p:cBhvr>
                                      <p:tavLst>
                                        <p:tav tm="0">
                                          <p:val>
                                            <p:strVal val="#ppt_x"/>
                                          </p:val>
                                        </p:tav>
                                        <p:tav tm="100000">
                                          <p:val>
                                            <p:strVal val="#ppt_x"/>
                                          </p:val>
                                        </p:tav>
                                      </p:tavLst>
                                    </p:anim>
                                    <p:anim calcmode="lin" valueType="num">
                                      <p:cBhvr>
                                        <p:cTn id="137" dur="900" decel="100000" fill="hold"/>
                                        <p:tgtEl>
                                          <p:spTgt spid="27"/>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41" grpId="0"/>
      <p:bldP spid="41" grpId="1"/>
      <p:bldP spid="69" grpId="0" animBg="1"/>
      <p:bldP spid="69" grpId="1" animBg="1"/>
      <p:bldP spid="72" grpId="0" animBg="1"/>
      <p:bldP spid="72" grpId="1" animBg="1"/>
      <p:bldP spid="81" grpId="0" animBg="1"/>
      <p:bldP spid="81" grpId="1" animBg="1"/>
      <p:bldP spid="8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66A82-C29B-9648-ABE1-77931C6712D2}"/>
              </a:ext>
            </a:extLst>
          </p:cNvPr>
          <p:cNvSpPr>
            <a:spLocks noGrp="1"/>
          </p:cNvSpPr>
          <p:nvPr>
            <p:ph type="title"/>
          </p:nvPr>
        </p:nvSpPr>
        <p:spPr/>
        <p:txBody>
          <a:bodyPr/>
          <a:lstStyle/>
          <a:p>
            <a:r>
              <a:rPr lang="en-US" dirty="0"/>
              <a:t>2020 APPEAL: MANDATORY TARIFF DECISION </a:t>
            </a:r>
          </a:p>
        </p:txBody>
      </p:sp>
      <p:grpSp>
        <p:nvGrpSpPr>
          <p:cNvPr id="3" name="Group 2">
            <a:extLst>
              <a:ext uri="{FF2B5EF4-FFF2-40B4-BE49-F238E27FC236}">
                <a16:creationId xmlns:a16="http://schemas.microsoft.com/office/drawing/2014/main" id="{AAA7956F-A523-6E4E-96B7-A622D1A6F773}"/>
              </a:ext>
            </a:extLst>
          </p:cNvPr>
          <p:cNvGrpSpPr/>
          <p:nvPr/>
        </p:nvGrpSpPr>
        <p:grpSpPr>
          <a:xfrm>
            <a:off x="2159228" y="3844688"/>
            <a:ext cx="1978248" cy="2674710"/>
            <a:chOff x="9877682" y="3348902"/>
            <a:chExt cx="2088340" cy="3218453"/>
          </a:xfrm>
        </p:grpSpPr>
        <p:pic>
          <p:nvPicPr>
            <p:cNvPr id="5" name="Graphic 4">
              <a:extLst>
                <a:ext uri="{FF2B5EF4-FFF2-40B4-BE49-F238E27FC236}">
                  <a16:creationId xmlns:a16="http://schemas.microsoft.com/office/drawing/2014/main" id="{91AFEC39-8F79-F14F-9385-162A8B127FC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09721" y="3348902"/>
              <a:ext cx="1624264" cy="2194951"/>
            </a:xfrm>
            <a:prstGeom prst="rect">
              <a:avLst/>
            </a:prstGeom>
          </p:spPr>
        </p:pic>
        <p:sp>
          <p:nvSpPr>
            <p:cNvPr id="6" name="TextBox 5">
              <a:extLst>
                <a:ext uri="{FF2B5EF4-FFF2-40B4-BE49-F238E27FC236}">
                  <a16:creationId xmlns:a16="http://schemas.microsoft.com/office/drawing/2014/main" id="{D7E1B2CE-8AB5-7C48-A4FF-2EE3417D0CD8}"/>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grpSp>
        <p:nvGrpSpPr>
          <p:cNvPr id="11" name="Group 10">
            <a:extLst>
              <a:ext uri="{FF2B5EF4-FFF2-40B4-BE49-F238E27FC236}">
                <a16:creationId xmlns:a16="http://schemas.microsoft.com/office/drawing/2014/main" id="{EF6673B2-0C59-B94A-AC57-79B71E6F59D4}"/>
              </a:ext>
            </a:extLst>
          </p:cNvPr>
          <p:cNvGrpSpPr/>
          <p:nvPr/>
        </p:nvGrpSpPr>
        <p:grpSpPr>
          <a:xfrm>
            <a:off x="4137476" y="4808412"/>
            <a:ext cx="4581330" cy="584775"/>
            <a:chOff x="570013" y="2150623"/>
            <a:chExt cx="4581330" cy="584775"/>
          </a:xfrm>
        </p:grpSpPr>
        <p:sp>
          <p:nvSpPr>
            <p:cNvPr id="12" name="TextBox 11">
              <a:extLst>
                <a:ext uri="{FF2B5EF4-FFF2-40B4-BE49-F238E27FC236}">
                  <a16:creationId xmlns:a16="http://schemas.microsoft.com/office/drawing/2014/main" id="{F7818E0A-7249-9C4B-9985-001036D368B7}"/>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3" name="TextBox 12">
              <a:extLst>
                <a:ext uri="{FF2B5EF4-FFF2-40B4-BE49-F238E27FC236}">
                  <a16:creationId xmlns:a16="http://schemas.microsoft.com/office/drawing/2014/main" id="{FF168945-71E9-DB42-8F86-CA563459B9B8}"/>
                </a:ext>
              </a:extLst>
            </p:cNvPr>
            <p:cNvSpPr txBox="1"/>
            <p:nvPr/>
          </p:nvSpPr>
          <p:spPr>
            <a:xfrm>
              <a:off x="570013" y="2150623"/>
              <a:ext cx="1063690" cy="584775"/>
            </a:xfrm>
            <a:prstGeom prst="rect">
              <a:avLst/>
            </a:prstGeom>
            <a:noFill/>
          </p:spPr>
          <p:txBody>
            <a:bodyPr wrap="square" rtlCol="0">
              <a:spAutoFit/>
            </a:bodyPr>
            <a:lstStyle/>
            <a:p>
              <a:r>
                <a:rPr lang="en-US" sz="3200" dirty="0"/>
                <a:t> </a:t>
              </a:r>
            </a:p>
          </p:txBody>
        </p:sp>
      </p:grpSp>
      <p:sp>
        <p:nvSpPr>
          <p:cNvPr id="18" name="TextBox 17">
            <a:extLst>
              <a:ext uri="{FF2B5EF4-FFF2-40B4-BE49-F238E27FC236}">
                <a16:creationId xmlns:a16="http://schemas.microsoft.com/office/drawing/2014/main" id="{A45F7AAA-C246-7845-AF9F-54C9C17F1759}"/>
              </a:ext>
            </a:extLst>
          </p:cNvPr>
          <p:cNvSpPr txBox="1"/>
          <p:nvPr/>
        </p:nvSpPr>
        <p:spPr>
          <a:xfrm>
            <a:off x="7259668" y="4871467"/>
            <a:ext cx="299803" cy="830997"/>
          </a:xfrm>
          <a:prstGeom prst="rect">
            <a:avLst/>
          </a:prstGeom>
          <a:noFill/>
        </p:spPr>
        <p:txBody>
          <a:bodyPr wrap="square" rtlCol="0">
            <a:spAutoFit/>
          </a:bodyPr>
          <a:lstStyle/>
          <a:p>
            <a:r>
              <a:rPr lang="en-US" sz="4800" dirty="0">
                <a:solidFill>
                  <a:srgbClr val="FF0000"/>
                </a:solidFill>
              </a:rPr>
              <a:t>✘</a:t>
            </a:r>
          </a:p>
        </p:txBody>
      </p:sp>
      <p:grpSp>
        <p:nvGrpSpPr>
          <p:cNvPr id="20" name="Group 19">
            <a:extLst>
              <a:ext uri="{FF2B5EF4-FFF2-40B4-BE49-F238E27FC236}">
                <a16:creationId xmlns:a16="http://schemas.microsoft.com/office/drawing/2014/main" id="{3653124E-7AC9-CC4D-B7CA-0ED2C3C18C00}"/>
              </a:ext>
            </a:extLst>
          </p:cNvPr>
          <p:cNvGrpSpPr/>
          <p:nvPr/>
        </p:nvGrpSpPr>
        <p:grpSpPr>
          <a:xfrm>
            <a:off x="2312391" y="1519348"/>
            <a:ext cx="1903041" cy="2137447"/>
            <a:chOff x="7181834" y="3948013"/>
            <a:chExt cx="1624264" cy="2216353"/>
          </a:xfrm>
        </p:grpSpPr>
        <p:pic>
          <p:nvPicPr>
            <p:cNvPr id="21" name="Picture 20" descr="A picture containing clock&#10;&#10;Description automatically generated">
              <a:extLst>
                <a:ext uri="{FF2B5EF4-FFF2-40B4-BE49-F238E27FC236}">
                  <a16:creationId xmlns:a16="http://schemas.microsoft.com/office/drawing/2014/main" id="{320A9887-F537-AE49-A1A0-3DA41669907B}"/>
                </a:ext>
              </a:extLst>
            </p:cNvPr>
            <p:cNvPicPr>
              <a:picLocks noChangeAspect="1"/>
            </p:cNvPicPr>
            <p:nvPr/>
          </p:nvPicPr>
          <p:blipFill>
            <a:blip r:embed="rId5"/>
            <a:stretch>
              <a:fillRect/>
            </a:stretch>
          </p:blipFill>
          <p:spPr>
            <a:xfrm>
              <a:off x="7362798" y="3948013"/>
              <a:ext cx="1248111" cy="1479847"/>
            </a:xfrm>
            <a:prstGeom prst="rect">
              <a:avLst/>
            </a:prstGeom>
          </p:spPr>
        </p:pic>
        <p:sp>
          <p:nvSpPr>
            <p:cNvPr id="22" name="TextBox 21">
              <a:extLst>
                <a:ext uri="{FF2B5EF4-FFF2-40B4-BE49-F238E27FC236}">
                  <a16:creationId xmlns:a16="http://schemas.microsoft.com/office/drawing/2014/main" id="{BD8985E6-14B1-9744-9B55-ACA0612191A5}"/>
                </a:ext>
              </a:extLst>
            </p:cNvPr>
            <p:cNvSpPr txBox="1"/>
            <p:nvPr/>
          </p:nvSpPr>
          <p:spPr>
            <a:xfrm>
              <a:off x="7181834" y="5518035"/>
              <a:ext cx="1624264" cy="646331"/>
            </a:xfrm>
            <a:prstGeom prst="rect">
              <a:avLst/>
            </a:prstGeom>
            <a:noFill/>
          </p:spPr>
          <p:txBody>
            <a:bodyPr wrap="square" rtlCol="0">
              <a:spAutoFit/>
            </a:bodyPr>
            <a:lstStyle/>
            <a:p>
              <a:pPr algn="ctr"/>
              <a:r>
                <a:rPr lang="en-US" dirty="0"/>
                <a:t>Federal Court of Canada </a:t>
              </a:r>
            </a:p>
          </p:txBody>
        </p:sp>
      </p:grpSp>
      <p:grpSp>
        <p:nvGrpSpPr>
          <p:cNvPr id="23" name="Group 22">
            <a:extLst>
              <a:ext uri="{FF2B5EF4-FFF2-40B4-BE49-F238E27FC236}">
                <a16:creationId xmlns:a16="http://schemas.microsoft.com/office/drawing/2014/main" id="{AB16C2C5-47DF-D44D-B309-3D686446EF4A}"/>
              </a:ext>
            </a:extLst>
          </p:cNvPr>
          <p:cNvGrpSpPr/>
          <p:nvPr/>
        </p:nvGrpSpPr>
        <p:grpSpPr>
          <a:xfrm>
            <a:off x="4146028" y="2352138"/>
            <a:ext cx="4581330" cy="584775"/>
            <a:chOff x="570013" y="2150623"/>
            <a:chExt cx="4581330" cy="584775"/>
          </a:xfrm>
        </p:grpSpPr>
        <p:sp>
          <p:nvSpPr>
            <p:cNvPr id="24" name="TextBox 23">
              <a:extLst>
                <a:ext uri="{FF2B5EF4-FFF2-40B4-BE49-F238E27FC236}">
                  <a16:creationId xmlns:a16="http://schemas.microsoft.com/office/drawing/2014/main" id="{ABDDEB65-4A4C-1F48-8CE1-037E6A8C54C2}"/>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25" name="TextBox 24">
              <a:extLst>
                <a:ext uri="{FF2B5EF4-FFF2-40B4-BE49-F238E27FC236}">
                  <a16:creationId xmlns:a16="http://schemas.microsoft.com/office/drawing/2014/main" id="{D3F8C579-0130-9C4E-93A9-FC17340B6BC0}"/>
                </a:ext>
              </a:extLst>
            </p:cNvPr>
            <p:cNvSpPr txBox="1"/>
            <p:nvPr/>
          </p:nvSpPr>
          <p:spPr>
            <a:xfrm>
              <a:off x="570013" y="2150623"/>
              <a:ext cx="1063690" cy="584775"/>
            </a:xfrm>
            <a:prstGeom prst="rect">
              <a:avLst/>
            </a:prstGeom>
            <a:noFill/>
          </p:spPr>
          <p:txBody>
            <a:bodyPr wrap="square" rtlCol="0">
              <a:spAutoFit/>
            </a:bodyPr>
            <a:lstStyle/>
            <a:p>
              <a:r>
                <a:rPr lang="en-US" sz="3200" dirty="0"/>
                <a:t> </a:t>
              </a:r>
            </a:p>
          </p:txBody>
        </p:sp>
      </p:grpSp>
      <p:sp>
        <p:nvSpPr>
          <p:cNvPr id="26" name="TextBox 25">
            <a:extLst>
              <a:ext uri="{FF2B5EF4-FFF2-40B4-BE49-F238E27FC236}">
                <a16:creationId xmlns:a16="http://schemas.microsoft.com/office/drawing/2014/main" id="{EF45AF4C-4B77-3E40-AA13-EFA694057457}"/>
              </a:ext>
            </a:extLst>
          </p:cNvPr>
          <p:cNvSpPr txBox="1"/>
          <p:nvPr/>
        </p:nvSpPr>
        <p:spPr>
          <a:xfrm>
            <a:off x="7367460" y="2186139"/>
            <a:ext cx="299803" cy="830997"/>
          </a:xfrm>
          <a:prstGeom prst="rect">
            <a:avLst/>
          </a:prstGeom>
          <a:noFill/>
        </p:spPr>
        <p:txBody>
          <a:bodyPr wrap="square" rtlCol="0">
            <a:spAutoFit/>
          </a:bodyPr>
          <a:lstStyle/>
          <a:p>
            <a:r>
              <a:rPr lang="en-US" sz="4800" dirty="0">
                <a:solidFill>
                  <a:schemeClr val="accent6"/>
                </a:solidFill>
              </a:rPr>
              <a:t>✓</a:t>
            </a:r>
          </a:p>
        </p:txBody>
      </p:sp>
      <p:sp>
        <p:nvSpPr>
          <p:cNvPr id="27" name="TextBox 26">
            <a:extLst>
              <a:ext uri="{FF2B5EF4-FFF2-40B4-BE49-F238E27FC236}">
                <a16:creationId xmlns:a16="http://schemas.microsoft.com/office/drawing/2014/main" id="{3941A531-A9CA-E448-ADB2-C579191B0A47}"/>
              </a:ext>
            </a:extLst>
          </p:cNvPr>
          <p:cNvSpPr txBox="1"/>
          <p:nvPr/>
        </p:nvSpPr>
        <p:spPr>
          <a:xfrm>
            <a:off x="4435237" y="2641556"/>
            <a:ext cx="4978195" cy="2677656"/>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“An individual cannot acquire a licence without the consent of the copyright owner and a copyright owner cannot impose financial or other terms, on a person who has not agreed to become a licensee” (para. 53-54). </a:t>
            </a:r>
            <a:endParaRPr lang="en-US" sz="2400" dirty="0">
              <a:latin typeface="Arial" panose="020B0604020202020204" pitchFamily="34" charset="0"/>
              <a:cs typeface="Arial" panose="020B0604020202020204" pitchFamily="34" charset="0"/>
            </a:endParaRPr>
          </a:p>
        </p:txBody>
      </p:sp>
      <p:pic>
        <p:nvPicPr>
          <p:cNvPr id="28" name="Picture 27" descr="A picture containing drawing&#10;&#10;Description automatically generated">
            <a:extLst>
              <a:ext uri="{FF2B5EF4-FFF2-40B4-BE49-F238E27FC236}">
                <a16:creationId xmlns:a16="http://schemas.microsoft.com/office/drawing/2014/main" id="{B144F4DD-6EE7-5843-8544-D29F5961DEDB}"/>
              </a:ext>
            </a:extLst>
          </p:cNvPr>
          <p:cNvPicPr>
            <a:picLocks noChangeAspect="1"/>
          </p:cNvPicPr>
          <p:nvPr/>
        </p:nvPicPr>
        <p:blipFill>
          <a:blip r:embed="rId6">
            <a:duotone>
              <a:schemeClr val="accent5">
                <a:shade val="45000"/>
                <a:satMod val="135000"/>
              </a:schemeClr>
              <a:prstClr val="white"/>
            </a:duotone>
          </a:blip>
          <a:stretch>
            <a:fillRect/>
          </a:stretch>
        </p:blipFill>
        <p:spPr>
          <a:xfrm>
            <a:off x="10546587" y="5485491"/>
            <a:ext cx="709761" cy="775152"/>
          </a:xfrm>
          <a:prstGeom prst="rect">
            <a:avLst/>
          </a:prstGeom>
        </p:spPr>
      </p:pic>
      <p:sp>
        <p:nvSpPr>
          <p:cNvPr id="29" name="TextBox 28">
            <a:extLst>
              <a:ext uri="{FF2B5EF4-FFF2-40B4-BE49-F238E27FC236}">
                <a16:creationId xmlns:a16="http://schemas.microsoft.com/office/drawing/2014/main" id="{167FE02E-8A05-6E40-844D-7872E0A4BA73}"/>
              </a:ext>
            </a:extLst>
          </p:cNvPr>
          <p:cNvSpPr txBox="1"/>
          <p:nvPr/>
        </p:nvSpPr>
        <p:spPr>
          <a:xfrm>
            <a:off x="10031046" y="5906700"/>
            <a:ext cx="619223" cy="707886"/>
          </a:xfrm>
          <a:prstGeom prst="rect">
            <a:avLst/>
          </a:prstGeom>
          <a:noFill/>
        </p:spPr>
        <p:txBody>
          <a:bodyPr wrap="square" rtlCol="0">
            <a:spAutoFit/>
          </a:bodyPr>
          <a:lstStyle/>
          <a:p>
            <a:r>
              <a:rPr lang="en-US" sz="4000" dirty="0">
                <a:solidFill>
                  <a:srgbClr val="FF0000"/>
                </a:solidFill>
              </a:rPr>
              <a:t>©</a:t>
            </a:r>
          </a:p>
        </p:txBody>
      </p:sp>
      <p:sp>
        <p:nvSpPr>
          <p:cNvPr id="30" name="TextBox 29">
            <a:extLst>
              <a:ext uri="{FF2B5EF4-FFF2-40B4-BE49-F238E27FC236}">
                <a16:creationId xmlns:a16="http://schemas.microsoft.com/office/drawing/2014/main" id="{E52387A1-CD32-464C-A449-933B62DE4025}"/>
              </a:ext>
            </a:extLst>
          </p:cNvPr>
          <p:cNvSpPr txBox="1"/>
          <p:nvPr/>
        </p:nvSpPr>
        <p:spPr>
          <a:xfrm>
            <a:off x="4536725" y="3049414"/>
            <a:ext cx="4666488" cy="1200329"/>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“There is no grant of power to the Board to make or establish tariffs by regulation”(para. 149). </a:t>
            </a:r>
            <a:endParaRPr lang="en-US" sz="2400"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9013E4CF-FE25-5046-9B66-97E900D74E2B}"/>
              </a:ext>
            </a:extLst>
          </p:cNvPr>
          <p:cNvPicPr>
            <a:picLocks noChangeAspect="1"/>
          </p:cNvPicPr>
          <p:nvPr/>
        </p:nvPicPr>
        <p:blipFill>
          <a:blip r:embed="rId7"/>
          <a:stretch>
            <a:fillRect/>
          </a:stretch>
        </p:blipFill>
        <p:spPr>
          <a:xfrm>
            <a:off x="5504034" y="3429000"/>
            <a:ext cx="1183931" cy="1424475"/>
          </a:xfrm>
          <a:prstGeom prst="rect">
            <a:avLst/>
          </a:prstGeom>
        </p:spPr>
      </p:pic>
      <p:pic>
        <p:nvPicPr>
          <p:cNvPr id="45" name="Open Access Logo">
            <a:extLst>
              <a:ext uri="{FF2B5EF4-FFF2-40B4-BE49-F238E27FC236}">
                <a16:creationId xmlns:a16="http://schemas.microsoft.com/office/drawing/2014/main" id="{9E57A935-012E-924E-8923-80188371417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020498" y="1459359"/>
            <a:ext cx="2346962" cy="938785"/>
          </a:xfrm>
          <a:prstGeom prst="rect">
            <a:avLst/>
          </a:prstGeom>
        </p:spPr>
      </p:pic>
      <p:pic>
        <p:nvPicPr>
          <p:cNvPr id="46" name="OER Commons">
            <a:extLst>
              <a:ext uri="{FF2B5EF4-FFF2-40B4-BE49-F238E27FC236}">
                <a16:creationId xmlns:a16="http://schemas.microsoft.com/office/drawing/2014/main" id="{451A1789-481C-C74E-8AFB-1D00669EB4C6}"/>
              </a:ext>
            </a:extLst>
          </p:cNvPr>
          <p:cNvPicPr>
            <a:picLocks noChangeAspect="1"/>
          </p:cNvPicPr>
          <p:nvPr/>
        </p:nvPicPr>
        <p:blipFill>
          <a:blip r:embed="rId10"/>
          <a:srcRect/>
          <a:stretch/>
        </p:blipFill>
        <p:spPr>
          <a:xfrm>
            <a:off x="7759253" y="1888878"/>
            <a:ext cx="1638795" cy="1093895"/>
          </a:xfrm>
          <a:prstGeom prst="rect">
            <a:avLst/>
          </a:prstGeom>
        </p:spPr>
      </p:pic>
      <p:pic>
        <p:nvPicPr>
          <p:cNvPr id="47" name="Picture 2" descr="Image result for canada coat of arm">
            <a:extLst>
              <a:ext uri="{FF2B5EF4-FFF2-40B4-BE49-F238E27FC236}">
                <a16:creationId xmlns:a16="http://schemas.microsoft.com/office/drawing/2014/main" id="{C26FC499-DEA6-524C-B777-4A657C0BE2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3710" y="3899338"/>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DC8C092F-04B5-8A44-A811-F0B8BA6B939B}"/>
              </a:ext>
            </a:extLst>
          </p:cNvPr>
          <p:cNvPicPr>
            <a:picLocks noChangeAspect="1"/>
          </p:cNvPicPr>
          <p:nvPr/>
        </p:nvPicPr>
        <p:blipFill>
          <a:blip r:embed="rId12"/>
          <a:stretch>
            <a:fillRect/>
          </a:stretch>
        </p:blipFill>
        <p:spPr>
          <a:xfrm>
            <a:off x="7929717" y="5408666"/>
            <a:ext cx="1602751" cy="232573"/>
          </a:xfrm>
          <a:prstGeom prst="rect">
            <a:avLst/>
          </a:prstGeom>
        </p:spPr>
      </p:pic>
      <p:sp>
        <p:nvSpPr>
          <p:cNvPr id="49" name="TextBox 48">
            <a:extLst>
              <a:ext uri="{FF2B5EF4-FFF2-40B4-BE49-F238E27FC236}">
                <a16:creationId xmlns:a16="http://schemas.microsoft.com/office/drawing/2014/main" id="{327E7C2C-07DB-0C4E-B852-11CBF68A2A87}"/>
              </a:ext>
            </a:extLst>
          </p:cNvPr>
          <p:cNvSpPr txBox="1"/>
          <p:nvPr/>
        </p:nvSpPr>
        <p:spPr>
          <a:xfrm>
            <a:off x="8377161" y="5568146"/>
            <a:ext cx="675867" cy="338554"/>
          </a:xfrm>
          <a:prstGeom prst="rect">
            <a:avLst/>
          </a:prstGeom>
          <a:noFill/>
        </p:spPr>
        <p:txBody>
          <a:bodyPr wrap="square" rtlCol="0">
            <a:spAutoFit/>
          </a:bodyPr>
          <a:lstStyle/>
          <a:p>
            <a:r>
              <a:rPr lang="en-US" sz="1600" dirty="0"/>
              <a:t>s. </a:t>
            </a:r>
            <a:r>
              <a:rPr lang="en-US" sz="1400" dirty="0"/>
              <a:t>29</a:t>
            </a:r>
          </a:p>
        </p:txBody>
      </p:sp>
      <p:pic>
        <p:nvPicPr>
          <p:cNvPr id="50" name="Picture 49" descr="A close up of a logo&#10;&#10;Description automatically generated">
            <a:extLst>
              <a:ext uri="{FF2B5EF4-FFF2-40B4-BE49-F238E27FC236}">
                <a16:creationId xmlns:a16="http://schemas.microsoft.com/office/drawing/2014/main" id="{6C0F1980-5E09-6446-96D9-B546CA83BD0A}"/>
              </a:ext>
            </a:extLst>
          </p:cNvPr>
          <p:cNvPicPr>
            <a:picLocks noChangeAspect="1"/>
          </p:cNvPicPr>
          <p:nvPr/>
        </p:nvPicPr>
        <p:blipFill>
          <a:blip r:embed="rId13">
            <a:duotone>
              <a:schemeClr val="accent6">
                <a:shade val="45000"/>
                <a:satMod val="135000"/>
              </a:schemeClr>
              <a:prstClr val="white"/>
            </a:duotone>
          </a:blip>
          <a:stretch>
            <a:fillRect/>
          </a:stretch>
        </p:blipFill>
        <p:spPr>
          <a:xfrm>
            <a:off x="2972959" y="4295525"/>
            <a:ext cx="1484260" cy="1373287"/>
          </a:xfrm>
          <a:prstGeom prst="rect">
            <a:avLst/>
          </a:prstGeom>
        </p:spPr>
      </p:pic>
      <p:pic>
        <p:nvPicPr>
          <p:cNvPr id="51" name="Picture 50" descr="A close up of a logo&#10;&#10;Description automatically generated">
            <a:extLst>
              <a:ext uri="{FF2B5EF4-FFF2-40B4-BE49-F238E27FC236}">
                <a16:creationId xmlns:a16="http://schemas.microsoft.com/office/drawing/2014/main" id="{87CA51A6-B5D7-C240-9045-0C83B7B16F50}"/>
              </a:ext>
            </a:extLst>
          </p:cNvPr>
          <p:cNvPicPr>
            <a:picLocks noChangeAspect="1"/>
          </p:cNvPicPr>
          <p:nvPr/>
        </p:nvPicPr>
        <p:blipFill>
          <a:blip r:embed="rId14">
            <a:duotone>
              <a:schemeClr val="accent5">
                <a:shade val="45000"/>
                <a:satMod val="135000"/>
              </a:schemeClr>
              <a:prstClr val="white"/>
            </a:duotone>
          </a:blip>
          <a:stretch>
            <a:fillRect/>
          </a:stretch>
        </p:blipFill>
        <p:spPr>
          <a:xfrm>
            <a:off x="1991098" y="2624194"/>
            <a:ext cx="1328387" cy="1290874"/>
          </a:xfrm>
          <a:prstGeom prst="rect">
            <a:avLst/>
          </a:prstGeom>
        </p:spPr>
      </p:pic>
      <p:cxnSp>
        <p:nvCxnSpPr>
          <p:cNvPr id="52" name="Straight Arrow Connector 51">
            <a:extLst>
              <a:ext uri="{FF2B5EF4-FFF2-40B4-BE49-F238E27FC236}">
                <a16:creationId xmlns:a16="http://schemas.microsoft.com/office/drawing/2014/main" id="{B10C07AA-8620-CE4F-908A-12C940C8C918}"/>
              </a:ext>
            </a:extLst>
          </p:cNvPr>
          <p:cNvCxnSpPr>
            <a:cxnSpLocks/>
          </p:cNvCxnSpPr>
          <p:nvPr/>
        </p:nvCxnSpPr>
        <p:spPr>
          <a:xfrm flipH="1" flipV="1">
            <a:off x="3917671" y="3738644"/>
            <a:ext cx="1044423" cy="23681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D6AC5D6-6C21-A84A-BC26-97BEADEAB87E}"/>
              </a:ext>
            </a:extLst>
          </p:cNvPr>
          <p:cNvCxnSpPr>
            <a:cxnSpLocks/>
          </p:cNvCxnSpPr>
          <p:nvPr/>
        </p:nvCxnSpPr>
        <p:spPr>
          <a:xfrm flipV="1">
            <a:off x="6045054" y="2479585"/>
            <a:ext cx="0" cy="61699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2D76008-112D-9145-A13C-C1E03889356B}"/>
              </a:ext>
            </a:extLst>
          </p:cNvPr>
          <p:cNvCxnSpPr>
            <a:cxnSpLocks/>
          </p:cNvCxnSpPr>
          <p:nvPr/>
        </p:nvCxnSpPr>
        <p:spPr>
          <a:xfrm flipV="1">
            <a:off x="6845758" y="3326963"/>
            <a:ext cx="494189" cy="41168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C7E32C9-1984-1E4F-8F71-A7C2E9724A5A}"/>
              </a:ext>
            </a:extLst>
          </p:cNvPr>
          <p:cNvCxnSpPr>
            <a:cxnSpLocks/>
          </p:cNvCxnSpPr>
          <p:nvPr/>
        </p:nvCxnSpPr>
        <p:spPr>
          <a:xfrm>
            <a:off x="7012541" y="4725239"/>
            <a:ext cx="676532" cy="2391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B23C6BC-6625-4040-B951-618249F918AE}"/>
              </a:ext>
            </a:extLst>
          </p:cNvPr>
          <p:cNvCxnSpPr>
            <a:cxnSpLocks/>
          </p:cNvCxnSpPr>
          <p:nvPr/>
        </p:nvCxnSpPr>
        <p:spPr>
          <a:xfrm flipH="1">
            <a:off x="4608802" y="4652354"/>
            <a:ext cx="462590" cy="96799"/>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95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1000"/>
                                        <p:tgtEl>
                                          <p:spTgt spid="20"/>
                                        </p:tgtEl>
                                        <p:attrNameLst>
                                          <p:attrName>ppt_w</p:attrName>
                                        </p:attrNameLst>
                                      </p:cBhvr>
                                      <p:tavLst>
                                        <p:tav tm="0">
                                          <p:val>
                                            <p:strVal val="ppt_w"/>
                                          </p:val>
                                        </p:tav>
                                        <p:tav tm="100000">
                                          <p:val>
                                            <p:fltVal val="0"/>
                                          </p:val>
                                        </p:tav>
                                      </p:tavLst>
                                    </p:anim>
                                    <p:anim calcmode="lin" valueType="num">
                                      <p:cBhvr>
                                        <p:cTn id="7" dur="1000"/>
                                        <p:tgtEl>
                                          <p:spTgt spid="20"/>
                                        </p:tgtEl>
                                        <p:attrNameLst>
                                          <p:attrName>ppt_h</p:attrName>
                                        </p:attrNameLst>
                                      </p:cBhvr>
                                      <p:tavLst>
                                        <p:tav tm="0">
                                          <p:val>
                                            <p:strVal val="ppt_h"/>
                                          </p:val>
                                        </p:tav>
                                        <p:tav tm="100000">
                                          <p:val>
                                            <p:fltVal val="0"/>
                                          </p:val>
                                        </p:tav>
                                      </p:tavLst>
                                    </p:anim>
                                    <p:anim calcmode="lin" valueType="num">
                                      <p:cBhvr>
                                        <p:cTn id="8" dur="1000"/>
                                        <p:tgtEl>
                                          <p:spTgt spid="20"/>
                                        </p:tgtEl>
                                        <p:attrNameLst>
                                          <p:attrName>style.rotation</p:attrName>
                                        </p:attrNameLst>
                                      </p:cBhvr>
                                      <p:tavLst>
                                        <p:tav tm="0">
                                          <p:val>
                                            <p:fltVal val="0"/>
                                          </p:val>
                                        </p:tav>
                                        <p:tav tm="100000">
                                          <p:val>
                                            <p:fltVal val="360"/>
                                          </p:val>
                                        </p:tav>
                                      </p:tavLst>
                                    </p:anim>
                                    <p:animEffect transition="out" filter="fade">
                                      <p:cBhvr>
                                        <p:cTn id="9" dur="1000"/>
                                        <p:tgtEl>
                                          <p:spTgt spid="20"/>
                                        </p:tgtEl>
                                      </p:cBhvr>
                                    </p:animEffect>
                                    <p:set>
                                      <p:cBhvr>
                                        <p:cTn id="10" dur="1" fill="hold">
                                          <p:stCondLst>
                                            <p:cond delay="999"/>
                                          </p:stCondLst>
                                        </p:cTn>
                                        <p:tgtEl>
                                          <p:spTgt spid="20"/>
                                        </p:tgtEl>
                                        <p:attrNameLst>
                                          <p:attrName>style.visibility</p:attrName>
                                        </p:attrNameLst>
                                      </p:cBhvr>
                                      <p:to>
                                        <p:strVal val="hidden"/>
                                      </p:to>
                                    </p:set>
                                  </p:childTnLst>
                                </p:cTn>
                              </p:par>
                              <p:par>
                                <p:cTn id="11" presetID="49" presetClass="exit" presetSubtype="0" accel="100000" fill="hold" nodeType="withEffect">
                                  <p:stCondLst>
                                    <p:cond delay="0"/>
                                  </p:stCondLst>
                                  <p:childTnLst>
                                    <p:anim calcmode="lin" valueType="num">
                                      <p:cBhvr>
                                        <p:cTn id="12" dur="1000"/>
                                        <p:tgtEl>
                                          <p:spTgt spid="23"/>
                                        </p:tgtEl>
                                        <p:attrNameLst>
                                          <p:attrName>ppt_w</p:attrName>
                                        </p:attrNameLst>
                                      </p:cBhvr>
                                      <p:tavLst>
                                        <p:tav tm="0">
                                          <p:val>
                                            <p:strVal val="ppt_w"/>
                                          </p:val>
                                        </p:tav>
                                        <p:tav tm="100000">
                                          <p:val>
                                            <p:fltVal val="0"/>
                                          </p:val>
                                        </p:tav>
                                      </p:tavLst>
                                    </p:anim>
                                    <p:anim calcmode="lin" valueType="num">
                                      <p:cBhvr>
                                        <p:cTn id="13" dur="1000"/>
                                        <p:tgtEl>
                                          <p:spTgt spid="23"/>
                                        </p:tgtEl>
                                        <p:attrNameLst>
                                          <p:attrName>ppt_h</p:attrName>
                                        </p:attrNameLst>
                                      </p:cBhvr>
                                      <p:tavLst>
                                        <p:tav tm="0">
                                          <p:val>
                                            <p:strVal val="ppt_h"/>
                                          </p:val>
                                        </p:tav>
                                        <p:tav tm="100000">
                                          <p:val>
                                            <p:fltVal val="0"/>
                                          </p:val>
                                        </p:tav>
                                      </p:tavLst>
                                    </p:anim>
                                    <p:anim calcmode="lin" valueType="num">
                                      <p:cBhvr>
                                        <p:cTn id="14" dur="1000"/>
                                        <p:tgtEl>
                                          <p:spTgt spid="23"/>
                                        </p:tgtEl>
                                        <p:attrNameLst>
                                          <p:attrName>style.rotation</p:attrName>
                                        </p:attrNameLst>
                                      </p:cBhvr>
                                      <p:tavLst>
                                        <p:tav tm="0">
                                          <p:val>
                                            <p:fltVal val="0"/>
                                          </p:val>
                                        </p:tav>
                                        <p:tav tm="100000">
                                          <p:val>
                                            <p:fltVal val="360"/>
                                          </p:val>
                                        </p:tav>
                                      </p:tavLst>
                                    </p:anim>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par>
                                <p:cTn id="17" presetID="49" presetClass="exit" presetSubtype="0" accel="100000" fill="hold" grpId="0" nodeType="withEffect">
                                  <p:stCondLst>
                                    <p:cond delay="0"/>
                                  </p:stCondLst>
                                  <p:childTnLst>
                                    <p:anim calcmode="lin" valueType="num">
                                      <p:cBhvr>
                                        <p:cTn id="18" dur="1000"/>
                                        <p:tgtEl>
                                          <p:spTgt spid="26"/>
                                        </p:tgtEl>
                                        <p:attrNameLst>
                                          <p:attrName>ppt_w</p:attrName>
                                        </p:attrNameLst>
                                      </p:cBhvr>
                                      <p:tavLst>
                                        <p:tav tm="0">
                                          <p:val>
                                            <p:strVal val="ppt_w"/>
                                          </p:val>
                                        </p:tav>
                                        <p:tav tm="100000">
                                          <p:val>
                                            <p:fltVal val="0"/>
                                          </p:val>
                                        </p:tav>
                                      </p:tavLst>
                                    </p:anim>
                                    <p:anim calcmode="lin" valueType="num">
                                      <p:cBhvr>
                                        <p:cTn id="19" dur="1000"/>
                                        <p:tgtEl>
                                          <p:spTgt spid="26"/>
                                        </p:tgtEl>
                                        <p:attrNameLst>
                                          <p:attrName>ppt_h</p:attrName>
                                        </p:attrNameLst>
                                      </p:cBhvr>
                                      <p:tavLst>
                                        <p:tav tm="0">
                                          <p:val>
                                            <p:strVal val="ppt_h"/>
                                          </p:val>
                                        </p:tav>
                                        <p:tav tm="100000">
                                          <p:val>
                                            <p:fltVal val="0"/>
                                          </p:val>
                                        </p:tav>
                                      </p:tavLst>
                                    </p:anim>
                                    <p:anim calcmode="lin" valueType="num">
                                      <p:cBhvr>
                                        <p:cTn id="20" dur="1000"/>
                                        <p:tgtEl>
                                          <p:spTgt spid="26"/>
                                        </p:tgtEl>
                                        <p:attrNameLst>
                                          <p:attrName>style.rotation</p:attrName>
                                        </p:attrNameLst>
                                      </p:cBhvr>
                                      <p:tavLst>
                                        <p:tav tm="0">
                                          <p:val>
                                            <p:fltVal val="0"/>
                                          </p:val>
                                        </p:tav>
                                        <p:tav tm="100000">
                                          <p:val>
                                            <p:fltVal val="360"/>
                                          </p:val>
                                        </p:tav>
                                      </p:tavLst>
                                    </p:anim>
                                    <p:animEffect transition="out" filter="fade">
                                      <p:cBhvr>
                                        <p:cTn id="21" dur="1000"/>
                                        <p:tgtEl>
                                          <p:spTgt spid="26"/>
                                        </p:tgtEl>
                                      </p:cBhvr>
                                    </p:animEffect>
                                    <p:set>
                                      <p:cBhvr>
                                        <p:cTn id="22" dur="1" fill="hold">
                                          <p:stCondLst>
                                            <p:cond delay="999"/>
                                          </p:stCondLst>
                                        </p:cTn>
                                        <p:tgtEl>
                                          <p:spTgt spid="26"/>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900" decel="100000" fill="hold"/>
                                        <p:tgtEl>
                                          <p:spTgt spid="2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900" decel="100000" fill="hold"/>
                                        <p:tgtEl>
                                          <p:spTgt spid="29"/>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1" nodeType="withEffect">
                                  <p:stCondLst>
                                    <p:cond delay="0"/>
                                  </p:stCondLst>
                                  <p:iterate type="lt">
                                    <p:tmPct val="0"/>
                                  </p:iterate>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500"/>
                            </p:stCondLst>
                            <p:childTnLst>
                              <p:par>
                                <p:cTn id="65" presetID="22" presetClass="entr" presetSubtype="8" fill="hold" grpId="0" nodeType="afterEffect">
                                  <p:stCondLst>
                                    <p:cond delay="0"/>
                                  </p:stCondLst>
                                  <p:iterate type="lt">
                                    <p:tmPct val="10000"/>
                                  </p:iterate>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iterate type="lt">
                                    <p:tmPct val="0"/>
                                  </p:iterate>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par>
                                <p:cTn id="76" presetID="22" presetClass="entr" presetSubtype="2" fill="hold"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10"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par>
                                <p:cTn id="82" presetID="22" presetClass="entr" presetSubtype="4" fill="hold"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down)">
                                      <p:cBhvr>
                                        <p:cTn id="84" dur="500"/>
                                        <p:tgtEl>
                                          <p:spTgt spid="53"/>
                                        </p:tgtEl>
                                      </p:cBhvr>
                                    </p:animEffect>
                                  </p:childTnLst>
                                </p:cTn>
                              </p:par>
                              <p:par>
                                <p:cTn id="85" presetID="10"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22" presetClass="entr" presetSubtype="4"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down)">
                                      <p:cBhvr>
                                        <p:cTn id="90" dur="500"/>
                                        <p:tgtEl>
                                          <p:spTgt spid="54"/>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22" presetClass="entr" presetSubtype="1"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up)">
                                      <p:cBhvr>
                                        <p:cTn id="96" dur="500"/>
                                        <p:tgtEl>
                                          <p:spTgt spid="55"/>
                                        </p:tgtEl>
                                      </p:cBhvr>
                                    </p:animEffect>
                                  </p:childTnLst>
                                </p:cTn>
                              </p:par>
                              <p:par>
                                <p:cTn id="97" presetID="10"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22" presetClass="entr" presetSubtype="1"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up)">
                                      <p:cBhvr>
                                        <p:cTn id="108" dur="500"/>
                                        <p:tgtEl>
                                          <p:spTgt spid="56"/>
                                        </p:tgtEl>
                                      </p:cBhvr>
                                    </p:animEffect>
                                  </p:childTnLst>
                                </p:cTn>
                              </p:par>
                              <p:par>
                                <p:cTn id="109" presetID="10"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childTnLst>
                          </p:cTn>
                        </p:par>
                        <p:par>
                          <p:cTn id="115" fill="hold">
                            <p:stCondLst>
                              <p:cond delay="500"/>
                            </p:stCondLst>
                            <p:childTnLst>
                              <p:par>
                                <p:cTn id="116" presetID="32" presetClass="emph" presetSubtype="0" repeatCount="2000" fill="hold" nodeType="afterEffect">
                                  <p:stCondLst>
                                    <p:cond delay="0"/>
                                  </p:stCondLst>
                                  <p:childTnLst>
                                    <p:animRot by="120000">
                                      <p:cBhvr>
                                        <p:cTn id="117" dur="100" fill="hold">
                                          <p:stCondLst>
                                            <p:cond delay="0"/>
                                          </p:stCondLst>
                                        </p:cTn>
                                        <p:tgtEl>
                                          <p:spTgt spid="44"/>
                                        </p:tgtEl>
                                        <p:attrNameLst>
                                          <p:attrName>r</p:attrName>
                                        </p:attrNameLst>
                                      </p:cBhvr>
                                    </p:animRot>
                                    <p:animRot by="-240000">
                                      <p:cBhvr>
                                        <p:cTn id="118" dur="200" fill="hold">
                                          <p:stCondLst>
                                            <p:cond delay="200"/>
                                          </p:stCondLst>
                                        </p:cTn>
                                        <p:tgtEl>
                                          <p:spTgt spid="44"/>
                                        </p:tgtEl>
                                        <p:attrNameLst>
                                          <p:attrName>r</p:attrName>
                                        </p:attrNameLst>
                                      </p:cBhvr>
                                    </p:animRot>
                                    <p:animRot by="240000">
                                      <p:cBhvr>
                                        <p:cTn id="119" dur="200" fill="hold">
                                          <p:stCondLst>
                                            <p:cond delay="400"/>
                                          </p:stCondLst>
                                        </p:cTn>
                                        <p:tgtEl>
                                          <p:spTgt spid="44"/>
                                        </p:tgtEl>
                                        <p:attrNameLst>
                                          <p:attrName>r</p:attrName>
                                        </p:attrNameLst>
                                      </p:cBhvr>
                                    </p:animRot>
                                    <p:animRot by="-240000">
                                      <p:cBhvr>
                                        <p:cTn id="120" dur="200" fill="hold">
                                          <p:stCondLst>
                                            <p:cond delay="600"/>
                                          </p:stCondLst>
                                        </p:cTn>
                                        <p:tgtEl>
                                          <p:spTgt spid="44"/>
                                        </p:tgtEl>
                                        <p:attrNameLst>
                                          <p:attrName>r</p:attrName>
                                        </p:attrNameLst>
                                      </p:cBhvr>
                                    </p:animRot>
                                    <p:animRot by="120000">
                                      <p:cBhvr>
                                        <p:cTn id="121"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6" grpId="0"/>
      <p:bldP spid="27" grpId="0" bldLvl="2"/>
      <p:bldP spid="27" grpId="1"/>
      <p:bldP spid="29" grpId="0"/>
      <p:bldP spid="29" grpId="1"/>
      <p:bldP spid="30" grpId="0" bldLvl="2"/>
      <p:bldP spid="30" grpId="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2020 APPEAL: FAIR DEALING DECISION</a:t>
            </a:r>
          </a:p>
        </p:txBody>
      </p:sp>
      <p:pic>
        <p:nvPicPr>
          <p:cNvPr id="3" name="Picture 2" descr="A close up of a logo&#10;&#10;Description automatically generated">
            <a:extLst>
              <a:ext uri="{FF2B5EF4-FFF2-40B4-BE49-F238E27FC236}">
                <a16:creationId xmlns:a16="http://schemas.microsoft.com/office/drawing/2014/main" id="{D0C98AF9-0830-4D44-9957-A5B8528164C8}"/>
              </a:ext>
            </a:extLst>
          </p:cNvPr>
          <p:cNvPicPr>
            <a:picLocks noChangeAspect="1"/>
          </p:cNvPicPr>
          <p:nvPr/>
        </p:nvPicPr>
        <p:blipFill>
          <a:blip r:embed="rId3"/>
          <a:stretch>
            <a:fillRect/>
          </a:stretch>
        </p:blipFill>
        <p:spPr>
          <a:xfrm>
            <a:off x="4858514" y="1558835"/>
            <a:ext cx="1943100" cy="1676400"/>
          </a:xfrm>
          <a:prstGeom prst="rect">
            <a:avLst/>
          </a:prstGeom>
        </p:spPr>
      </p:pic>
      <p:grpSp>
        <p:nvGrpSpPr>
          <p:cNvPr id="5" name="Group 4">
            <a:extLst>
              <a:ext uri="{FF2B5EF4-FFF2-40B4-BE49-F238E27FC236}">
                <a16:creationId xmlns:a16="http://schemas.microsoft.com/office/drawing/2014/main" id="{59C148CE-B1B5-254C-8F0B-89E241B1A8CB}"/>
              </a:ext>
            </a:extLst>
          </p:cNvPr>
          <p:cNvGrpSpPr/>
          <p:nvPr/>
        </p:nvGrpSpPr>
        <p:grpSpPr>
          <a:xfrm>
            <a:off x="1179513" y="3659034"/>
            <a:ext cx="1978248" cy="2674710"/>
            <a:chOff x="9877682" y="3348902"/>
            <a:chExt cx="2088340" cy="3218453"/>
          </a:xfrm>
        </p:grpSpPr>
        <p:pic>
          <p:nvPicPr>
            <p:cNvPr id="6" name="Graphic 5">
              <a:extLst>
                <a:ext uri="{FF2B5EF4-FFF2-40B4-BE49-F238E27FC236}">
                  <a16:creationId xmlns:a16="http://schemas.microsoft.com/office/drawing/2014/main" id="{A755A549-4C88-2044-8EA9-5ED91915584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109721" y="3348902"/>
              <a:ext cx="1624264" cy="2194951"/>
            </a:xfrm>
            <a:prstGeom prst="rect">
              <a:avLst/>
            </a:prstGeom>
          </p:spPr>
        </p:pic>
        <p:sp>
          <p:nvSpPr>
            <p:cNvPr id="7" name="TextBox 6">
              <a:extLst>
                <a:ext uri="{FF2B5EF4-FFF2-40B4-BE49-F238E27FC236}">
                  <a16:creationId xmlns:a16="http://schemas.microsoft.com/office/drawing/2014/main" id="{E7D3F14E-097C-AA41-B54D-3BB1F5C6B869}"/>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pic>
        <p:nvPicPr>
          <p:cNvPr id="9" name="Picture 8">
            <a:extLst>
              <a:ext uri="{FF2B5EF4-FFF2-40B4-BE49-F238E27FC236}">
                <a16:creationId xmlns:a16="http://schemas.microsoft.com/office/drawing/2014/main" id="{877CE7B4-1DE4-5147-9030-82C7ADC590DD}"/>
              </a:ext>
            </a:extLst>
          </p:cNvPr>
          <p:cNvPicPr>
            <a:picLocks noChangeAspect="1"/>
          </p:cNvPicPr>
          <p:nvPr/>
        </p:nvPicPr>
        <p:blipFill>
          <a:blip r:embed="rId6"/>
          <a:stretch>
            <a:fillRect/>
          </a:stretch>
        </p:blipFill>
        <p:spPr>
          <a:xfrm>
            <a:off x="8895270" y="3000249"/>
            <a:ext cx="2063632" cy="2482909"/>
          </a:xfrm>
          <a:prstGeom prst="rect">
            <a:avLst/>
          </a:prstGeom>
        </p:spPr>
      </p:pic>
      <p:pic>
        <p:nvPicPr>
          <p:cNvPr id="10" name="Picture 5">
            <a:extLst>
              <a:ext uri="{FF2B5EF4-FFF2-40B4-BE49-F238E27FC236}">
                <a16:creationId xmlns:a16="http://schemas.microsoft.com/office/drawing/2014/main" id="{113FA563-77FE-EA42-943D-1E9F75CDDDD3}"/>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8981709" y="5653187"/>
            <a:ext cx="1890753" cy="680557"/>
          </a:xfrm>
          <a:prstGeom prst="rect">
            <a:avLst/>
          </a:prstGeom>
        </p:spPr>
      </p:pic>
      <p:pic>
        <p:nvPicPr>
          <p:cNvPr id="12" name="Picture 11">
            <a:extLst>
              <a:ext uri="{FF2B5EF4-FFF2-40B4-BE49-F238E27FC236}">
                <a16:creationId xmlns:a16="http://schemas.microsoft.com/office/drawing/2014/main" id="{F4A5AF67-B72F-4B45-82E2-1B2B4ECF6E56}"/>
              </a:ext>
            </a:extLst>
          </p:cNvPr>
          <p:cNvPicPr>
            <a:picLocks noChangeAspect="1"/>
          </p:cNvPicPr>
          <p:nvPr/>
        </p:nvPicPr>
        <p:blipFill>
          <a:blip r:embed="rId9"/>
          <a:stretch>
            <a:fillRect/>
          </a:stretch>
        </p:blipFill>
        <p:spPr>
          <a:xfrm>
            <a:off x="6888163" y="4390926"/>
            <a:ext cx="1629223" cy="1942818"/>
          </a:xfrm>
          <a:prstGeom prst="rect">
            <a:avLst/>
          </a:prstGeom>
        </p:spPr>
      </p:pic>
      <p:pic>
        <p:nvPicPr>
          <p:cNvPr id="13" name="Picture 12" descr="A close up of a colorful background&#10;&#10;Description automatically generated">
            <a:extLst>
              <a:ext uri="{FF2B5EF4-FFF2-40B4-BE49-F238E27FC236}">
                <a16:creationId xmlns:a16="http://schemas.microsoft.com/office/drawing/2014/main" id="{655CBD2E-D809-EF45-AF91-5ACDC89CEBF6}"/>
              </a:ext>
            </a:extLst>
          </p:cNvPr>
          <p:cNvPicPr>
            <a:picLocks noChangeAspect="1"/>
          </p:cNvPicPr>
          <p:nvPr/>
        </p:nvPicPr>
        <p:blipFill>
          <a:blip r:embed="rId10"/>
          <a:stretch>
            <a:fillRect/>
          </a:stretch>
        </p:blipFill>
        <p:spPr>
          <a:xfrm>
            <a:off x="4227674" y="3378487"/>
            <a:ext cx="3354857" cy="3324542"/>
          </a:xfrm>
          <a:prstGeom prst="rect">
            <a:avLst/>
          </a:prstGeom>
        </p:spPr>
      </p:pic>
      <p:sp>
        <p:nvSpPr>
          <p:cNvPr id="14" name="TextBox 13">
            <a:extLst>
              <a:ext uri="{FF2B5EF4-FFF2-40B4-BE49-F238E27FC236}">
                <a16:creationId xmlns:a16="http://schemas.microsoft.com/office/drawing/2014/main" id="{53AA30F2-2140-194C-894E-EDF1C820E936}"/>
              </a:ext>
            </a:extLst>
          </p:cNvPr>
          <p:cNvSpPr txBox="1"/>
          <p:nvPr/>
        </p:nvSpPr>
        <p:spPr>
          <a:xfrm>
            <a:off x="869846" y="1606293"/>
            <a:ext cx="3917300" cy="1938992"/>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“York’s guidelines did not attempt to forestall downstream copying and redistribution by students” (para. 256).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343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2000"/>
                                        <p:tgtEl>
                                          <p:spTgt spid="12"/>
                                        </p:tgtEl>
                                        <p:attrNameLst>
                                          <p:attrName>ppt_x</p:attrName>
                                        </p:attrNameLst>
                                      </p:cBhvr>
                                      <p:tavLst>
                                        <p:tav tm="0">
                                          <p:val>
                                            <p:strVal val="ppt_x"/>
                                          </p:val>
                                        </p:tav>
                                        <p:tav tm="100000">
                                          <p:val>
                                            <p:strVal val="ppt_x"/>
                                          </p:val>
                                        </p:tav>
                                      </p:tavLst>
                                    </p:anim>
                                    <p:anim calcmode="lin" valueType="num">
                                      <p:cBhvr additive="base">
                                        <p:cTn id="12" dur="2000"/>
                                        <p:tgtEl>
                                          <p:spTgt spid="12"/>
                                        </p:tgtEl>
                                        <p:attrNameLst>
                                          <p:attrName>ppt_y</p:attrName>
                                        </p:attrNameLst>
                                      </p:cBhvr>
                                      <p:tavLst>
                                        <p:tav tm="0">
                                          <p:val>
                                            <p:strVal val="ppt_y"/>
                                          </p:val>
                                        </p:tav>
                                        <p:tav tm="100000">
                                          <p:val>
                                            <p:strVal val="1+ppt_h/2"/>
                                          </p:val>
                                        </p:tav>
                                      </p:tavLst>
                                    </p:anim>
                                    <p:set>
                                      <p:cBhvr>
                                        <p:cTn id="13" dur="1" fill="hold">
                                          <p:stCondLst>
                                            <p:cond delay="1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900" decel="100000" fill="hold"/>
                                        <p:tgtEl>
                                          <p:spTgt spid="1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iterate type="lt">
                                    <p:tmPct val="0"/>
                                  </p:iterate>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2"/>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2020 APPEAL DECISION</a:t>
            </a:r>
          </a:p>
        </p:txBody>
      </p:sp>
      <p:grpSp>
        <p:nvGrpSpPr>
          <p:cNvPr id="5" name="Group 4">
            <a:extLst>
              <a:ext uri="{FF2B5EF4-FFF2-40B4-BE49-F238E27FC236}">
                <a16:creationId xmlns:a16="http://schemas.microsoft.com/office/drawing/2014/main" id="{59C148CE-B1B5-254C-8F0B-89E241B1A8CB}"/>
              </a:ext>
            </a:extLst>
          </p:cNvPr>
          <p:cNvGrpSpPr/>
          <p:nvPr/>
        </p:nvGrpSpPr>
        <p:grpSpPr>
          <a:xfrm>
            <a:off x="1396857" y="2459581"/>
            <a:ext cx="1978248" cy="2674710"/>
            <a:chOff x="9877682" y="3348902"/>
            <a:chExt cx="2088340" cy="3218453"/>
          </a:xfrm>
        </p:grpSpPr>
        <p:pic>
          <p:nvPicPr>
            <p:cNvPr id="6" name="Graphic 5">
              <a:extLst>
                <a:ext uri="{FF2B5EF4-FFF2-40B4-BE49-F238E27FC236}">
                  <a16:creationId xmlns:a16="http://schemas.microsoft.com/office/drawing/2014/main" id="{A755A549-4C88-2044-8EA9-5ED91915584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09721" y="3348902"/>
              <a:ext cx="1624264" cy="2194951"/>
            </a:xfrm>
            <a:prstGeom prst="rect">
              <a:avLst/>
            </a:prstGeom>
          </p:spPr>
        </p:pic>
        <p:sp>
          <p:nvSpPr>
            <p:cNvPr id="7" name="TextBox 6">
              <a:extLst>
                <a:ext uri="{FF2B5EF4-FFF2-40B4-BE49-F238E27FC236}">
                  <a16:creationId xmlns:a16="http://schemas.microsoft.com/office/drawing/2014/main" id="{E7D3F14E-097C-AA41-B54D-3BB1F5C6B869}"/>
                </a:ext>
              </a:extLst>
            </p:cNvPr>
            <p:cNvSpPr txBox="1"/>
            <p:nvPr/>
          </p:nvSpPr>
          <p:spPr>
            <a:xfrm>
              <a:off x="9877682" y="5789631"/>
              <a:ext cx="2088340" cy="777724"/>
            </a:xfrm>
            <a:prstGeom prst="rect">
              <a:avLst/>
            </a:prstGeom>
            <a:noFill/>
          </p:spPr>
          <p:txBody>
            <a:bodyPr wrap="square" rtlCol="0">
              <a:spAutoFit/>
            </a:bodyPr>
            <a:lstStyle/>
            <a:p>
              <a:pPr algn="ctr"/>
              <a:r>
                <a:rPr lang="en-US" dirty="0"/>
                <a:t>Federal Court of Appeal  </a:t>
              </a:r>
            </a:p>
          </p:txBody>
        </p:sp>
      </p:grpSp>
      <p:grpSp>
        <p:nvGrpSpPr>
          <p:cNvPr id="16" name="Group 15">
            <a:extLst>
              <a:ext uri="{FF2B5EF4-FFF2-40B4-BE49-F238E27FC236}">
                <a16:creationId xmlns:a16="http://schemas.microsoft.com/office/drawing/2014/main" id="{881B8AA5-DC80-8E4B-A299-2A6EBE7DF907}"/>
              </a:ext>
            </a:extLst>
          </p:cNvPr>
          <p:cNvGrpSpPr/>
          <p:nvPr/>
        </p:nvGrpSpPr>
        <p:grpSpPr>
          <a:xfrm>
            <a:off x="3904240" y="3266312"/>
            <a:ext cx="4581330" cy="584775"/>
            <a:chOff x="570013" y="2150623"/>
            <a:chExt cx="4581330" cy="584775"/>
          </a:xfrm>
        </p:grpSpPr>
        <p:sp>
          <p:nvSpPr>
            <p:cNvPr id="17" name="TextBox 16">
              <a:extLst>
                <a:ext uri="{FF2B5EF4-FFF2-40B4-BE49-F238E27FC236}">
                  <a16:creationId xmlns:a16="http://schemas.microsoft.com/office/drawing/2014/main" id="{46910D78-F648-3743-A3B6-D57DD182EFAB}"/>
                </a:ext>
              </a:extLst>
            </p:cNvPr>
            <p:cNvSpPr txBox="1"/>
            <p:nvPr/>
          </p:nvSpPr>
          <p:spPr>
            <a:xfrm>
              <a:off x="1101858" y="2258345"/>
              <a:ext cx="4049485" cy="369332"/>
            </a:xfrm>
            <a:prstGeom prst="rect">
              <a:avLst/>
            </a:prstGeom>
            <a:noFill/>
          </p:spPr>
          <p:txBody>
            <a:bodyPr wrap="square" rtlCol="0">
              <a:spAutoFit/>
            </a:bodyPr>
            <a:lstStyle/>
            <a:p>
              <a:r>
                <a:rPr lang="en-US" dirty="0"/>
                <a:t>Are tariffs mandatory?</a:t>
              </a:r>
            </a:p>
          </p:txBody>
        </p:sp>
        <p:sp>
          <p:nvSpPr>
            <p:cNvPr id="18" name="TextBox 17">
              <a:extLst>
                <a:ext uri="{FF2B5EF4-FFF2-40B4-BE49-F238E27FC236}">
                  <a16:creationId xmlns:a16="http://schemas.microsoft.com/office/drawing/2014/main" id="{71B3103C-F63E-A54D-B84B-0BE66CFFDB5D}"/>
                </a:ext>
              </a:extLst>
            </p:cNvPr>
            <p:cNvSpPr txBox="1"/>
            <p:nvPr/>
          </p:nvSpPr>
          <p:spPr>
            <a:xfrm>
              <a:off x="570013" y="2150623"/>
              <a:ext cx="1063690" cy="584775"/>
            </a:xfrm>
            <a:prstGeom prst="rect">
              <a:avLst/>
            </a:prstGeom>
            <a:noFill/>
          </p:spPr>
          <p:txBody>
            <a:bodyPr wrap="square" rtlCol="0">
              <a:spAutoFit/>
            </a:bodyPr>
            <a:lstStyle/>
            <a:p>
              <a:r>
                <a:rPr lang="en-US" sz="3200" dirty="0"/>
                <a:t>1. </a:t>
              </a:r>
            </a:p>
          </p:txBody>
        </p:sp>
      </p:grpSp>
      <p:grpSp>
        <p:nvGrpSpPr>
          <p:cNvPr id="19" name="Group 18">
            <a:extLst>
              <a:ext uri="{FF2B5EF4-FFF2-40B4-BE49-F238E27FC236}">
                <a16:creationId xmlns:a16="http://schemas.microsoft.com/office/drawing/2014/main" id="{C38400BA-0DA6-104D-BAB2-1805211602AE}"/>
              </a:ext>
            </a:extLst>
          </p:cNvPr>
          <p:cNvGrpSpPr/>
          <p:nvPr/>
        </p:nvGrpSpPr>
        <p:grpSpPr>
          <a:xfrm>
            <a:off x="3904240" y="3990080"/>
            <a:ext cx="6150538" cy="584775"/>
            <a:chOff x="6041462" y="2108875"/>
            <a:chExt cx="6150538" cy="584775"/>
          </a:xfrm>
        </p:grpSpPr>
        <p:sp>
          <p:nvSpPr>
            <p:cNvPr id="20" name="TextBox 19">
              <a:extLst>
                <a:ext uri="{FF2B5EF4-FFF2-40B4-BE49-F238E27FC236}">
                  <a16:creationId xmlns:a16="http://schemas.microsoft.com/office/drawing/2014/main" id="{B0A4C762-6B23-9546-A364-744F1B8C0AE9}"/>
                </a:ext>
              </a:extLst>
            </p:cNvPr>
            <p:cNvSpPr txBox="1"/>
            <p:nvPr/>
          </p:nvSpPr>
          <p:spPr>
            <a:xfrm>
              <a:off x="6627813" y="2255965"/>
              <a:ext cx="5564187" cy="369332"/>
            </a:xfrm>
            <a:prstGeom prst="rect">
              <a:avLst/>
            </a:prstGeom>
            <a:noFill/>
          </p:spPr>
          <p:txBody>
            <a:bodyPr wrap="square" rtlCol="0">
              <a:spAutoFit/>
            </a:bodyPr>
            <a:lstStyle/>
            <a:p>
              <a:r>
                <a:rPr lang="en-US" dirty="0"/>
                <a:t>Were York’s fair dealing guidelines fair?</a:t>
              </a:r>
            </a:p>
          </p:txBody>
        </p:sp>
        <p:sp>
          <p:nvSpPr>
            <p:cNvPr id="21" name="TextBox 20">
              <a:extLst>
                <a:ext uri="{FF2B5EF4-FFF2-40B4-BE49-F238E27FC236}">
                  <a16:creationId xmlns:a16="http://schemas.microsoft.com/office/drawing/2014/main" id="{A7736903-CEAE-1944-83F5-1A1241D7EE9B}"/>
                </a:ext>
              </a:extLst>
            </p:cNvPr>
            <p:cNvSpPr txBox="1"/>
            <p:nvPr/>
          </p:nvSpPr>
          <p:spPr>
            <a:xfrm>
              <a:off x="6041462" y="2108875"/>
              <a:ext cx="839756" cy="584775"/>
            </a:xfrm>
            <a:prstGeom prst="rect">
              <a:avLst/>
            </a:prstGeom>
            <a:noFill/>
          </p:spPr>
          <p:txBody>
            <a:bodyPr wrap="square" rtlCol="0">
              <a:spAutoFit/>
            </a:bodyPr>
            <a:lstStyle/>
            <a:p>
              <a:r>
                <a:rPr lang="en-US" sz="3200" dirty="0"/>
                <a:t>2. </a:t>
              </a:r>
            </a:p>
          </p:txBody>
        </p:sp>
      </p:grpSp>
      <p:sp>
        <p:nvSpPr>
          <p:cNvPr id="23" name="TextBox 22">
            <a:extLst>
              <a:ext uri="{FF2B5EF4-FFF2-40B4-BE49-F238E27FC236}">
                <a16:creationId xmlns:a16="http://schemas.microsoft.com/office/drawing/2014/main" id="{657DBE9F-3DF6-B540-956D-8E63437A667C}"/>
              </a:ext>
            </a:extLst>
          </p:cNvPr>
          <p:cNvSpPr txBox="1"/>
          <p:nvPr/>
        </p:nvSpPr>
        <p:spPr>
          <a:xfrm>
            <a:off x="8683888" y="3906337"/>
            <a:ext cx="299803" cy="830997"/>
          </a:xfrm>
          <a:prstGeom prst="rect">
            <a:avLst/>
          </a:prstGeom>
          <a:noFill/>
        </p:spPr>
        <p:txBody>
          <a:bodyPr wrap="square" rtlCol="0">
            <a:spAutoFit/>
          </a:bodyPr>
          <a:lstStyle/>
          <a:p>
            <a:r>
              <a:rPr lang="en-US" sz="4800" dirty="0">
                <a:solidFill>
                  <a:srgbClr val="FF0000"/>
                </a:solidFill>
              </a:rPr>
              <a:t>✘</a:t>
            </a:r>
          </a:p>
        </p:txBody>
      </p:sp>
      <p:sp>
        <p:nvSpPr>
          <p:cNvPr id="24" name="TextBox 23">
            <a:extLst>
              <a:ext uri="{FF2B5EF4-FFF2-40B4-BE49-F238E27FC236}">
                <a16:creationId xmlns:a16="http://schemas.microsoft.com/office/drawing/2014/main" id="{1890B55E-B9BF-3F48-A3AD-94829C3CA8F5}"/>
              </a:ext>
            </a:extLst>
          </p:cNvPr>
          <p:cNvSpPr txBox="1"/>
          <p:nvPr/>
        </p:nvSpPr>
        <p:spPr>
          <a:xfrm>
            <a:off x="6924269" y="3020090"/>
            <a:ext cx="299803" cy="830997"/>
          </a:xfrm>
          <a:prstGeom prst="rect">
            <a:avLst/>
          </a:prstGeom>
          <a:noFill/>
        </p:spPr>
        <p:txBody>
          <a:bodyPr wrap="square" rtlCol="0">
            <a:spAutoFit/>
          </a:bodyPr>
          <a:lstStyle/>
          <a:p>
            <a:r>
              <a:rPr lang="en-US" sz="4800" dirty="0">
                <a:solidFill>
                  <a:srgbClr val="FF0000"/>
                </a:solidFill>
              </a:rPr>
              <a:t>✘</a:t>
            </a:r>
          </a:p>
        </p:txBody>
      </p:sp>
    </p:spTree>
    <p:extLst>
      <p:ext uri="{BB962C8B-B14F-4D97-AF65-F5344CB8AC3E}">
        <p14:creationId xmlns:p14="http://schemas.microsoft.com/office/powerpoint/2010/main" val="223180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378A-E549-C447-9C97-AA7735EFC46D}"/>
              </a:ext>
            </a:extLst>
          </p:cNvPr>
          <p:cNvSpPr>
            <a:spLocks noGrp="1"/>
          </p:cNvSpPr>
          <p:nvPr>
            <p:ph type="title"/>
          </p:nvPr>
        </p:nvSpPr>
        <p:spPr/>
        <p:txBody>
          <a:bodyPr/>
          <a:lstStyle/>
          <a:p>
            <a:r>
              <a:rPr lang="en-US" dirty="0"/>
              <a:t>GOING FORWARD</a:t>
            </a:r>
          </a:p>
        </p:txBody>
      </p:sp>
      <p:pic>
        <p:nvPicPr>
          <p:cNvPr id="3" name="Picture 2" descr="A picture containing flower, table&#10;&#10;Description automatically generated">
            <a:extLst>
              <a:ext uri="{FF2B5EF4-FFF2-40B4-BE49-F238E27FC236}">
                <a16:creationId xmlns:a16="http://schemas.microsoft.com/office/drawing/2014/main" id="{06B8565E-C81C-BA4A-BDA0-69145D8907D3}"/>
              </a:ext>
            </a:extLst>
          </p:cNvPr>
          <p:cNvPicPr>
            <a:picLocks noChangeAspect="1"/>
          </p:cNvPicPr>
          <p:nvPr/>
        </p:nvPicPr>
        <p:blipFill>
          <a:blip r:embed="rId3"/>
          <a:stretch>
            <a:fillRect/>
          </a:stretch>
        </p:blipFill>
        <p:spPr>
          <a:xfrm>
            <a:off x="944082" y="1579100"/>
            <a:ext cx="3454400" cy="1993900"/>
          </a:xfrm>
          <a:prstGeom prst="rect">
            <a:avLst/>
          </a:prstGeom>
        </p:spPr>
      </p:pic>
      <p:pic>
        <p:nvPicPr>
          <p:cNvPr id="5" name="Picture 4" descr="A picture containing bottle&#10;&#10;Description automatically generated">
            <a:extLst>
              <a:ext uri="{FF2B5EF4-FFF2-40B4-BE49-F238E27FC236}">
                <a16:creationId xmlns:a16="http://schemas.microsoft.com/office/drawing/2014/main" id="{D516A5EC-C19F-3649-9BE4-FC93D4A5C20A}"/>
              </a:ext>
            </a:extLst>
          </p:cNvPr>
          <p:cNvPicPr>
            <a:picLocks noChangeAspect="1"/>
          </p:cNvPicPr>
          <p:nvPr/>
        </p:nvPicPr>
        <p:blipFill>
          <a:blip r:embed="rId4"/>
          <a:stretch>
            <a:fillRect/>
          </a:stretch>
        </p:blipFill>
        <p:spPr>
          <a:xfrm>
            <a:off x="4144857" y="1579100"/>
            <a:ext cx="7762714" cy="1926303"/>
          </a:xfrm>
          <a:prstGeom prst="rect">
            <a:avLst/>
          </a:prstGeom>
        </p:spPr>
      </p:pic>
      <p:sp>
        <p:nvSpPr>
          <p:cNvPr id="2" name="Rectangle 1">
            <a:extLst>
              <a:ext uri="{FF2B5EF4-FFF2-40B4-BE49-F238E27FC236}">
                <a16:creationId xmlns:a16="http://schemas.microsoft.com/office/drawing/2014/main" id="{6FFA95AF-E37A-D84B-8C0F-CD2C4A6BDD65}"/>
              </a:ext>
            </a:extLst>
          </p:cNvPr>
          <p:cNvSpPr/>
          <p:nvPr/>
        </p:nvSpPr>
        <p:spPr>
          <a:xfrm>
            <a:off x="2211978" y="3621462"/>
            <a:ext cx="8486502" cy="646331"/>
          </a:xfrm>
          <a:prstGeom prst="rect">
            <a:avLst/>
          </a:prstGeom>
        </p:spPr>
        <p:txBody>
          <a:bodyPr wrap="square">
            <a:spAutoFit/>
          </a:bodyPr>
          <a:lstStyle/>
          <a:p>
            <a:r>
              <a:rPr lang="en-CA" dirty="0"/>
              <a:t>Recommendation 16:  That the Government of Canada consider establishing facilitation between the educational sector and the copyright (INDU 2019, p.65)</a:t>
            </a:r>
            <a:endParaRPr lang="en-US" dirty="0"/>
          </a:p>
        </p:txBody>
      </p:sp>
      <p:pic>
        <p:nvPicPr>
          <p:cNvPr id="6" name="Picture 5">
            <a:extLst>
              <a:ext uri="{FF2B5EF4-FFF2-40B4-BE49-F238E27FC236}">
                <a16:creationId xmlns:a16="http://schemas.microsoft.com/office/drawing/2014/main" id="{7DE33FFE-54A0-624F-A24B-F8AEDC13BA1E}"/>
              </a:ext>
            </a:extLst>
          </p:cNvPr>
          <p:cNvPicPr>
            <a:picLocks noChangeAspect="1"/>
          </p:cNvPicPr>
          <p:nvPr/>
        </p:nvPicPr>
        <p:blipFill>
          <a:blip r:embed="rId5"/>
          <a:stretch>
            <a:fillRect/>
          </a:stretch>
        </p:blipFill>
        <p:spPr>
          <a:xfrm>
            <a:off x="4077650" y="2576050"/>
            <a:ext cx="4036700" cy="2377941"/>
          </a:xfrm>
          <a:prstGeom prst="rect">
            <a:avLst/>
          </a:prstGeom>
        </p:spPr>
      </p:pic>
      <p:pic>
        <p:nvPicPr>
          <p:cNvPr id="7" name="Picture 6" descr="A close up of a logo&#10;&#10;Description automatically generated">
            <a:extLst>
              <a:ext uri="{FF2B5EF4-FFF2-40B4-BE49-F238E27FC236}">
                <a16:creationId xmlns:a16="http://schemas.microsoft.com/office/drawing/2014/main" id="{9F9D4C47-B670-C546-8275-0D8F5F16A5A1}"/>
              </a:ext>
            </a:extLst>
          </p:cNvPr>
          <p:cNvPicPr>
            <a:picLocks noChangeAspect="1"/>
          </p:cNvPicPr>
          <p:nvPr/>
        </p:nvPicPr>
        <p:blipFill>
          <a:blip r:embed="rId6"/>
          <a:stretch>
            <a:fillRect/>
          </a:stretch>
        </p:blipFill>
        <p:spPr>
          <a:xfrm>
            <a:off x="1961259" y="3505403"/>
            <a:ext cx="1945867" cy="2681387"/>
          </a:xfrm>
          <a:prstGeom prst="rect">
            <a:avLst/>
          </a:prstGeom>
        </p:spPr>
      </p:pic>
      <p:pic>
        <p:nvPicPr>
          <p:cNvPr id="8" name="Picture 7">
            <a:extLst>
              <a:ext uri="{FF2B5EF4-FFF2-40B4-BE49-F238E27FC236}">
                <a16:creationId xmlns:a16="http://schemas.microsoft.com/office/drawing/2014/main" id="{D44DD671-1084-B74C-88F8-E1706017522A}"/>
              </a:ext>
            </a:extLst>
          </p:cNvPr>
          <p:cNvPicPr>
            <a:picLocks noChangeAspect="1"/>
          </p:cNvPicPr>
          <p:nvPr/>
        </p:nvPicPr>
        <p:blipFill>
          <a:blip r:embed="rId7"/>
          <a:stretch>
            <a:fillRect/>
          </a:stretch>
        </p:blipFill>
        <p:spPr>
          <a:xfrm>
            <a:off x="8544405" y="3429000"/>
            <a:ext cx="1686336" cy="2028956"/>
          </a:xfrm>
          <a:prstGeom prst="rect">
            <a:avLst/>
          </a:prstGeom>
        </p:spPr>
      </p:pic>
      <p:pic>
        <p:nvPicPr>
          <p:cNvPr id="9" name="Picture 5">
            <a:extLst>
              <a:ext uri="{FF2B5EF4-FFF2-40B4-BE49-F238E27FC236}">
                <a16:creationId xmlns:a16="http://schemas.microsoft.com/office/drawing/2014/main" id="{20BCC4FA-9058-FE45-9339-3D3DA3C52F7C}"/>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8544405" y="5540459"/>
            <a:ext cx="1795665" cy="646331"/>
          </a:xfrm>
          <a:prstGeom prst="rect">
            <a:avLst/>
          </a:prstGeom>
        </p:spPr>
      </p:pic>
    </p:spTree>
    <p:extLst>
      <p:ext uri="{BB962C8B-B14F-4D97-AF65-F5344CB8AC3E}">
        <p14:creationId xmlns:p14="http://schemas.microsoft.com/office/powerpoint/2010/main" val="400091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AN UPDATE? IN THIS ECONOMY?</a:t>
            </a:r>
            <a:endParaRPr lang="en-US" dirty="0"/>
          </a:p>
        </p:txBody>
      </p:sp>
      <p:sp>
        <p:nvSpPr>
          <p:cNvPr id="5" name="TextBox 4">
            <a:extLst>
              <a:ext uri="{FF2B5EF4-FFF2-40B4-BE49-F238E27FC236}">
                <a16:creationId xmlns:a16="http://schemas.microsoft.com/office/drawing/2014/main" id="{D8BBC2EF-3BC3-C441-BDCA-B210EDACAEB7}"/>
              </a:ext>
            </a:extLst>
          </p:cNvPr>
          <p:cNvSpPr txBox="1"/>
          <p:nvPr/>
        </p:nvSpPr>
        <p:spPr>
          <a:xfrm>
            <a:off x="2637149" y="3286620"/>
            <a:ext cx="3495204" cy="769441"/>
          </a:xfrm>
          <a:prstGeom prst="rect">
            <a:avLst/>
          </a:prstGeom>
          <a:noFill/>
        </p:spPr>
        <p:txBody>
          <a:bodyPr wrap="square" rtlCol="0">
            <a:spAutoFit/>
          </a:bodyPr>
          <a:lstStyle/>
          <a:p>
            <a:pPr fontAlgn="base"/>
            <a:r>
              <a:rPr lang="en-US" sz="4400" dirty="0" smtClean="0"/>
              <a:t>And now . . .</a:t>
            </a:r>
            <a:endParaRPr lang="en-CA" sz="4400" dirty="0"/>
          </a:p>
        </p:txBody>
      </p:sp>
      <p:sp>
        <p:nvSpPr>
          <p:cNvPr id="6" name="TextBox 5">
            <a:extLst>
              <a:ext uri="{FF2B5EF4-FFF2-40B4-BE49-F238E27FC236}">
                <a16:creationId xmlns:a16="http://schemas.microsoft.com/office/drawing/2014/main" id="{D8BBC2EF-3BC3-C441-BDCA-B210EDACAEB7}"/>
              </a:ext>
            </a:extLst>
          </p:cNvPr>
          <p:cNvSpPr txBox="1"/>
          <p:nvPr/>
        </p:nvSpPr>
        <p:spPr>
          <a:xfrm>
            <a:off x="6132353" y="3286621"/>
            <a:ext cx="3871311" cy="769441"/>
          </a:xfrm>
          <a:prstGeom prst="rect">
            <a:avLst/>
          </a:prstGeom>
          <a:noFill/>
        </p:spPr>
        <p:txBody>
          <a:bodyPr wrap="square" rtlCol="0">
            <a:spAutoFit/>
          </a:bodyPr>
          <a:lstStyle/>
          <a:p>
            <a:pPr fontAlgn="base"/>
            <a:r>
              <a:rPr lang="en-US" sz="4400" dirty="0" smtClean="0"/>
              <a:t>for an update!</a:t>
            </a:r>
            <a:endParaRPr lang="en-CA" sz="4400" dirty="0"/>
          </a:p>
        </p:txBody>
      </p:sp>
    </p:spTree>
    <p:extLst>
      <p:ext uri="{BB962C8B-B14F-4D97-AF65-F5344CB8AC3E}">
        <p14:creationId xmlns:p14="http://schemas.microsoft.com/office/powerpoint/2010/main" val="14200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A DECADE IN THE MAKING </a:t>
            </a:r>
          </a:p>
        </p:txBody>
      </p:sp>
      <p:sp>
        <p:nvSpPr>
          <p:cNvPr id="3" name="Rectangle 2">
            <a:extLst>
              <a:ext uri="{FF2B5EF4-FFF2-40B4-BE49-F238E27FC236}">
                <a16:creationId xmlns:a16="http://schemas.microsoft.com/office/drawing/2014/main" id="{9D1023E9-80B7-EF48-A443-2AEDA9F5E348}"/>
              </a:ext>
            </a:extLst>
          </p:cNvPr>
          <p:cNvSpPr/>
          <p:nvPr/>
        </p:nvSpPr>
        <p:spPr>
          <a:xfrm>
            <a:off x="196948" y="3326509"/>
            <a:ext cx="11774658" cy="2156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E3247A7-E1F1-F448-88D8-B33E2A777FA3}"/>
              </a:ext>
            </a:extLst>
          </p:cNvPr>
          <p:cNvSpPr txBox="1"/>
          <p:nvPr/>
        </p:nvSpPr>
        <p:spPr>
          <a:xfrm>
            <a:off x="443035" y="2931267"/>
            <a:ext cx="725754" cy="369332"/>
          </a:xfrm>
          <a:prstGeom prst="rect">
            <a:avLst/>
          </a:prstGeom>
          <a:noFill/>
        </p:spPr>
        <p:txBody>
          <a:bodyPr wrap="square" rtlCol="0">
            <a:spAutoFit/>
          </a:bodyPr>
          <a:lstStyle/>
          <a:p>
            <a:r>
              <a:rPr lang="en-US" dirty="0"/>
              <a:t>2010</a:t>
            </a:r>
          </a:p>
        </p:txBody>
      </p:sp>
      <p:sp>
        <p:nvSpPr>
          <p:cNvPr id="12" name="TextBox 11">
            <a:extLst>
              <a:ext uri="{FF2B5EF4-FFF2-40B4-BE49-F238E27FC236}">
                <a16:creationId xmlns:a16="http://schemas.microsoft.com/office/drawing/2014/main" id="{7A83F8D0-A59F-154C-8097-B790B3614B03}"/>
              </a:ext>
            </a:extLst>
          </p:cNvPr>
          <p:cNvSpPr txBox="1"/>
          <p:nvPr/>
        </p:nvSpPr>
        <p:spPr>
          <a:xfrm>
            <a:off x="9996344" y="2862952"/>
            <a:ext cx="881294" cy="369332"/>
          </a:xfrm>
          <a:prstGeom prst="rect">
            <a:avLst/>
          </a:prstGeom>
          <a:noFill/>
        </p:spPr>
        <p:txBody>
          <a:bodyPr wrap="square" rtlCol="0">
            <a:spAutoFit/>
          </a:bodyPr>
          <a:lstStyle/>
          <a:p>
            <a:r>
              <a:rPr lang="en-US" dirty="0"/>
              <a:t>2020</a:t>
            </a:r>
          </a:p>
        </p:txBody>
      </p:sp>
      <p:cxnSp>
        <p:nvCxnSpPr>
          <p:cNvPr id="13" name="Straight Connector 12">
            <a:extLst>
              <a:ext uri="{FF2B5EF4-FFF2-40B4-BE49-F238E27FC236}">
                <a16:creationId xmlns:a16="http://schemas.microsoft.com/office/drawing/2014/main" id="{F6AE3A17-ACF0-0645-A961-1CF0B62425A9}"/>
              </a:ext>
            </a:extLst>
          </p:cNvPr>
          <p:cNvCxnSpPr>
            <a:cxnSpLocks/>
          </p:cNvCxnSpPr>
          <p:nvPr/>
        </p:nvCxnSpPr>
        <p:spPr>
          <a:xfrm>
            <a:off x="805912" y="2509366"/>
            <a:ext cx="0" cy="438190"/>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AA6A18-D264-4C4D-800E-F3D3E7E6CB1A}"/>
              </a:ext>
            </a:extLst>
          </p:cNvPr>
          <p:cNvCxnSpPr>
            <a:cxnSpLocks/>
          </p:cNvCxnSpPr>
          <p:nvPr/>
        </p:nvCxnSpPr>
        <p:spPr>
          <a:xfrm>
            <a:off x="4386204" y="2371035"/>
            <a:ext cx="0" cy="423832"/>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1E5635-4CBE-AF47-B93E-BB330789B873}"/>
              </a:ext>
            </a:extLst>
          </p:cNvPr>
          <p:cNvCxnSpPr>
            <a:cxnSpLocks/>
          </p:cNvCxnSpPr>
          <p:nvPr/>
        </p:nvCxnSpPr>
        <p:spPr>
          <a:xfrm>
            <a:off x="10319699" y="2388445"/>
            <a:ext cx="0" cy="406422"/>
          </a:xfrm>
          <a:prstGeom prst="line">
            <a:avLst/>
          </a:prstGeom>
          <a:ln w="476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831787-2672-2C44-BC59-24149E14CBEF}"/>
              </a:ext>
            </a:extLst>
          </p:cNvPr>
          <p:cNvCxnSpPr>
            <a:cxnSpLocks/>
          </p:cNvCxnSpPr>
          <p:nvPr/>
        </p:nvCxnSpPr>
        <p:spPr>
          <a:xfrm>
            <a:off x="2926504" y="3911094"/>
            <a:ext cx="0" cy="640366"/>
          </a:xfrm>
          <a:prstGeom prst="line">
            <a:avLst/>
          </a:prstGeom>
          <a:ln w="476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22DFB9-D6C1-7E45-A961-6B8849C4F7EB}"/>
              </a:ext>
            </a:extLst>
          </p:cNvPr>
          <p:cNvCxnSpPr>
            <a:cxnSpLocks/>
          </p:cNvCxnSpPr>
          <p:nvPr/>
        </p:nvCxnSpPr>
        <p:spPr>
          <a:xfrm>
            <a:off x="7963570" y="4280048"/>
            <a:ext cx="0" cy="850076"/>
          </a:xfrm>
          <a:prstGeom prst="line">
            <a:avLst/>
          </a:prstGeom>
          <a:ln w="476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A76B1A-CA52-134B-9BFF-EE634B286C36}"/>
              </a:ext>
            </a:extLst>
          </p:cNvPr>
          <p:cNvSpPr txBox="1"/>
          <p:nvPr/>
        </p:nvSpPr>
        <p:spPr>
          <a:xfrm>
            <a:off x="2563627" y="3568050"/>
            <a:ext cx="725754" cy="369332"/>
          </a:xfrm>
          <a:prstGeom prst="rect">
            <a:avLst/>
          </a:prstGeom>
          <a:noFill/>
        </p:spPr>
        <p:txBody>
          <a:bodyPr wrap="square" rtlCol="0">
            <a:spAutoFit/>
          </a:bodyPr>
          <a:lstStyle/>
          <a:p>
            <a:r>
              <a:rPr lang="en-US" dirty="0"/>
              <a:t>2012</a:t>
            </a:r>
          </a:p>
        </p:txBody>
      </p:sp>
      <p:sp>
        <p:nvSpPr>
          <p:cNvPr id="24" name="TextBox 23">
            <a:extLst>
              <a:ext uri="{FF2B5EF4-FFF2-40B4-BE49-F238E27FC236}">
                <a16:creationId xmlns:a16="http://schemas.microsoft.com/office/drawing/2014/main" id="{A4678D34-BE7A-FA41-ABCC-E3A2F6A97E41}"/>
              </a:ext>
            </a:extLst>
          </p:cNvPr>
          <p:cNvSpPr txBox="1"/>
          <p:nvPr/>
        </p:nvSpPr>
        <p:spPr>
          <a:xfrm>
            <a:off x="7600693" y="3726428"/>
            <a:ext cx="725754" cy="369332"/>
          </a:xfrm>
          <a:prstGeom prst="rect">
            <a:avLst/>
          </a:prstGeom>
          <a:noFill/>
        </p:spPr>
        <p:txBody>
          <a:bodyPr wrap="square" rtlCol="0">
            <a:spAutoFit/>
          </a:bodyPr>
          <a:lstStyle/>
          <a:p>
            <a:r>
              <a:rPr lang="en-US" dirty="0"/>
              <a:t>2017</a:t>
            </a:r>
          </a:p>
        </p:txBody>
      </p:sp>
      <p:sp>
        <p:nvSpPr>
          <p:cNvPr id="25" name="TextBox 24">
            <a:extLst>
              <a:ext uri="{FF2B5EF4-FFF2-40B4-BE49-F238E27FC236}">
                <a16:creationId xmlns:a16="http://schemas.microsoft.com/office/drawing/2014/main" id="{34C896D5-111B-BD4D-8B32-EBA1A98DB43F}"/>
              </a:ext>
            </a:extLst>
          </p:cNvPr>
          <p:cNvSpPr txBox="1"/>
          <p:nvPr/>
        </p:nvSpPr>
        <p:spPr>
          <a:xfrm>
            <a:off x="4023327" y="2821827"/>
            <a:ext cx="725754" cy="369332"/>
          </a:xfrm>
          <a:prstGeom prst="rect">
            <a:avLst/>
          </a:prstGeom>
          <a:noFill/>
        </p:spPr>
        <p:txBody>
          <a:bodyPr wrap="square" rtlCol="0">
            <a:spAutoFit/>
          </a:bodyPr>
          <a:lstStyle/>
          <a:p>
            <a:r>
              <a:rPr lang="en-US" dirty="0"/>
              <a:t>2013</a:t>
            </a:r>
          </a:p>
        </p:txBody>
      </p:sp>
      <p:sp>
        <p:nvSpPr>
          <p:cNvPr id="26" name="TextBox 25">
            <a:extLst>
              <a:ext uri="{FF2B5EF4-FFF2-40B4-BE49-F238E27FC236}">
                <a16:creationId xmlns:a16="http://schemas.microsoft.com/office/drawing/2014/main" id="{0DD9FFF8-CCF1-7345-8810-BDBE5E94B032}"/>
              </a:ext>
            </a:extLst>
          </p:cNvPr>
          <p:cNvSpPr txBox="1"/>
          <p:nvPr/>
        </p:nvSpPr>
        <p:spPr>
          <a:xfrm>
            <a:off x="6540556" y="5130124"/>
            <a:ext cx="2846028" cy="646331"/>
          </a:xfrm>
          <a:prstGeom prst="rect">
            <a:avLst/>
          </a:prstGeom>
          <a:noFill/>
        </p:spPr>
        <p:txBody>
          <a:bodyPr wrap="square" rtlCol="0">
            <a:spAutoFit/>
          </a:bodyPr>
          <a:lstStyle/>
          <a:p>
            <a:r>
              <a:rPr lang="en-US" i="1" dirty="0"/>
              <a:t>Access Copyright v. York</a:t>
            </a:r>
          </a:p>
          <a:p>
            <a:pPr algn="ctr"/>
            <a:r>
              <a:rPr lang="en-US" dirty="0"/>
              <a:t>Decision</a:t>
            </a:r>
          </a:p>
        </p:txBody>
      </p:sp>
      <p:sp>
        <p:nvSpPr>
          <p:cNvPr id="28" name="TextBox 27">
            <a:extLst>
              <a:ext uri="{FF2B5EF4-FFF2-40B4-BE49-F238E27FC236}">
                <a16:creationId xmlns:a16="http://schemas.microsoft.com/office/drawing/2014/main" id="{488BD564-A7BD-0C4B-965F-B71CA0E4F003}"/>
              </a:ext>
            </a:extLst>
          </p:cNvPr>
          <p:cNvSpPr txBox="1"/>
          <p:nvPr/>
        </p:nvSpPr>
        <p:spPr>
          <a:xfrm>
            <a:off x="8855023" y="1647889"/>
            <a:ext cx="2929351" cy="646331"/>
          </a:xfrm>
          <a:prstGeom prst="rect">
            <a:avLst/>
          </a:prstGeom>
          <a:noFill/>
        </p:spPr>
        <p:txBody>
          <a:bodyPr wrap="square" rtlCol="0">
            <a:spAutoFit/>
          </a:bodyPr>
          <a:lstStyle/>
          <a:p>
            <a:pPr algn="ctr"/>
            <a:r>
              <a:rPr lang="en-US" i="1" dirty="0"/>
              <a:t>York v. Access Copyright</a:t>
            </a:r>
          </a:p>
          <a:p>
            <a:pPr algn="ctr"/>
            <a:r>
              <a:rPr lang="en-US" dirty="0"/>
              <a:t>Decision </a:t>
            </a:r>
          </a:p>
        </p:txBody>
      </p:sp>
      <p:sp>
        <p:nvSpPr>
          <p:cNvPr id="34" name="TextBox 33">
            <a:extLst>
              <a:ext uri="{FF2B5EF4-FFF2-40B4-BE49-F238E27FC236}">
                <a16:creationId xmlns:a16="http://schemas.microsoft.com/office/drawing/2014/main" id="{F2388952-756C-E448-958C-F60BC55C8A6E}"/>
              </a:ext>
            </a:extLst>
          </p:cNvPr>
          <p:cNvSpPr txBox="1"/>
          <p:nvPr/>
        </p:nvSpPr>
        <p:spPr>
          <a:xfrm>
            <a:off x="2994105" y="1998417"/>
            <a:ext cx="2784197" cy="369332"/>
          </a:xfrm>
          <a:prstGeom prst="rect">
            <a:avLst/>
          </a:prstGeom>
          <a:noFill/>
        </p:spPr>
        <p:txBody>
          <a:bodyPr wrap="square" rtlCol="0">
            <a:spAutoFit/>
          </a:bodyPr>
          <a:lstStyle/>
          <a:p>
            <a:pPr algn="ctr"/>
            <a:r>
              <a:rPr lang="en-US" dirty="0"/>
              <a:t>Case filed against York</a:t>
            </a:r>
          </a:p>
        </p:txBody>
      </p:sp>
      <p:sp>
        <p:nvSpPr>
          <p:cNvPr id="35" name="TextBox 34">
            <a:extLst>
              <a:ext uri="{FF2B5EF4-FFF2-40B4-BE49-F238E27FC236}">
                <a16:creationId xmlns:a16="http://schemas.microsoft.com/office/drawing/2014/main" id="{021C806F-E609-FC43-9B16-A416613DB951}"/>
              </a:ext>
            </a:extLst>
          </p:cNvPr>
          <p:cNvSpPr txBox="1"/>
          <p:nvPr/>
        </p:nvSpPr>
        <p:spPr>
          <a:xfrm>
            <a:off x="1413317" y="4760792"/>
            <a:ext cx="2784197" cy="369332"/>
          </a:xfrm>
          <a:prstGeom prst="rect">
            <a:avLst/>
          </a:prstGeom>
          <a:noFill/>
        </p:spPr>
        <p:txBody>
          <a:bodyPr wrap="square" rtlCol="0">
            <a:spAutoFit/>
          </a:bodyPr>
          <a:lstStyle/>
          <a:p>
            <a:pPr algn="ctr"/>
            <a:r>
              <a:rPr lang="en-US" dirty="0"/>
              <a:t>Copyright Pentalogy </a:t>
            </a:r>
          </a:p>
        </p:txBody>
      </p:sp>
      <p:sp>
        <p:nvSpPr>
          <p:cNvPr id="36" name="TextBox 35">
            <a:extLst>
              <a:ext uri="{FF2B5EF4-FFF2-40B4-BE49-F238E27FC236}">
                <a16:creationId xmlns:a16="http://schemas.microsoft.com/office/drawing/2014/main" id="{5B9FE3E2-2B60-604A-8AB6-F025BC5828AF}"/>
              </a:ext>
            </a:extLst>
          </p:cNvPr>
          <p:cNvSpPr txBox="1"/>
          <p:nvPr/>
        </p:nvSpPr>
        <p:spPr>
          <a:xfrm>
            <a:off x="-586187" y="1706428"/>
            <a:ext cx="2784197" cy="646331"/>
          </a:xfrm>
          <a:prstGeom prst="rect">
            <a:avLst/>
          </a:prstGeom>
          <a:noFill/>
        </p:spPr>
        <p:txBody>
          <a:bodyPr wrap="square" rtlCol="0">
            <a:spAutoFit/>
          </a:bodyPr>
          <a:lstStyle/>
          <a:p>
            <a:pPr algn="ctr"/>
            <a:r>
              <a:rPr lang="en-US" dirty="0"/>
              <a:t>Interim tariff </a:t>
            </a:r>
          </a:p>
          <a:p>
            <a:pPr algn="ctr"/>
            <a:r>
              <a:rPr lang="en-US" dirty="0"/>
              <a:t>proposed</a:t>
            </a:r>
          </a:p>
        </p:txBody>
      </p:sp>
    </p:spTree>
    <p:extLst>
      <p:ext uri="{BB962C8B-B14F-4D97-AF65-F5344CB8AC3E}">
        <p14:creationId xmlns:p14="http://schemas.microsoft.com/office/powerpoint/2010/main" val="18574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a:xfrm>
            <a:off x="2671282" y="558124"/>
            <a:ext cx="8682518" cy="842428"/>
          </a:xfrm>
        </p:spPr>
        <p:txBody>
          <a:bodyPr>
            <a:noAutofit/>
          </a:bodyPr>
          <a:lstStyle/>
          <a:p>
            <a:r>
              <a:rPr lang="en-US" i="1" dirty="0" smtClean="0"/>
              <a:t>YORK UNIVERSITY V. ACCESS COPYRIGHT</a:t>
            </a:r>
            <a:endParaRPr lang="en-US" i="1" dirty="0"/>
          </a:p>
        </p:txBody>
      </p:sp>
      <p:pic>
        <p:nvPicPr>
          <p:cNvPr id="9" name="Picture 8" descr="A close up of a logo&#10;&#10;Description automatically generated">
            <a:extLst>
              <a:ext uri="{FF2B5EF4-FFF2-40B4-BE49-F238E27FC236}">
                <a16:creationId xmlns:a16="http://schemas.microsoft.com/office/drawing/2014/main" id="{6AC0B16C-5F69-1B48-858C-CC8B85DD0252}"/>
              </a:ext>
            </a:extLst>
          </p:cNvPr>
          <p:cNvPicPr>
            <a:picLocks noChangeAspect="1"/>
          </p:cNvPicPr>
          <p:nvPr/>
        </p:nvPicPr>
        <p:blipFill>
          <a:blip r:embed="rId3"/>
          <a:stretch>
            <a:fillRect/>
          </a:stretch>
        </p:blipFill>
        <p:spPr>
          <a:xfrm>
            <a:off x="7330765" y="2581557"/>
            <a:ext cx="1434202" cy="1976318"/>
          </a:xfrm>
          <a:prstGeom prst="rect">
            <a:avLst/>
          </a:prstGeom>
        </p:spPr>
      </p:pic>
      <p:grpSp>
        <p:nvGrpSpPr>
          <p:cNvPr id="2" name="Group 1"/>
          <p:cNvGrpSpPr/>
          <p:nvPr/>
        </p:nvGrpSpPr>
        <p:grpSpPr>
          <a:xfrm>
            <a:off x="9846893" y="2514034"/>
            <a:ext cx="1237101" cy="1871381"/>
            <a:chOff x="9237294" y="1836814"/>
            <a:chExt cx="1237101" cy="1871381"/>
          </a:xfrm>
        </p:grpSpPr>
        <p:pic>
          <p:nvPicPr>
            <p:cNvPr id="10" name="Picture 9">
              <a:extLst>
                <a:ext uri="{FF2B5EF4-FFF2-40B4-BE49-F238E27FC236}">
                  <a16:creationId xmlns:a16="http://schemas.microsoft.com/office/drawing/2014/main" id="{6184884A-7471-954A-8A81-43B82332FF76}"/>
                </a:ext>
              </a:extLst>
            </p:cNvPr>
            <p:cNvPicPr>
              <a:picLocks noChangeAspect="1"/>
            </p:cNvPicPr>
            <p:nvPr/>
          </p:nvPicPr>
          <p:blipFill>
            <a:blip r:embed="rId4"/>
            <a:stretch>
              <a:fillRect/>
            </a:stretch>
          </p:blipFill>
          <p:spPr>
            <a:xfrm>
              <a:off x="9279769" y="1836814"/>
              <a:ext cx="1164629" cy="1401251"/>
            </a:xfrm>
            <a:prstGeom prst="rect">
              <a:avLst/>
            </a:prstGeom>
          </p:spPr>
        </p:pic>
        <p:pic>
          <p:nvPicPr>
            <p:cNvPr id="11" name="Picture 5">
              <a:extLst>
                <a:ext uri="{FF2B5EF4-FFF2-40B4-BE49-F238E27FC236}">
                  <a16:creationId xmlns:a16="http://schemas.microsoft.com/office/drawing/2014/main" id="{875D5D9E-EE0D-7044-8D19-F268FC6B4F21}"/>
                </a:ext>
              </a:extLst>
            </p:cNvPr>
            <p:cNvPicPr>
              <a:picLocks noChangeAspect="1"/>
            </p:cNvPicPr>
            <p:nvPr/>
          </p:nvPicPr>
          <p:blipFill>
            <a:blip r:embed="rId5">
              <a:extLst>
                <a:ext uri="{96DAC541-7B7A-43D3-8B79-37D633B846F1}">
                  <asvg:svgBlip xmlns:asvg="http://schemas.microsoft.com/office/drawing/2016/SVG/main" xmlns="" r:embed="rId8"/>
                </a:ext>
              </a:extLst>
            </a:blip>
            <a:srcRect/>
            <a:stretch/>
          </p:blipFill>
          <p:spPr>
            <a:xfrm>
              <a:off x="9237294" y="3262913"/>
              <a:ext cx="1237101" cy="445282"/>
            </a:xfrm>
            <a:prstGeom prst="rect">
              <a:avLst/>
            </a:prstGeom>
          </p:spPr>
        </p:pic>
      </p:grpSp>
      <p:sp>
        <p:nvSpPr>
          <p:cNvPr id="5" name="TextBox 4"/>
          <p:cNvSpPr txBox="1"/>
          <p:nvPr/>
        </p:nvSpPr>
        <p:spPr>
          <a:xfrm>
            <a:off x="4231269" y="3663134"/>
            <a:ext cx="1278193" cy="276999"/>
          </a:xfrm>
          <a:prstGeom prst="rect">
            <a:avLst/>
          </a:prstGeom>
          <a:noFill/>
        </p:spPr>
        <p:txBody>
          <a:bodyPr wrap="square" rtlCol="0">
            <a:spAutoFit/>
          </a:bodyPr>
          <a:lstStyle/>
          <a:p>
            <a:r>
              <a:rPr lang="en-US" sz="1200" dirty="0" smtClean="0"/>
              <a:t>I’m listening . . .</a:t>
            </a:r>
            <a:endParaRPr lang="en-CA" sz="1200" dirty="0"/>
          </a:p>
        </p:txBody>
      </p:sp>
      <p:pic>
        <p:nvPicPr>
          <p:cNvPr id="7" name="Picture 6">
            <a:extLst>
              <a:ext uri="{FF2B5EF4-FFF2-40B4-BE49-F238E27FC236}">
                <a16:creationId xmlns:a16="http://schemas.microsoft.com/office/drawing/2014/main" id="{B0D9E4D8-14ED-0F45-B8F6-D46FDF870879}"/>
              </a:ext>
            </a:extLst>
          </p:cNvPr>
          <p:cNvPicPr>
            <a:picLocks noChangeAspect="1"/>
          </p:cNvPicPr>
          <p:nvPr/>
        </p:nvPicPr>
        <p:blipFill>
          <a:blip r:embed="rId9"/>
          <a:stretch>
            <a:fillRect/>
          </a:stretch>
        </p:blipFill>
        <p:spPr>
          <a:xfrm rot="378541" flipH="1">
            <a:off x="3248392" y="3657561"/>
            <a:ext cx="1711231" cy="2040611"/>
          </a:xfrm>
          <a:prstGeom prst="rect">
            <a:avLst/>
          </a:prstGeom>
        </p:spPr>
      </p:pic>
      <p:grpSp>
        <p:nvGrpSpPr>
          <p:cNvPr id="13" name="Group 12"/>
          <p:cNvGrpSpPr/>
          <p:nvPr/>
        </p:nvGrpSpPr>
        <p:grpSpPr>
          <a:xfrm>
            <a:off x="569058" y="2164366"/>
            <a:ext cx="3002938" cy="1848675"/>
            <a:chOff x="569058" y="2164366"/>
            <a:chExt cx="3002938" cy="1848675"/>
          </a:xfrm>
        </p:grpSpPr>
        <p:pic>
          <p:nvPicPr>
            <p:cNvPr id="8" name="Picture 7">
              <a:extLst>
                <a:ext uri="{FF2B5EF4-FFF2-40B4-BE49-F238E27FC236}">
                  <a16:creationId xmlns:a16="http://schemas.microsoft.com/office/drawing/2014/main" id="{7DE33FFE-54A0-624F-A24B-F8AEDC13BA1E}"/>
                </a:ext>
              </a:extLst>
            </p:cNvPr>
            <p:cNvPicPr>
              <a:picLocks noChangeAspect="1"/>
            </p:cNvPicPr>
            <p:nvPr/>
          </p:nvPicPr>
          <p:blipFill>
            <a:blip r:embed="rId10"/>
            <a:stretch>
              <a:fillRect/>
            </a:stretch>
          </p:blipFill>
          <p:spPr>
            <a:xfrm>
              <a:off x="829257" y="2550625"/>
              <a:ext cx="2482541" cy="1462416"/>
            </a:xfrm>
            <a:prstGeom prst="rect">
              <a:avLst/>
            </a:prstGeom>
          </p:spPr>
        </p:pic>
        <p:sp>
          <p:nvSpPr>
            <p:cNvPr id="6" name="TextBox 5"/>
            <p:cNvSpPr txBox="1"/>
            <p:nvPr/>
          </p:nvSpPr>
          <p:spPr>
            <a:xfrm>
              <a:off x="569058" y="2164366"/>
              <a:ext cx="3002938" cy="369332"/>
            </a:xfrm>
            <a:prstGeom prst="rect">
              <a:avLst/>
            </a:prstGeom>
            <a:noFill/>
          </p:spPr>
          <p:txBody>
            <a:bodyPr wrap="none" rtlCol="0">
              <a:spAutoFit/>
            </a:bodyPr>
            <a:lstStyle/>
            <a:p>
              <a:pPr algn="ctr"/>
              <a:r>
                <a:rPr lang="en-US" dirty="0" smtClean="0"/>
                <a:t>The Supreme Court of Canada</a:t>
              </a:r>
              <a:endParaRPr lang="en-CA" dirty="0"/>
            </a:p>
          </p:txBody>
        </p:sp>
      </p:grpSp>
      <p:sp>
        <p:nvSpPr>
          <p:cNvPr id="14" name="TextBox 13"/>
          <p:cNvSpPr txBox="1"/>
          <p:nvPr/>
        </p:nvSpPr>
        <p:spPr>
          <a:xfrm>
            <a:off x="4221753" y="3663134"/>
            <a:ext cx="1822695" cy="276999"/>
          </a:xfrm>
          <a:prstGeom prst="rect">
            <a:avLst/>
          </a:prstGeom>
          <a:noFill/>
        </p:spPr>
        <p:txBody>
          <a:bodyPr wrap="square" rtlCol="0">
            <a:spAutoFit/>
          </a:bodyPr>
          <a:lstStyle/>
          <a:p>
            <a:r>
              <a:rPr lang="en-US" sz="1200" dirty="0" smtClean="0"/>
              <a:t>A-ha!</a:t>
            </a:r>
            <a:endParaRPr lang="en-CA" sz="1200" dirty="0"/>
          </a:p>
        </p:txBody>
      </p:sp>
    </p:spTree>
    <p:extLst>
      <p:ext uri="{BB962C8B-B14F-4D97-AF65-F5344CB8AC3E}">
        <p14:creationId xmlns:p14="http://schemas.microsoft.com/office/powerpoint/2010/main" val="399015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par>
                          <p:cTn id="32" fill="hold">
                            <p:stCondLst>
                              <p:cond delay="3000"/>
                            </p:stCondLst>
                            <p:childTnLst>
                              <p:par>
                                <p:cTn id="33" presetID="32" presetClass="emph" presetSubtype="0" fill="hold" nodeType="afterEffect">
                                  <p:stCondLst>
                                    <p:cond delay="0"/>
                                  </p:stCondLst>
                                  <p:childTnLst>
                                    <p:animRot by="120000">
                                      <p:cBhvr>
                                        <p:cTn id="34" dur="100" fill="hold">
                                          <p:stCondLst>
                                            <p:cond delay="0"/>
                                          </p:stCondLst>
                                        </p:cTn>
                                        <p:tgtEl>
                                          <p:spTgt spid="2"/>
                                        </p:tgtEl>
                                        <p:attrNameLst>
                                          <p:attrName>r</p:attrName>
                                        </p:attrNameLst>
                                      </p:cBhvr>
                                    </p:animRot>
                                    <p:animRot by="-240000">
                                      <p:cBhvr>
                                        <p:cTn id="35" dur="200" fill="hold">
                                          <p:stCondLst>
                                            <p:cond delay="200"/>
                                          </p:stCondLst>
                                        </p:cTn>
                                        <p:tgtEl>
                                          <p:spTgt spid="2"/>
                                        </p:tgtEl>
                                        <p:attrNameLst>
                                          <p:attrName>r</p:attrName>
                                        </p:attrNameLst>
                                      </p:cBhvr>
                                    </p:animRot>
                                    <p:animRot by="240000">
                                      <p:cBhvr>
                                        <p:cTn id="36" dur="200" fill="hold">
                                          <p:stCondLst>
                                            <p:cond delay="400"/>
                                          </p:stCondLst>
                                        </p:cTn>
                                        <p:tgtEl>
                                          <p:spTgt spid="2"/>
                                        </p:tgtEl>
                                        <p:attrNameLst>
                                          <p:attrName>r</p:attrName>
                                        </p:attrNameLst>
                                      </p:cBhvr>
                                    </p:animRot>
                                    <p:animRot by="-240000">
                                      <p:cBhvr>
                                        <p:cTn id="37" dur="200" fill="hold">
                                          <p:stCondLst>
                                            <p:cond delay="600"/>
                                          </p:stCondLst>
                                        </p:cTn>
                                        <p:tgtEl>
                                          <p:spTgt spid="2"/>
                                        </p:tgtEl>
                                        <p:attrNameLst>
                                          <p:attrName>r</p:attrName>
                                        </p:attrNameLst>
                                      </p:cBhvr>
                                    </p:animRot>
                                    <p:animRot by="120000">
                                      <p:cBhvr>
                                        <p:cTn id="38" dur="200" fill="hold">
                                          <p:stCondLst>
                                            <p:cond delay="800"/>
                                          </p:stCondLst>
                                        </p:cTn>
                                        <p:tgtEl>
                                          <p:spTgt spid="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TARIFFS: MANDATORY OR NOT?</a:t>
            </a:r>
            <a:endParaRPr lang="en-US" dirty="0"/>
          </a:p>
        </p:txBody>
      </p:sp>
      <p:grpSp>
        <p:nvGrpSpPr>
          <p:cNvPr id="2" name="Group 1"/>
          <p:cNvGrpSpPr/>
          <p:nvPr/>
        </p:nvGrpSpPr>
        <p:grpSpPr>
          <a:xfrm>
            <a:off x="2020984" y="2768952"/>
            <a:ext cx="1300595" cy="2833350"/>
            <a:chOff x="887132" y="3096805"/>
            <a:chExt cx="1125839" cy="2385464"/>
          </a:xfrm>
        </p:grpSpPr>
        <p:grpSp>
          <p:nvGrpSpPr>
            <p:cNvPr id="7" name="Group 6">
              <a:extLst>
                <a:ext uri="{FF2B5EF4-FFF2-40B4-BE49-F238E27FC236}">
                  <a16:creationId xmlns:a16="http://schemas.microsoft.com/office/drawing/2014/main" id="{84523D37-19DA-3E41-A043-26C44DD0EF6C}"/>
                </a:ext>
              </a:extLst>
            </p:cNvPr>
            <p:cNvGrpSpPr/>
            <p:nvPr/>
          </p:nvGrpSpPr>
          <p:grpSpPr>
            <a:xfrm>
              <a:off x="955448" y="3096805"/>
              <a:ext cx="1057523" cy="2385464"/>
              <a:chOff x="2875380" y="5454578"/>
              <a:chExt cx="1079138" cy="3813942"/>
            </a:xfrm>
          </p:grpSpPr>
          <p:pic>
            <p:nvPicPr>
              <p:cNvPr id="8" name="Picture 7"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3">
                <a:duotone>
                  <a:schemeClr val="accent6">
                    <a:shade val="45000"/>
                    <a:satMod val="135000"/>
                  </a:schemeClr>
                  <a:prstClr val="white"/>
                </a:duotone>
              </a:blip>
              <a:stretch>
                <a:fillRect/>
              </a:stretch>
            </p:blipFill>
            <p:spPr>
              <a:xfrm>
                <a:off x="2875380" y="8335861"/>
                <a:ext cx="969129" cy="932659"/>
              </a:xfrm>
              <a:prstGeom prst="rect">
                <a:avLst/>
              </a:prstGeom>
            </p:spPr>
          </p:pic>
          <p:sp>
            <p:nvSpPr>
              <p:cNvPr id="9" name="TextBox 8">
                <a:extLst>
                  <a:ext uri="{FF2B5EF4-FFF2-40B4-BE49-F238E27FC236}">
                    <a16:creationId xmlns:a16="http://schemas.microsoft.com/office/drawing/2014/main" id="{46C7365D-FC55-CA4F-B5C4-B61F40E6BEA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pic>
          <p:nvPicPr>
            <p:cNvPr id="10" name="Picture 9">
              <a:extLst>
                <a:ext uri="{FF2B5EF4-FFF2-40B4-BE49-F238E27FC236}">
                  <a16:creationId xmlns:a16="http://schemas.microsoft.com/office/drawing/2014/main" id="{B81A3DE6-628C-4849-B564-374BBF1271FF}"/>
                </a:ext>
              </a:extLst>
            </p:cNvPr>
            <p:cNvPicPr>
              <a:picLocks noChangeAspect="1"/>
            </p:cNvPicPr>
            <p:nvPr/>
          </p:nvPicPr>
          <p:blipFill>
            <a:blip r:embed="rId4"/>
            <a:srcRect/>
            <a:stretch/>
          </p:blipFill>
          <p:spPr>
            <a:xfrm>
              <a:off x="887132" y="3570593"/>
              <a:ext cx="1125839" cy="990538"/>
            </a:xfrm>
            <a:prstGeom prst="rect">
              <a:avLst/>
            </a:prstGeom>
          </p:spPr>
        </p:pic>
      </p:grpSp>
      <p:pic>
        <p:nvPicPr>
          <p:cNvPr id="1026" name="Picture 2" descr="https://lh3.googleusercontent.com/Da8R_SJMUFF36UDK9cVEDZWASjSRP2CGvXu-OeRb7nN2vzNHhjAf-sLKUIpD0xcCt27tVNvRToqmLu9UEdFgITO3pDIfVE14jJa47x2we_MFX7SPQrYYRpzBbkHC5i73z7bEpwzAmr-xMKGSfGXiFZ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562" y="2986063"/>
            <a:ext cx="1558678" cy="16174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BBC2EF-3BC3-C441-BDCA-B210EDACAEB7}"/>
              </a:ext>
            </a:extLst>
          </p:cNvPr>
          <p:cNvSpPr txBox="1"/>
          <p:nvPr/>
        </p:nvSpPr>
        <p:spPr>
          <a:xfrm rot="1474366">
            <a:off x="4611810" y="3510954"/>
            <a:ext cx="3324739" cy="769441"/>
          </a:xfrm>
          <a:prstGeom prst="rect">
            <a:avLst/>
          </a:prstGeom>
          <a:noFill/>
        </p:spPr>
        <p:txBody>
          <a:bodyPr wrap="square" rtlCol="0">
            <a:spAutoFit/>
          </a:bodyPr>
          <a:lstStyle/>
          <a:p>
            <a:pPr fontAlgn="base"/>
            <a:r>
              <a:rPr lang="en-US" sz="4400" dirty="0" smtClean="0">
                <a:solidFill>
                  <a:srgbClr val="FF0000"/>
                </a:solidFill>
              </a:rPr>
              <a:t>NOT BINDING</a:t>
            </a:r>
            <a:endParaRPr lang="en-CA" sz="4400" dirty="0">
              <a:solidFill>
                <a:srgbClr val="FF0000"/>
              </a:solidFill>
            </a:endParaRPr>
          </a:p>
        </p:txBody>
      </p:sp>
      <p:sp>
        <p:nvSpPr>
          <p:cNvPr id="3" name="TextBox 2"/>
          <p:cNvSpPr txBox="1"/>
          <p:nvPr/>
        </p:nvSpPr>
        <p:spPr>
          <a:xfrm>
            <a:off x="943176" y="3144884"/>
            <a:ext cx="1396181" cy="373626"/>
          </a:xfrm>
          <a:prstGeom prst="rect">
            <a:avLst/>
          </a:prstGeom>
          <a:noFill/>
        </p:spPr>
        <p:txBody>
          <a:bodyPr wrap="square" rtlCol="0">
            <a:spAutoFit/>
          </a:bodyPr>
          <a:lstStyle/>
          <a:p>
            <a:r>
              <a:rPr lang="en-US" dirty="0" smtClean="0">
                <a:solidFill>
                  <a:srgbClr val="FF0000"/>
                </a:solidFill>
              </a:rPr>
              <a:t>Mandatory?</a:t>
            </a:r>
            <a:endParaRPr lang="en-CA" dirty="0">
              <a:solidFill>
                <a:srgbClr val="FF0000"/>
              </a:solidFill>
            </a:endParaRPr>
          </a:p>
        </p:txBody>
      </p:sp>
      <p:sp>
        <p:nvSpPr>
          <p:cNvPr id="6" name="TextBox 5"/>
          <p:cNvSpPr txBox="1"/>
          <p:nvPr/>
        </p:nvSpPr>
        <p:spPr>
          <a:xfrm>
            <a:off x="3115278" y="3151866"/>
            <a:ext cx="1229032" cy="369332"/>
          </a:xfrm>
          <a:prstGeom prst="rect">
            <a:avLst/>
          </a:prstGeom>
          <a:noFill/>
        </p:spPr>
        <p:txBody>
          <a:bodyPr wrap="square" rtlCol="0">
            <a:spAutoFit/>
          </a:bodyPr>
          <a:lstStyle/>
          <a:p>
            <a:r>
              <a:rPr lang="en-US" dirty="0" smtClean="0">
                <a:solidFill>
                  <a:srgbClr val="FF0000"/>
                </a:solidFill>
              </a:rPr>
              <a:t>Voluntary?</a:t>
            </a:r>
            <a:endParaRPr lang="en-CA" dirty="0">
              <a:solidFill>
                <a:srgbClr val="FF0000"/>
              </a:solidFill>
            </a:endParaRPr>
          </a:p>
        </p:txBody>
      </p:sp>
      <p:sp>
        <p:nvSpPr>
          <p:cNvPr id="15" name="TextBox 14"/>
          <p:cNvSpPr txBox="1"/>
          <p:nvPr/>
        </p:nvSpPr>
        <p:spPr>
          <a:xfrm>
            <a:off x="3120196" y="3146954"/>
            <a:ext cx="1229032" cy="369332"/>
          </a:xfrm>
          <a:prstGeom prst="rect">
            <a:avLst/>
          </a:prstGeom>
          <a:noFill/>
        </p:spPr>
        <p:txBody>
          <a:bodyPr wrap="square" rtlCol="0">
            <a:spAutoFit/>
          </a:bodyPr>
          <a:lstStyle/>
          <a:p>
            <a:r>
              <a:rPr lang="en-US" dirty="0" smtClean="0">
                <a:solidFill>
                  <a:srgbClr val="FF0000"/>
                </a:solidFill>
              </a:rPr>
              <a:t>Voluntary!</a:t>
            </a:r>
            <a:endParaRPr lang="en-CA" dirty="0">
              <a:solidFill>
                <a:srgbClr val="FF0000"/>
              </a:solidFill>
            </a:endParaRPr>
          </a:p>
        </p:txBody>
      </p:sp>
      <p:sp>
        <p:nvSpPr>
          <p:cNvPr id="16" name="Rectangle 3"/>
          <p:cNvSpPr>
            <a:spLocks noChangeArrowheads="1"/>
          </p:cNvSpPr>
          <p:nvPr/>
        </p:nvSpPr>
        <p:spPr bwMode="auto">
          <a:xfrm>
            <a:off x="6960684" y="-1821861"/>
            <a:ext cx="434048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r>
              <a:rPr kumimoji="0" lang="en-US" altLang="en-US" sz="48000" b="0" i="0" u="none" strike="noStrike" cap="none" normalizeH="0" baseline="0" smtClean="0">
                <a:ln>
                  <a:noFill/>
                </a:ln>
                <a:solidFill>
                  <a:schemeClr val="tx1"/>
                </a:solidFill>
                <a:effectLst/>
                <a:latin typeface="Arial" panose="020B0604020202020204" pitchFamily="34" charset="0"/>
              </a:rPr>
              <a:t/>
            </a:r>
            <a:br>
              <a:rPr kumimoji="0" lang="en-US" altLang="en-US" sz="480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Federal Court of Appeal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21" name="Group 20"/>
          <p:cNvGrpSpPr/>
          <p:nvPr/>
        </p:nvGrpSpPr>
        <p:grpSpPr>
          <a:xfrm>
            <a:off x="7118804" y="1715334"/>
            <a:ext cx="3002938" cy="1848675"/>
            <a:chOff x="569058" y="2164366"/>
            <a:chExt cx="3002938" cy="1848675"/>
          </a:xfrm>
        </p:grpSpPr>
        <p:pic>
          <p:nvPicPr>
            <p:cNvPr id="22" name="Picture 21">
              <a:extLst>
                <a:ext uri="{FF2B5EF4-FFF2-40B4-BE49-F238E27FC236}">
                  <a16:creationId xmlns:a16="http://schemas.microsoft.com/office/drawing/2014/main" id="{7DE33FFE-54A0-624F-A24B-F8AEDC13BA1E}"/>
                </a:ext>
              </a:extLst>
            </p:cNvPr>
            <p:cNvPicPr>
              <a:picLocks noChangeAspect="1"/>
            </p:cNvPicPr>
            <p:nvPr/>
          </p:nvPicPr>
          <p:blipFill>
            <a:blip r:embed="rId6"/>
            <a:stretch>
              <a:fillRect/>
            </a:stretch>
          </p:blipFill>
          <p:spPr>
            <a:xfrm>
              <a:off x="829257" y="2550625"/>
              <a:ext cx="2482541" cy="1462416"/>
            </a:xfrm>
            <a:prstGeom prst="rect">
              <a:avLst/>
            </a:prstGeom>
          </p:spPr>
        </p:pic>
        <p:sp>
          <p:nvSpPr>
            <p:cNvPr id="23" name="TextBox 22"/>
            <p:cNvSpPr txBox="1"/>
            <p:nvPr/>
          </p:nvSpPr>
          <p:spPr>
            <a:xfrm>
              <a:off x="569058" y="2164366"/>
              <a:ext cx="3002938" cy="369332"/>
            </a:xfrm>
            <a:prstGeom prst="rect">
              <a:avLst/>
            </a:prstGeom>
            <a:noFill/>
          </p:spPr>
          <p:txBody>
            <a:bodyPr wrap="none" rtlCol="0">
              <a:spAutoFit/>
            </a:bodyPr>
            <a:lstStyle/>
            <a:p>
              <a:pPr algn="ctr"/>
              <a:r>
                <a:rPr lang="en-US" dirty="0" smtClean="0"/>
                <a:t>The Supreme Court of Canada</a:t>
              </a:r>
              <a:endParaRPr lang="en-CA" dirty="0"/>
            </a:p>
          </p:txBody>
        </p:sp>
      </p:grpSp>
      <p:grpSp>
        <p:nvGrpSpPr>
          <p:cNvPr id="18" name="Group 17"/>
          <p:cNvGrpSpPr/>
          <p:nvPr/>
        </p:nvGrpSpPr>
        <p:grpSpPr>
          <a:xfrm>
            <a:off x="9052069" y="2709360"/>
            <a:ext cx="2432476" cy="3082137"/>
            <a:chOff x="8728428" y="2768952"/>
            <a:chExt cx="2432476" cy="3082137"/>
          </a:xfrm>
        </p:grpSpPr>
        <p:pic>
          <p:nvPicPr>
            <p:cNvPr id="1028" name="Picture 4" descr="https://lh4.googleusercontent.com/DzbDf7ZKHHNjCoNvHI6yudHbBWCsWFVWudIMoJd_r19C9s0luA2JUN3ittwqbHCibVxSunGnZ57EwqicwOHw7MrirybwNJosk4w-tchyEz0W5XTNT05SzHGwXHR5W0-HO3g8ptQP1Pj0vYthHA-v=s20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4146" y="2768952"/>
              <a:ext cx="2021040" cy="27128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728428" y="5481757"/>
              <a:ext cx="2432476" cy="369332"/>
            </a:xfrm>
            <a:prstGeom prst="rect">
              <a:avLst/>
            </a:prstGeom>
            <a:noFill/>
          </p:spPr>
          <p:txBody>
            <a:bodyPr wrap="square" rtlCol="0">
              <a:spAutoFit/>
            </a:bodyPr>
            <a:lstStyle/>
            <a:p>
              <a:r>
                <a:rPr lang="en-US" dirty="0" smtClean="0"/>
                <a:t>Federal Court of Appeal</a:t>
              </a:r>
              <a:endParaRPr lang="en-CA" dirty="0"/>
            </a:p>
          </p:txBody>
        </p:sp>
      </p:grpSp>
    </p:spTree>
    <p:extLst>
      <p:ext uri="{BB962C8B-B14F-4D97-AF65-F5344CB8AC3E}">
        <p14:creationId xmlns:p14="http://schemas.microsoft.com/office/powerpoint/2010/main" val="28706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iterate type="lt">
                                    <p:tmPct val="0"/>
                                  </p:iterate>
                                  <p:childTnLst>
                                    <p:anim calcmode="lin" valueType="num">
                                      <p:cBhvr>
                                        <p:cTn id="46" dur="1000"/>
                                        <p:tgtEl>
                                          <p:spTgt spid="6"/>
                                        </p:tgtEl>
                                        <p:attrNameLst>
                                          <p:attrName>ppt_w</p:attrName>
                                        </p:attrNameLst>
                                      </p:cBhvr>
                                      <p:tavLst>
                                        <p:tav tm="0">
                                          <p:val>
                                            <p:strVal val="ppt_w"/>
                                          </p:val>
                                        </p:tav>
                                        <p:tav tm="100000">
                                          <p:val>
                                            <p:fltVal val="0"/>
                                          </p:val>
                                        </p:tav>
                                      </p:tavLst>
                                    </p:anim>
                                    <p:anim calcmode="lin" valueType="num">
                                      <p:cBhvr>
                                        <p:cTn id="47" dur="1000"/>
                                        <p:tgtEl>
                                          <p:spTgt spid="6"/>
                                        </p:tgtEl>
                                        <p:attrNameLst>
                                          <p:attrName>ppt_h</p:attrName>
                                        </p:attrNameLst>
                                      </p:cBhvr>
                                      <p:tavLst>
                                        <p:tav tm="0">
                                          <p:val>
                                            <p:strVal val="ppt_h"/>
                                          </p:val>
                                        </p:tav>
                                        <p:tav tm="100000">
                                          <p:val>
                                            <p:fltVal val="0"/>
                                          </p:val>
                                        </p:tav>
                                      </p:tavLst>
                                    </p:anim>
                                    <p:anim calcmode="lin" valueType="num">
                                      <p:cBhvr>
                                        <p:cTn id="48" dur="1000"/>
                                        <p:tgtEl>
                                          <p:spTgt spid="6"/>
                                        </p:tgtEl>
                                        <p:attrNameLst>
                                          <p:attrName>style.rotation</p:attrName>
                                        </p:attrNameLst>
                                      </p:cBhvr>
                                      <p:tavLst>
                                        <p:tav tm="0">
                                          <p:val>
                                            <p:fltVal val="0"/>
                                          </p:val>
                                        </p:tav>
                                        <p:tav tm="100000">
                                          <p:val>
                                            <p:fltVal val="90"/>
                                          </p:val>
                                        </p:tav>
                                      </p:tavLst>
                                    </p:anim>
                                    <p:animEffect transition="out" filter="fad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type="lt">
                                    <p:tmAbs val="0"/>
                                  </p:iterate>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additive="base">
                                        <p:cTn id="59" dur="500" fill="hold"/>
                                        <p:tgtEl>
                                          <p:spTgt spid="1026"/>
                                        </p:tgtEl>
                                        <p:attrNameLst>
                                          <p:attrName>ppt_x</p:attrName>
                                        </p:attrNameLst>
                                      </p:cBhvr>
                                      <p:tavLst>
                                        <p:tav tm="0">
                                          <p:val>
                                            <p:strVal val="#ppt_x"/>
                                          </p:val>
                                        </p:tav>
                                        <p:tav tm="100000">
                                          <p:val>
                                            <p:strVal val="#ppt_x"/>
                                          </p:val>
                                        </p:tav>
                                      </p:tavLst>
                                    </p:anim>
                                    <p:anim calcmode="lin" valueType="num">
                                      <p:cBhvr additive="base">
                                        <p:cTn id="6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3" grpId="1"/>
      <p:bldP spid="6" grpId="0"/>
      <p:bldP spid="6" grpId="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6AC0B16C-5F69-1B48-858C-CC8B85DD0252}"/>
              </a:ext>
            </a:extLst>
          </p:cNvPr>
          <p:cNvPicPr>
            <a:picLocks noChangeAspect="1"/>
          </p:cNvPicPr>
          <p:nvPr/>
        </p:nvPicPr>
        <p:blipFill>
          <a:blip r:embed="rId3"/>
          <a:stretch>
            <a:fillRect/>
          </a:stretch>
        </p:blipFill>
        <p:spPr>
          <a:xfrm>
            <a:off x="8436078" y="2909032"/>
            <a:ext cx="1852231" cy="2552358"/>
          </a:xfrm>
          <a:prstGeom prst="rect">
            <a:avLst/>
          </a:prstGeom>
        </p:spPr>
      </p:pic>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TARIFFS: MANDATORY OR NOT?</a:t>
            </a:r>
            <a:endParaRPr lang="en-US" dirty="0"/>
          </a:p>
        </p:txBody>
      </p:sp>
      <p:pic>
        <p:nvPicPr>
          <p:cNvPr id="8" name="Picture 7"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4"/>
          <a:stretch>
            <a:fillRect/>
          </a:stretch>
        </p:blipFill>
        <p:spPr>
          <a:xfrm>
            <a:off x="2993203" y="3286699"/>
            <a:ext cx="1370216" cy="118214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5696E23-CB66-AD49-B19F-A0DAFA8186C6}"/>
              </a:ext>
            </a:extLst>
          </p:cNvPr>
          <p:cNvPicPr>
            <a:picLocks noChangeAspect="1"/>
          </p:cNvPicPr>
          <p:nvPr/>
        </p:nvPicPr>
        <p:blipFill>
          <a:blip r:embed="rId5"/>
          <a:stretch>
            <a:fillRect/>
          </a:stretch>
        </p:blipFill>
        <p:spPr>
          <a:xfrm>
            <a:off x="3166474" y="3320600"/>
            <a:ext cx="1023674" cy="1282647"/>
          </a:xfrm>
          <a:prstGeom prst="rect">
            <a:avLst/>
          </a:prstGeom>
        </p:spPr>
      </p:pic>
      <p:sp>
        <p:nvSpPr>
          <p:cNvPr id="13" name="TextBox 12">
            <a:extLst>
              <a:ext uri="{FF2B5EF4-FFF2-40B4-BE49-F238E27FC236}">
                <a16:creationId xmlns:a16="http://schemas.microsoft.com/office/drawing/2014/main" id="{D8BBC2EF-3BC3-C441-BDCA-B210EDACAEB7}"/>
              </a:ext>
            </a:extLst>
          </p:cNvPr>
          <p:cNvSpPr txBox="1"/>
          <p:nvPr/>
        </p:nvSpPr>
        <p:spPr>
          <a:xfrm rot="1474366">
            <a:off x="7601221" y="3800491"/>
            <a:ext cx="3762993" cy="769441"/>
          </a:xfrm>
          <a:prstGeom prst="rect">
            <a:avLst/>
          </a:prstGeom>
          <a:noFill/>
        </p:spPr>
        <p:txBody>
          <a:bodyPr wrap="square" rtlCol="0">
            <a:spAutoFit/>
          </a:bodyPr>
          <a:lstStyle/>
          <a:p>
            <a:pPr fontAlgn="base"/>
            <a:r>
              <a:rPr lang="en-US" sz="4400" dirty="0" smtClean="0">
                <a:solidFill>
                  <a:srgbClr val="FF0000"/>
                </a:solidFill>
              </a:rPr>
              <a:t>NOT REQUIRED</a:t>
            </a:r>
            <a:endParaRPr lang="en-CA" sz="4400" dirty="0">
              <a:solidFill>
                <a:srgbClr val="FF0000"/>
              </a:solidFill>
            </a:endParaRPr>
          </a:p>
        </p:txBody>
      </p:sp>
      <p:grpSp>
        <p:nvGrpSpPr>
          <p:cNvPr id="14" name="Group 13">
            <a:extLst>
              <a:ext uri="{FF2B5EF4-FFF2-40B4-BE49-F238E27FC236}">
                <a16:creationId xmlns:a16="http://schemas.microsoft.com/office/drawing/2014/main" id="{84523D37-19DA-3E41-A043-26C44DD0EF6C}"/>
              </a:ext>
            </a:extLst>
          </p:cNvPr>
          <p:cNvGrpSpPr/>
          <p:nvPr/>
        </p:nvGrpSpPr>
        <p:grpSpPr>
          <a:xfrm>
            <a:off x="3192549" y="3624346"/>
            <a:ext cx="971524" cy="1012802"/>
            <a:chOff x="2785520" y="4434922"/>
            <a:chExt cx="991381" cy="1619295"/>
          </a:xfrm>
        </p:grpSpPr>
        <p:pic>
          <p:nvPicPr>
            <p:cNvPr id="15" name="Picture 14"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6">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6" name="TextBox 15">
              <a:extLst>
                <a:ext uri="{FF2B5EF4-FFF2-40B4-BE49-F238E27FC236}">
                  <a16:creationId xmlns:a16="http://schemas.microsoft.com/office/drawing/2014/main" id="{46C7365D-FC55-CA4F-B5C4-B61F40E6BEA7}"/>
                </a:ext>
              </a:extLst>
            </p:cNvPr>
            <p:cNvSpPr txBox="1"/>
            <p:nvPr/>
          </p:nvSpPr>
          <p:spPr>
            <a:xfrm>
              <a:off x="2863233" y="5463719"/>
              <a:ext cx="913668" cy="590498"/>
            </a:xfrm>
            <a:prstGeom prst="rect">
              <a:avLst/>
            </a:prstGeom>
            <a:noFill/>
          </p:spPr>
          <p:txBody>
            <a:bodyPr wrap="square" rtlCol="0">
              <a:spAutoFit/>
            </a:bodyPr>
            <a:lstStyle/>
            <a:p>
              <a:r>
                <a:rPr lang="en-US" dirty="0" smtClean="0"/>
                <a:t> Tariff?</a:t>
              </a:r>
              <a:endParaRPr lang="en-US" dirty="0"/>
            </a:p>
          </p:txBody>
        </p:sp>
      </p:grpSp>
      <p:pic>
        <p:nvPicPr>
          <p:cNvPr id="7" name="Picture 6">
            <a:extLst>
              <a:ext uri="{FF2B5EF4-FFF2-40B4-BE49-F238E27FC236}">
                <a16:creationId xmlns:a16="http://schemas.microsoft.com/office/drawing/2014/main" id="{6184884A-7471-954A-8A81-43B82332FF76}"/>
              </a:ext>
            </a:extLst>
          </p:cNvPr>
          <p:cNvPicPr>
            <a:picLocks noChangeAspect="1"/>
          </p:cNvPicPr>
          <p:nvPr/>
        </p:nvPicPr>
        <p:blipFill>
          <a:blip r:embed="rId7"/>
          <a:stretch>
            <a:fillRect/>
          </a:stretch>
        </p:blipFill>
        <p:spPr>
          <a:xfrm>
            <a:off x="2752583" y="2523652"/>
            <a:ext cx="1829650" cy="2201387"/>
          </a:xfrm>
          <a:prstGeom prst="rect">
            <a:avLst/>
          </a:prstGeom>
        </p:spPr>
      </p:pic>
    </p:spTree>
    <p:extLst>
      <p:ext uri="{BB962C8B-B14F-4D97-AF65-F5344CB8AC3E}">
        <p14:creationId xmlns:p14="http://schemas.microsoft.com/office/powerpoint/2010/main" val="35577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35" presetClass="path" presetSubtype="0" accel="50000" decel="50000" fill="hold" nodeType="withEffect">
                                  <p:stCondLst>
                                    <p:cond delay="0"/>
                                  </p:stCondLst>
                                  <p:childTnLst>
                                    <p:animMotion origin="layout" path="M -2.70833E-6 0.00023 L -0.17721 0.00092 " pathEditMode="relative" rAng="0" ptsTypes="AA">
                                      <p:cBhvr>
                                        <p:cTn id="16" dur="2000" fill="hold"/>
                                        <p:tgtEl>
                                          <p:spTgt spid="8"/>
                                        </p:tgtEl>
                                        <p:attrNameLst>
                                          <p:attrName>ppt_x</p:attrName>
                                          <p:attrName>ppt_y</p:attrName>
                                        </p:attrNameLst>
                                      </p:cBhvr>
                                      <p:rCtr x="-8867" y="23"/>
                                    </p:animMotion>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2.70833E-6 -4.81481E-6 L 0.20482 0.00047 " pathEditMode="relative" rAng="0" ptsTypes="AA">
                                      <p:cBhvr>
                                        <p:cTn id="20" dur="2000" fill="hold"/>
                                        <p:tgtEl>
                                          <p:spTgt spid="14"/>
                                        </p:tgtEl>
                                        <p:attrNameLst>
                                          <p:attrName>ppt_x</p:attrName>
                                          <p:attrName>ppt_y</p:attrName>
                                        </p:attrNameLst>
                                      </p:cBhvr>
                                      <p:rCtr x="10234" y="23"/>
                                    </p:animMotion>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3500"/>
                            </p:stCondLst>
                            <p:childTnLst>
                              <p:par>
                                <p:cTn id="32" presetID="32" presetClass="emph" presetSubtype="0" fill="hold" nodeType="afterEffect">
                                  <p:stCondLst>
                                    <p:cond delay="0"/>
                                  </p:stCondLst>
                                  <p:childTnLst>
                                    <p:animRot by="120000">
                                      <p:cBhvr>
                                        <p:cTn id="33" dur="100" fill="hold">
                                          <p:stCondLst>
                                            <p:cond delay="0"/>
                                          </p:stCondLst>
                                        </p:cTn>
                                        <p:tgtEl>
                                          <p:spTgt spid="17"/>
                                        </p:tgtEl>
                                        <p:attrNameLst>
                                          <p:attrName>r</p:attrName>
                                        </p:attrNameLst>
                                      </p:cBhvr>
                                    </p:animRot>
                                    <p:animRot by="-240000">
                                      <p:cBhvr>
                                        <p:cTn id="34" dur="200" fill="hold">
                                          <p:stCondLst>
                                            <p:cond delay="200"/>
                                          </p:stCondLst>
                                        </p:cTn>
                                        <p:tgtEl>
                                          <p:spTgt spid="17"/>
                                        </p:tgtEl>
                                        <p:attrNameLst>
                                          <p:attrName>r</p:attrName>
                                        </p:attrNameLst>
                                      </p:cBhvr>
                                    </p:animRot>
                                    <p:animRot by="240000">
                                      <p:cBhvr>
                                        <p:cTn id="35" dur="200" fill="hold">
                                          <p:stCondLst>
                                            <p:cond delay="400"/>
                                          </p:stCondLst>
                                        </p:cTn>
                                        <p:tgtEl>
                                          <p:spTgt spid="17"/>
                                        </p:tgtEl>
                                        <p:attrNameLst>
                                          <p:attrName>r</p:attrName>
                                        </p:attrNameLst>
                                      </p:cBhvr>
                                    </p:animRot>
                                    <p:animRot by="-240000">
                                      <p:cBhvr>
                                        <p:cTn id="36" dur="200" fill="hold">
                                          <p:stCondLst>
                                            <p:cond delay="600"/>
                                          </p:stCondLst>
                                        </p:cTn>
                                        <p:tgtEl>
                                          <p:spTgt spid="17"/>
                                        </p:tgtEl>
                                        <p:attrNameLst>
                                          <p:attrName>r</p:attrName>
                                        </p:attrNameLst>
                                      </p:cBhvr>
                                    </p:animRot>
                                    <p:animRot by="120000">
                                      <p:cBhvr>
                                        <p:cTn id="37" dur="200" fill="hold">
                                          <p:stCondLst>
                                            <p:cond delay="800"/>
                                          </p:stCondLst>
                                        </p:cTn>
                                        <p:tgtEl>
                                          <p:spTgt spid="17"/>
                                        </p:tgtEl>
                                        <p:attrNameLst>
                                          <p:attrName>r</p:attrName>
                                        </p:attrNameLst>
                                      </p:cBhvr>
                                    </p:animRot>
                                  </p:childTnLst>
                                </p:cTn>
                              </p:par>
                            </p:childTnLst>
                          </p:cTn>
                        </p:par>
                        <p:par>
                          <p:cTn id="38" fill="hold">
                            <p:stCondLst>
                              <p:cond delay="4500"/>
                            </p:stCondLst>
                            <p:childTnLst>
                              <p:par>
                                <p:cTn id="39" presetID="16" presetClass="exit" presetSubtype="21" fill="hold" nodeType="afterEffect">
                                  <p:stCondLst>
                                    <p:cond delay="3000"/>
                                  </p:stCondLst>
                                  <p:childTnLst>
                                    <p:animEffect transition="out" filter="barn(inVertical)">
                                      <p:cBhvr>
                                        <p:cTn id="40" dur="1000"/>
                                        <p:tgtEl>
                                          <p:spTgt spid="14"/>
                                        </p:tgtEl>
                                      </p:cBhvr>
                                    </p:animEffect>
                                    <p:set>
                                      <p:cBhvr>
                                        <p:cTn id="4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6AC0B16C-5F69-1B48-858C-CC8B85DD0252}"/>
              </a:ext>
            </a:extLst>
          </p:cNvPr>
          <p:cNvPicPr>
            <a:picLocks noChangeAspect="1"/>
          </p:cNvPicPr>
          <p:nvPr/>
        </p:nvPicPr>
        <p:blipFill>
          <a:blip r:embed="rId3"/>
          <a:stretch>
            <a:fillRect/>
          </a:stretch>
        </p:blipFill>
        <p:spPr>
          <a:xfrm>
            <a:off x="6369994" y="2687266"/>
            <a:ext cx="1852231" cy="2552358"/>
          </a:xfrm>
          <a:prstGeom prst="rect">
            <a:avLst/>
          </a:prstGeom>
        </p:spPr>
      </p:pic>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TARIFFS: MANDATORY OR NOT?</a:t>
            </a:r>
            <a:endParaRPr lang="en-US" dirty="0"/>
          </a:p>
        </p:txBody>
      </p:sp>
      <p:grpSp>
        <p:nvGrpSpPr>
          <p:cNvPr id="14" name="Group 13">
            <a:extLst>
              <a:ext uri="{FF2B5EF4-FFF2-40B4-BE49-F238E27FC236}">
                <a16:creationId xmlns:a16="http://schemas.microsoft.com/office/drawing/2014/main" id="{84523D37-19DA-3E41-A043-26C44DD0EF6C}"/>
              </a:ext>
            </a:extLst>
          </p:cNvPr>
          <p:cNvGrpSpPr/>
          <p:nvPr/>
        </p:nvGrpSpPr>
        <p:grpSpPr>
          <a:xfrm>
            <a:off x="6708786" y="3248205"/>
            <a:ext cx="971524" cy="1012802"/>
            <a:chOff x="2785520" y="4434922"/>
            <a:chExt cx="991381" cy="1619295"/>
          </a:xfrm>
        </p:grpSpPr>
        <p:pic>
          <p:nvPicPr>
            <p:cNvPr id="15" name="Picture 14"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4">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6" name="TextBox 15">
              <a:extLst>
                <a:ext uri="{FF2B5EF4-FFF2-40B4-BE49-F238E27FC236}">
                  <a16:creationId xmlns:a16="http://schemas.microsoft.com/office/drawing/2014/main" id="{46C7365D-FC55-CA4F-B5C4-B61F40E6BEA7}"/>
                </a:ext>
              </a:extLst>
            </p:cNvPr>
            <p:cNvSpPr txBox="1"/>
            <p:nvPr/>
          </p:nvSpPr>
          <p:spPr>
            <a:xfrm>
              <a:off x="2863233" y="5463719"/>
              <a:ext cx="913668" cy="590498"/>
            </a:xfrm>
            <a:prstGeom prst="rect">
              <a:avLst/>
            </a:prstGeom>
            <a:noFill/>
          </p:spPr>
          <p:txBody>
            <a:bodyPr wrap="square" rtlCol="0">
              <a:spAutoFit/>
            </a:bodyPr>
            <a:lstStyle/>
            <a:p>
              <a:r>
                <a:rPr lang="en-US" dirty="0" smtClean="0"/>
                <a:t> Tariff?</a:t>
              </a:r>
              <a:endParaRPr lang="en-US" dirty="0"/>
            </a:p>
          </p:txBody>
        </p:sp>
      </p:grpSp>
      <p:pic>
        <p:nvPicPr>
          <p:cNvPr id="7" name="Picture 6">
            <a:extLst>
              <a:ext uri="{FF2B5EF4-FFF2-40B4-BE49-F238E27FC236}">
                <a16:creationId xmlns:a16="http://schemas.microsoft.com/office/drawing/2014/main" id="{6184884A-7471-954A-8A81-43B82332FF76}"/>
              </a:ext>
            </a:extLst>
          </p:cNvPr>
          <p:cNvPicPr>
            <a:picLocks noChangeAspect="1"/>
          </p:cNvPicPr>
          <p:nvPr/>
        </p:nvPicPr>
        <p:blipFill>
          <a:blip r:embed="rId5"/>
          <a:stretch>
            <a:fillRect/>
          </a:stretch>
        </p:blipFill>
        <p:spPr>
          <a:xfrm>
            <a:off x="3515743" y="2524171"/>
            <a:ext cx="1829650" cy="2201387"/>
          </a:xfrm>
          <a:prstGeom prst="rect">
            <a:avLst/>
          </a:prstGeom>
        </p:spPr>
      </p:pic>
      <p:grpSp>
        <p:nvGrpSpPr>
          <p:cNvPr id="27" name="Group 26"/>
          <p:cNvGrpSpPr/>
          <p:nvPr/>
        </p:nvGrpSpPr>
        <p:grpSpPr>
          <a:xfrm>
            <a:off x="6582284" y="2974805"/>
            <a:ext cx="1224529" cy="1340050"/>
            <a:chOff x="9246826" y="3094298"/>
            <a:chExt cx="1224529" cy="1340050"/>
          </a:xfrm>
        </p:grpSpPr>
        <p:cxnSp>
          <p:nvCxnSpPr>
            <p:cNvPr id="3" name="Straight Connector 2"/>
            <p:cNvCxnSpPr/>
            <p:nvPr/>
          </p:nvCxnSpPr>
          <p:spPr>
            <a:xfrm>
              <a:off x="9246826" y="3104130"/>
              <a:ext cx="1224529" cy="13105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46826" y="3094298"/>
              <a:ext cx="1145872" cy="13400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65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17"/>
                                        </p:tgtEl>
                                      </p:cBhvr>
                                    </p:animEffect>
                                    <p:anim calcmode="lin" valueType="num">
                                      <p:cBhvr>
                                        <p:cTn id="22" dur="1000"/>
                                        <p:tgtEl>
                                          <p:spTgt spid="17"/>
                                        </p:tgtEl>
                                        <p:attrNameLst>
                                          <p:attrName>ppt_x</p:attrName>
                                        </p:attrNameLst>
                                      </p:cBhvr>
                                      <p:tavLst>
                                        <p:tav tm="0">
                                          <p:val>
                                            <p:strVal val="ppt_x"/>
                                          </p:val>
                                        </p:tav>
                                        <p:tav tm="100000">
                                          <p:val>
                                            <p:strVal val="ppt_x"/>
                                          </p:val>
                                        </p:tav>
                                      </p:tavLst>
                                    </p:anim>
                                    <p:anim calcmode="lin" valueType="num">
                                      <p:cBhvr>
                                        <p:cTn id="23" dur="1000"/>
                                        <p:tgtEl>
                                          <p:spTgt spid="17"/>
                                        </p:tgtEl>
                                        <p:attrNameLst>
                                          <p:attrName>ppt_y</p:attrName>
                                        </p:attrNameLst>
                                      </p:cBhvr>
                                      <p:tavLst>
                                        <p:tav tm="0">
                                          <p:val>
                                            <p:strVal val="ppt_y"/>
                                          </p:val>
                                        </p:tav>
                                        <p:tav tm="100000">
                                          <p:val>
                                            <p:strVal val="ppt_y+.1"/>
                                          </p:val>
                                        </p:tav>
                                      </p:tavLst>
                                    </p:anim>
                                    <p:set>
                                      <p:cBhvr>
                                        <p:cTn id="24" dur="1" fill="hold">
                                          <p:stCondLst>
                                            <p:cond delay="999"/>
                                          </p:stCondLst>
                                        </p:cTn>
                                        <p:tgtEl>
                                          <p:spTgt spid="17"/>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7"/>
                                        </p:tgtEl>
                                      </p:cBhvr>
                                    </p:animEffect>
                                    <p:anim calcmode="lin" valueType="num">
                                      <p:cBhvr>
                                        <p:cTn id="27" dur="1000"/>
                                        <p:tgtEl>
                                          <p:spTgt spid="27"/>
                                        </p:tgtEl>
                                        <p:attrNameLst>
                                          <p:attrName>ppt_x</p:attrName>
                                        </p:attrNameLst>
                                      </p:cBhvr>
                                      <p:tavLst>
                                        <p:tav tm="0">
                                          <p:val>
                                            <p:strVal val="ppt_x"/>
                                          </p:val>
                                        </p:tav>
                                        <p:tav tm="100000">
                                          <p:val>
                                            <p:strVal val="ppt_x"/>
                                          </p:val>
                                        </p:tav>
                                      </p:tavLst>
                                    </p:anim>
                                    <p:anim calcmode="lin" valueType="num">
                                      <p:cBhvr>
                                        <p:cTn id="28" dur="1000"/>
                                        <p:tgtEl>
                                          <p:spTgt spid="27"/>
                                        </p:tgtEl>
                                        <p:attrNameLst>
                                          <p:attrName>ppt_y</p:attrName>
                                        </p:attrNameLst>
                                      </p:cBhvr>
                                      <p:tavLst>
                                        <p:tav tm="0">
                                          <p:val>
                                            <p:strVal val="ppt_y"/>
                                          </p:val>
                                        </p:tav>
                                        <p:tav tm="100000">
                                          <p:val>
                                            <p:strVal val="ppt_y+.1"/>
                                          </p:val>
                                        </p:tav>
                                      </p:tavLst>
                                    </p:anim>
                                    <p:set>
                                      <p:cBhvr>
                                        <p:cTn id="29" dur="1" fill="hold">
                                          <p:stCondLst>
                                            <p:cond delay="999"/>
                                          </p:stCondLst>
                                        </p:cTn>
                                        <p:tgtEl>
                                          <p:spTgt spid="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14"/>
                                        </p:tgtEl>
                                        <p:attrNameLst>
                                          <p:attrName>ppt_w</p:attrName>
                                        </p:attrNameLst>
                                      </p:cBhvr>
                                      <p:tavLst>
                                        <p:tav tm="0">
                                          <p:val>
                                            <p:strVal val="ppt_w"/>
                                          </p:val>
                                        </p:tav>
                                        <p:tav tm="100000">
                                          <p:val>
                                            <p:fltVal val="0"/>
                                          </p:val>
                                        </p:tav>
                                      </p:tavLst>
                                    </p:anim>
                                    <p:anim calcmode="lin" valueType="num">
                                      <p:cBhvr>
                                        <p:cTn id="41" dur="1000"/>
                                        <p:tgtEl>
                                          <p:spTgt spid="14"/>
                                        </p:tgtEl>
                                        <p:attrNameLst>
                                          <p:attrName>ppt_h</p:attrName>
                                        </p:attrNameLst>
                                      </p:cBhvr>
                                      <p:tavLst>
                                        <p:tav tm="0">
                                          <p:val>
                                            <p:strVal val="ppt_h"/>
                                          </p:val>
                                        </p:tav>
                                        <p:tav tm="100000">
                                          <p:val>
                                            <p:fltVal val="0"/>
                                          </p:val>
                                        </p:tav>
                                      </p:tavLst>
                                    </p:anim>
                                    <p:anim calcmode="lin" valueType="num">
                                      <p:cBhvr>
                                        <p:cTn id="42" dur="1000"/>
                                        <p:tgtEl>
                                          <p:spTgt spid="14"/>
                                        </p:tgtEl>
                                        <p:attrNameLst>
                                          <p:attrName>style.rotation</p:attrName>
                                        </p:attrNameLst>
                                      </p:cBhvr>
                                      <p:tavLst>
                                        <p:tav tm="0">
                                          <p:val>
                                            <p:fltVal val="0"/>
                                          </p:val>
                                        </p:tav>
                                        <p:tav tm="100000">
                                          <p:val>
                                            <p:fltVal val="90"/>
                                          </p:val>
                                        </p:tav>
                                      </p:tavLst>
                                    </p:anim>
                                    <p:animEffect transition="out" filter="fade">
                                      <p:cBhvr>
                                        <p:cTn id="43" dur="1000"/>
                                        <p:tgtEl>
                                          <p:spTgt spid="14"/>
                                        </p:tgtEl>
                                      </p:cBhvr>
                                    </p:animEffect>
                                    <p:set>
                                      <p:cBhvr>
                                        <p:cTn id="44" dur="1" fill="hold">
                                          <p:stCondLst>
                                            <p:cond delay="9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102942" y="2674374"/>
            <a:ext cx="2005781" cy="2533439"/>
            <a:chOff x="9237294" y="1836814"/>
            <a:chExt cx="1237101" cy="1871381"/>
          </a:xfrm>
        </p:grpSpPr>
        <p:pic>
          <p:nvPicPr>
            <p:cNvPr id="8" name="Picture 7">
              <a:extLst>
                <a:ext uri="{FF2B5EF4-FFF2-40B4-BE49-F238E27FC236}">
                  <a16:creationId xmlns:a16="http://schemas.microsoft.com/office/drawing/2014/main" id="{6184884A-7471-954A-8A81-43B82332FF76}"/>
                </a:ext>
              </a:extLst>
            </p:cNvPr>
            <p:cNvPicPr>
              <a:picLocks noChangeAspect="1"/>
            </p:cNvPicPr>
            <p:nvPr/>
          </p:nvPicPr>
          <p:blipFill>
            <a:blip r:embed="rId3"/>
            <a:stretch>
              <a:fillRect/>
            </a:stretch>
          </p:blipFill>
          <p:spPr>
            <a:xfrm>
              <a:off x="9279769" y="1836814"/>
              <a:ext cx="1164629" cy="1401251"/>
            </a:xfrm>
            <a:prstGeom prst="rect">
              <a:avLst/>
            </a:prstGeom>
          </p:spPr>
        </p:pic>
        <p:pic>
          <p:nvPicPr>
            <p:cNvPr id="9" name="Picture 5">
              <a:extLst>
                <a:ext uri="{FF2B5EF4-FFF2-40B4-BE49-F238E27FC236}">
                  <a16:creationId xmlns:a16="http://schemas.microsoft.com/office/drawing/2014/main" id="{875D5D9E-EE0D-7044-8D19-F268FC6B4F21}"/>
                </a:ext>
              </a:extLst>
            </p:cNvPr>
            <p:cNvPicPr>
              <a:picLocks noChangeAspect="1"/>
            </p:cNvPicPr>
            <p:nvPr/>
          </p:nvPicPr>
          <p:blipFill>
            <a:blip r:embed="rId4">
              <a:extLst>
                <a:ext uri="{96DAC541-7B7A-43D3-8B79-37D633B846F1}">
                  <asvg:svgBlip xmlns:asvg="http://schemas.microsoft.com/office/drawing/2016/SVG/main" xmlns="" r:embed="rId10"/>
                </a:ext>
              </a:extLst>
            </a:blip>
            <a:srcRect/>
            <a:stretch/>
          </p:blipFill>
          <p:spPr>
            <a:xfrm>
              <a:off x="9237294" y="3262913"/>
              <a:ext cx="1237101" cy="445282"/>
            </a:xfrm>
            <a:prstGeom prst="rect">
              <a:avLst/>
            </a:prstGeom>
          </p:spPr>
        </p:pic>
      </p:grpSp>
      <p:pic>
        <p:nvPicPr>
          <p:cNvPr id="10" name="Picture 9" descr="A close up of a colorful background&#10;&#10;Description automatically generated">
            <a:extLst>
              <a:ext uri="{FF2B5EF4-FFF2-40B4-BE49-F238E27FC236}">
                <a16:creationId xmlns:a16="http://schemas.microsoft.com/office/drawing/2014/main" id="{7B76F394-17F5-264F-9D8D-4FB6B9278C25}"/>
              </a:ext>
            </a:extLst>
          </p:cNvPr>
          <p:cNvPicPr>
            <a:picLocks noChangeAspect="1"/>
          </p:cNvPicPr>
          <p:nvPr/>
        </p:nvPicPr>
        <p:blipFill>
          <a:blip r:embed="rId11"/>
          <a:stretch>
            <a:fillRect/>
          </a:stretch>
        </p:blipFill>
        <p:spPr>
          <a:xfrm>
            <a:off x="5456958" y="3468550"/>
            <a:ext cx="1454422" cy="1441280"/>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35550" y="4644779"/>
            <a:ext cx="1057483" cy="1057483"/>
          </a:xfrm>
          <a:prstGeom prst="rect">
            <a:avLst/>
          </a:prstGeom>
        </p:spPr>
      </p:pic>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noAutofit/>
          </a:bodyPr>
          <a:lstStyle/>
          <a:p>
            <a:r>
              <a:rPr lang="en-US" dirty="0" smtClean="0"/>
              <a:t>ARE FAIR DEALING GUIDELINES FAIR?</a:t>
            </a:r>
            <a:endParaRPr lang="en-US" dirty="0"/>
          </a:p>
        </p:txBody>
      </p:sp>
      <p:grpSp>
        <p:nvGrpSpPr>
          <p:cNvPr id="11" name="Group 10">
            <a:extLst>
              <a:ext uri="{FF2B5EF4-FFF2-40B4-BE49-F238E27FC236}">
                <a16:creationId xmlns:a16="http://schemas.microsoft.com/office/drawing/2014/main" id="{84523D37-19DA-3E41-A043-26C44DD0EF6C}"/>
              </a:ext>
            </a:extLst>
          </p:cNvPr>
          <p:cNvGrpSpPr/>
          <p:nvPr/>
        </p:nvGrpSpPr>
        <p:grpSpPr>
          <a:xfrm>
            <a:off x="7462739" y="3530947"/>
            <a:ext cx="949717" cy="952672"/>
            <a:chOff x="2785520" y="4434922"/>
            <a:chExt cx="969129" cy="1523157"/>
          </a:xfrm>
        </p:grpSpPr>
        <p:pic>
          <p:nvPicPr>
            <p:cNvPr id="12" name="Picture 11"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13">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3" name="TextBox 12">
              <a:extLst>
                <a:ext uri="{FF2B5EF4-FFF2-40B4-BE49-F238E27FC236}">
                  <a16:creationId xmlns:a16="http://schemas.microsoft.com/office/drawing/2014/main" id="{46C7365D-FC55-CA4F-B5C4-B61F40E6BEA7}"/>
                </a:ext>
              </a:extLst>
            </p:cNvPr>
            <p:cNvSpPr txBox="1"/>
            <p:nvPr/>
          </p:nvSpPr>
          <p:spPr>
            <a:xfrm>
              <a:off x="2917860" y="5367581"/>
              <a:ext cx="704447" cy="590498"/>
            </a:xfrm>
            <a:prstGeom prst="rect">
              <a:avLst/>
            </a:prstGeom>
            <a:noFill/>
          </p:spPr>
          <p:txBody>
            <a:bodyPr wrap="square" rtlCol="0">
              <a:spAutoFit/>
            </a:bodyPr>
            <a:lstStyle/>
            <a:p>
              <a:r>
                <a:rPr lang="en-US" dirty="0"/>
                <a:t>Tariff</a:t>
              </a:r>
            </a:p>
          </p:txBody>
        </p:sp>
      </p:grpSp>
      <p:pic>
        <p:nvPicPr>
          <p:cNvPr id="15" name="Picture 14">
            <a:extLst>
              <a:ext uri="{FF2B5EF4-FFF2-40B4-BE49-F238E27FC236}">
                <a16:creationId xmlns:a16="http://schemas.microsoft.com/office/drawing/2014/main" id="{B0D9E4D8-14ED-0F45-B8F6-D46FDF870879}"/>
              </a:ext>
            </a:extLst>
          </p:cNvPr>
          <p:cNvPicPr>
            <a:picLocks noChangeAspect="1"/>
          </p:cNvPicPr>
          <p:nvPr/>
        </p:nvPicPr>
        <p:blipFill>
          <a:blip r:embed="rId14"/>
          <a:stretch>
            <a:fillRect/>
          </a:stretch>
        </p:blipFill>
        <p:spPr>
          <a:xfrm rot="378541" flipH="1">
            <a:off x="3803604" y="4037876"/>
            <a:ext cx="1711231" cy="2040611"/>
          </a:xfrm>
          <a:prstGeom prst="rect">
            <a:avLst/>
          </a:prstGeom>
        </p:spPr>
      </p:pic>
      <p:sp>
        <p:nvSpPr>
          <p:cNvPr id="17" name="TextBox 16">
            <a:extLst>
              <a:ext uri="{FF2B5EF4-FFF2-40B4-BE49-F238E27FC236}">
                <a16:creationId xmlns:a16="http://schemas.microsoft.com/office/drawing/2014/main" id="{D8BBC2EF-3BC3-C441-BDCA-B210EDACAEB7}"/>
              </a:ext>
            </a:extLst>
          </p:cNvPr>
          <p:cNvSpPr txBox="1"/>
          <p:nvPr/>
        </p:nvSpPr>
        <p:spPr>
          <a:xfrm rot="1474366">
            <a:off x="7308429" y="2784810"/>
            <a:ext cx="4156883" cy="769441"/>
          </a:xfrm>
          <a:prstGeom prst="rect">
            <a:avLst/>
          </a:prstGeom>
          <a:noFill/>
        </p:spPr>
        <p:txBody>
          <a:bodyPr wrap="square" rtlCol="0">
            <a:spAutoFit/>
          </a:bodyPr>
          <a:lstStyle/>
          <a:p>
            <a:pPr fontAlgn="base"/>
            <a:r>
              <a:rPr lang="en-US" sz="4400" dirty="0" smtClean="0">
                <a:solidFill>
                  <a:srgbClr val="FF0000"/>
                </a:solidFill>
              </a:rPr>
              <a:t>NOT ADDRESSED</a:t>
            </a:r>
            <a:endParaRPr lang="en-CA" sz="4400" dirty="0">
              <a:solidFill>
                <a:srgbClr val="FF0000"/>
              </a:solidFill>
            </a:endParaRPr>
          </a:p>
        </p:txBody>
      </p:sp>
      <p:sp>
        <p:nvSpPr>
          <p:cNvPr id="2" name="TextBox 1"/>
          <p:cNvSpPr txBox="1"/>
          <p:nvPr/>
        </p:nvSpPr>
        <p:spPr>
          <a:xfrm>
            <a:off x="8892154" y="3027803"/>
            <a:ext cx="658761" cy="371195"/>
          </a:xfrm>
          <a:prstGeom prst="rect">
            <a:avLst/>
          </a:prstGeom>
          <a:noFill/>
        </p:spPr>
        <p:txBody>
          <a:bodyPr wrap="square" rtlCol="0">
            <a:spAutoFit/>
          </a:bodyPr>
          <a:lstStyle/>
          <a:p>
            <a:r>
              <a:rPr lang="en-US" dirty="0" smtClean="0"/>
              <a:t>Fair?</a:t>
            </a:r>
            <a:endParaRPr lang="en-CA" dirty="0"/>
          </a:p>
        </p:txBody>
      </p:sp>
      <p:sp>
        <p:nvSpPr>
          <p:cNvPr id="18" name="TextBox 17">
            <a:extLst>
              <a:ext uri="{FF2B5EF4-FFF2-40B4-BE49-F238E27FC236}">
                <a16:creationId xmlns:a16="http://schemas.microsoft.com/office/drawing/2014/main" id="{D8BBC2EF-3BC3-C441-BDCA-B210EDACAEB7}"/>
              </a:ext>
            </a:extLst>
          </p:cNvPr>
          <p:cNvSpPr txBox="1"/>
          <p:nvPr/>
        </p:nvSpPr>
        <p:spPr>
          <a:xfrm rot="1474366">
            <a:off x="4041455" y="4054252"/>
            <a:ext cx="3945891" cy="769441"/>
          </a:xfrm>
          <a:prstGeom prst="rect">
            <a:avLst/>
          </a:prstGeom>
          <a:noFill/>
        </p:spPr>
        <p:txBody>
          <a:bodyPr wrap="square" rtlCol="0">
            <a:spAutoFit/>
          </a:bodyPr>
          <a:lstStyle/>
          <a:p>
            <a:pPr fontAlgn="base"/>
            <a:r>
              <a:rPr lang="en-US" sz="4400" dirty="0" smtClean="0">
                <a:solidFill>
                  <a:srgbClr val="FF0000"/>
                </a:solidFill>
              </a:rPr>
              <a:t>NOT NECESSARY</a:t>
            </a:r>
            <a:endParaRPr lang="en-CA" sz="4400" dirty="0">
              <a:solidFill>
                <a:srgbClr val="FF0000"/>
              </a:solidFill>
            </a:endParaRPr>
          </a:p>
        </p:txBody>
      </p:sp>
    </p:spTree>
    <p:extLst>
      <p:ext uri="{BB962C8B-B14F-4D97-AF65-F5344CB8AC3E}">
        <p14:creationId xmlns:p14="http://schemas.microsoft.com/office/powerpoint/2010/main" val="728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1250" fill="hold"/>
                                        <p:tgtEl>
                                          <p:spTgt spid="10"/>
                                        </p:tgtEl>
                                        <p:attrNameLst>
                                          <p:attrName>ppt_x</p:attrName>
                                          <p:attrName>ppt_y</p:attrName>
                                        </p:attrNameLst>
                                      </p:cBhvr>
                                    </p:animMotion>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 0 L -0.25 0 E" pathEditMode="relative" ptsTypes="">
                                      <p:cBhvr>
                                        <p:cTn id="44" dur="2000" fill="hold"/>
                                        <p:tgtEl>
                                          <p:spTgt spid="7"/>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0 0 L 0.25 0 E" pathEditMode="relative" ptsTypes="">
                                      <p:cBhvr>
                                        <p:cTn id="59" dur="1250" fill="hold"/>
                                        <p:tgtEl>
                                          <p:spTgt spid="1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32" presetClass="emph" presetSubtype="0" fill="hold" nodeType="clickEffect">
                                  <p:stCondLst>
                                    <p:cond delay="0"/>
                                  </p:stCondLst>
                                  <p:childTnLst>
                                    <p:animRot by="120000">
                                      <p:cBhvr>
                                        <p:cTn id="63" dur="100" fill="hold">
                                          <p:stCondLst>
                                            <p:cond delay="0"/>
                                          </p:stCondLst>
                                        </p:cTn>
                                        <p:tgtEl>
                                          <p:spTgt spid="10"/>
                                        </p:tgtEl>
                                        <p:attrNameLst>
                                          <p:attrName>r</p:attrName>
                                        </p:attrNameLst>
                                      </p:cBhvr>
                                    </p:animRot>
                                    <p:animRot by="-240000">
                                      <p:cBhvr>
                                        <p:cTn id="64" dur="200" fill="hold">
                                          <p:stCondLst>
                                            <p:cond delay="200"/>
                                          </p:stCondLst>
                                        </p:cTn>
                                        <p:tgtEl>
                                          <p:spTgt spid="10"/>
                                        </p:tgtEl>
                                        <p:attrNameLst>
                                          <p:attrName>r</p:attrName>
                                        </p:attrNameLst>
                                      </p:cBhvr>
                                    </p:animRot>
                                    <p:animRot by="240000">
                                      <p:cBhvr>
                                        <p:cTn id="65" dur="200" fill="hold">
                                          <p:stCondLst>
                                            <p:cond delay="400"/>
                                          </p:stCondLst>
                                        </p:cTn>
                                        <p:tgtEl>
                                          <p:spTgt spid="10"/>
                                        </p:tgtEl>
                                        <p:attrNameLst>
                                          <p:attrName>r</p:attrName>
                                        </p:attrNameLst>
                                      </p:cBhvr>
                                    </p:animRot>
                                    <p:animRot by="-240000">
                                      <p:cBhvr>
                                        <p:cTn id="66" dur="200" fill="hold">
                                          <p:stCondLst>
                                            <p:cond delay="600"/>
                                          </p:stCondLst>
                                        </p:cTn>
                                        <p:tgtEl>
                                          <p:spTgt spid="10"/>
                                        </p:tgtEl>
                                        <p:attrNameLst>
                                          <p:attrName>r</p:attrName>
                                        </p:attrNameLst>
                                      </p:cBhvr>
                                    </p:animRot>
                                    <p:animRot by="120000">
                                      <p:cBhvr>
                                        <p:cTn id="67" dur="200" fill="hold">
                                          <p:stCondLst>
                                            <p:cond delay="800"/>
                                          </p:stCondLst>
                                        </p:cTn>
                                        <p:tgtEl>
                                          <p:spTgt spid="1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nodeType="clickEffect">
                                  <p:stCondLst>
                                    <p:cond delay="0"/>
                                  </p:stCondLst>
                                  <p:childTnLst>
                                    <p:animRot by="120000">
                                      <p:cBhvr>
                                        <p:cTn id="76" dur="100" fill="hold">
                                          <p:stCondLst>
                                            <p:cond delay="0"/>
                                          </p:stCondLst>
                                        </p:cTn>
                                        <p:tgtEl>
                                          <p:spTgt spid="11"/>
                                        </p:tgtEl>
                                        <p:attrNameLst>
                                          <p:attrName>r</p:attrName>
                                        </p:attrNameLst>
                                      </p:cBhvr>
                                    </p:animRot>
                                    <p:animRot by="-240000">
                                      <p:cBhvr>
                                        <p:cTn id="77" dur="200" fill="hold">
                                          <p:stCondLst>
                                            <p:cond delay="200"/>
                                          </p:stCondLst>
                                        </p:cTn>
                                        <p:tgtEl>
                                          <p:spTgt spid="11"/>
                                        </p:tgtEl>
                                        <p:attrNameLst>
                                          <p:attrName>r</p:attrName>
                                        </p:attrNameLst>
                                      </p:cBhvr>
                                    </p:animRot>
                                    <p:animRot by="240000">
                                      <p:cBhvr>
                                        <p:cTn id="78" dur="200" fill="hold">
                                          <p:stCondLst>
                                            <p:cond delay="400"/>
                                          </p:stCondLst>
                                        </p:cTn>
                                        <p:tgtEl>
                                          <p:spTgt spid="11"/>
                                        </p:tgtEl>
                                        <p:attrNameLst>
                                          <p:attrName>r</p:attrName>
                                        </p:attrNameLst>
                                      </p:cBhvr>
                                    </p:animRot>
                                    <p:animRot by="-240000">
                                      <p:cBhvr>
                                        <p:cTn id="79" dur="200" fill="hold">
                                          <p:stCondLst>
                                            <p:cond delay="600"/>
                                          </p:stCondLst>
                                        </p:cTn>
                                        <p:tgtEl>
                                          <p:spTgt spid="11"/>
                                        </p:tgtEl>
                                        <p:attrNameLst>
                                          <p:attrName>r</p:attrName>
                                        </p:attrNameLst>
                                      </p:cBhvr>
                                    </p:animRot>
                                    <p:animRot by="120000">
                                      <p:cBhvr>
                                        <p:cTn id="80" dur="200" fill="hold">
                                          <p:stCondLst>
                                            <p:cond delay="800"/>
                                          </p:stCondLst>
                                        </p:cTn>
                                        <p:tgtEl>
                                          <p:spTgt spid="11"/>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31" presetClass="exit" presetSubtype="0" fill="hold" nodeType="clickEffect">
                                  <p:stCondLst>
                                    <p:cond delay="0"/>
                                  </p:stCondLst>
                                  <p:childTnLst>
                                    <p:anim calcmode="lin" valueType="num">
                                      <p:cBhvr>
                                        <p:cTn id="84" dur="1000"/>
                                        <p:tgtEl>
                                          <p:spTgt spid="11"/>
                                        </p:tgtEl>
                                        <p:attrNameLst>
                                          <p:attrName>ppt_w</p:attrName>
                                        </p:attrNameLst>
                                      </p:cBhvr>
                                      <p:tavLst>
                                        <p:tav tm="0">
                                          <p:val>
                                            <p:strVal val="ppt_w"/>
                                          </p:val>
                                        </p:tav>
                                        <p:tav tm="100000">
                                          <p:val>
                                            <p:fltVal val="0"/>
                                          </p:val>
                                        </p:tav>
                                      </p:tavLst>
                                    </p:anim>
                                    <p:anim calcmode="lin" valueType="num">
                                      <p:cBhvr>
                                        <p:cTn id="85" dur="1000"/>
                                        <p:tgtEl>
                                          <p:spTgt spid="11"/>
                                        </p:tgtEl>
                                        <p:attrNameLst>
                                          <p:attrName>ppt_h</p:attrName>
                                        </p:attrNameLst>
                                      </p:cBhvr>
                                      <p:tavLst>
                                        <p:tav tm="0">
                                          <p:val>
                                            <p:strVal val="ppt_h"/>
                                          </p:val>
                                        </p:tav>
                                        <p:tav tm="100000">
                                          <p:val>
                                            <p:fltVal val="0"/>
                                          </p:val>
                                        </p:tav>
                                      </p:tavLst>
                                    </p:anim>
                                    <p:anim calcmode="lin" valueType="num">
                                      <p:cBhvr>
                                        <p:cTn id="86" dur="1000"/>
                                        <p:tgtEl>
                                          <p:spTgt spid="11"/>
                                        </p:tgtEl>
                                        <p:attrNameLst>
                                          <p:attrName>style.rotation</p:attrName>
                                        </p:attrNameLst>
                                      </p:cBhvr>
                                      <p:tavLst>
                                        <p:tav tm="0">
                                          <p:val>
                                            <p:fltVal val="0"/>
                                          </p:val>
                                        </p:tav>
                                        <p:tav tm="100000">
                                          <p:val>
                                            <p:fltVal val="90"/>
                                          </p:val>
                                        </p:tav>
                                      </p:tavLst>
                                    </p:anim>
                                    <p:animEffect transition="out" filter="fade">
                                      <p:cBhvr>
                                        <p:cTn id="87" dur="1000"/>
                                        <p:tgtEl>
                                          <p:spTgt spid="11"/>
                                        </p:tgtEl>
                                      </p:cBhvr>
                                    </p:animEffect>
                                    <p:set>
                                      <p:cBhvr>
                                        <p:cTn id="88" dur="1" fill="hold">
                                          <p:stCondLst>
                                            <p:cond delay="999"/>
                                          </p:stCondLst>
                                        </p:cTn>
                                        <p:tgtEl>
                                          <p:spTgt spid="1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par>
                                <p:cTn id="93" presetID="6" presetClass="emph" presetSubtype="0" fill="hold" grpId="1" nodeType="withEffect">
                                  <p:stCondLst>
                                    <p:cond delay="0"/>
                                  </p:stCondLst>
                                  <p:childTnLst>
                                    <p:animScale>
                                      <p:cBhvr>
                                        <p:cTn id="94"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noAutofit/>
          </a:bodyPr>
          <a:lstStyle/>
          <a:p>
            <a:r>
              <a:rPr lang="en-US" dirty="0" smtClean="0"/>
              <a:t>ERRORS IN FAIR DEALING ANALYSIS?</a:t>
            </a:r>
            <a:endParaRPr lang="en-US" dirty="0"/>
          </a:p>
        </p:txBody>
      </p:sp>
      <p:grpSp>
        <p:nvGrpSpPr>
          <p:cNvPr id="12" name="Group 11"/>
          <p:cNvGrpSpPr/>
          <p:nvPr/>
        </p:nvGrpSpPr>
        <p:grpSpPr>
          <a:xfrm>
            <a:off x="2678060" y="2328401"/>
            <a:ext cx="3659614" cy="2968659"/>
            <a:chOff x="2671282" y="2228982"/>
            <a:chExt cx="3659614" cy="2968659"/>
          </a:xfrm>
        </p:grpSpPr>
        <p:pic>
          <p:nvPicPr>
            <p:cNvPr id="19" name="Picture 18">
              <a:extLst>
                <a:ext uri="{FF2B5EF4-FFF2-40B4-BE49-F238E27FC236}">
                  <a16:creationId xmlns:a16="http://schemas.microsoft.com/office/drawing/2014/main" id="{EA4EAF55-14BF-6A47-80DA-DA68DC1AE381}"/>
                </a:ext>
              </a:extLst>
            </p:cNvPr>
            <p:cNvPicPr>
              <a:picLocks noChangeAspect="1"/>
            </p:cNvPicPr>
            <p:nvPr/>
          </p:nvPicPr>
          <p:blipFill>
            <a:blip r:embed="rId3"/>
            <a:stretch>
              <a:fillRect/>
            </a:stretch>
          </p:blipFill>
          <p:spPr>
            <a:xfrm>
              <a:off x="3700129" y="2228982"/>
              <a:ext cx="1249073" cy="1060790"/>
            </a:xfrm>
            <a:prstGeom prst="rect">
              <a:avLst/>
            </a:prstGeom>
          </p:spPr>
        </p:pic>
        <p:pic>
          <p:nvPicPr>
            <p:cNvPr id="20" name="Picture 19">
              <a:extLst>
                <a:ext uri="{FF2B5EF4-FFF2-40B4-BE49-F238E27FC236}">
                  <a16:creationId xmlns:a16="http://schemas.microsoft.com/office/drawing/2014/main" id="{9CEAB69A-01C2-BD42-9513-0B05222B38F0}"/>
                </a:ext>
              </a:extLst>
            </p:cNvPr>
            <p:cNvPicPr>
              <a:picLocks noChangeAspect="1"/>
            </p:cNvPicPr>
            <p:nvPr/>
          </p:nvPicPr>
          <p:blipFill>
            <a:blip r:embed="rId4"/>
            <a:stretch>
              <a:fillRect/>
            </a:stretch>
          </p:blipFill>
          <p:spPr>
            <a:xfrm>
              <a:off x="5346613" y="2830226"/>
              <a:ext cx="984283" cy="1026879"/>
            </a:xfrm>
            <a:prstGeom prst="rect">
              <a:avLst/>
            </a:prstGeom>
          </p:spPr>
        </p:pic>
        <p:pic>
          <p:nvPicPr>
            <p:cNvPr id="21" name="Picture 20">
              <a:extLst>
                <a:ext uri="{FF2B5EF4-FFF2-40B4-BE49-F238E27FC236}">
                  <a16:creationId xmlns:a16="http://schemas.microsoft.com/office/drawing/2014/main" id="{B9A73EF3-924D-744D-9D9B-DFBACC4B3660}"/>
                </a:ext>
              </a:extLst>
            </p:cNvPr>
            <p:cNvPicPr>
              <a:picLocks noChangeAspect="1"/>
            </p:cNvPicPr>
            <p:nvPr/>
          </p:nvPicPr>
          <p:blipFill>
            <a:blip r:embed="rId5"/>
            <a:stretch>
              <a:fillRect/>
            </a:stretch>
          </p:blipFill>
          <p:spPr>
            <a:xfrm>
              <a:off x="4750814" y="3915692"/>
              <a:ext cx="1391579" cy="996733"/>
            </a:xfrm>
            <a:prstGeom prst="rect">
              <a:avLst/>
            </a:prstGeom>
          </p:spPr>
        </p:pic>
        <p:pic>
          <p:nvPicPr>
            <p:cNvPr id="22" name="Picture 21">
              <a:extLst>
                <a:ext uri="{FF2B5EF4-FFF2-40B4-BE49-F238E27FC236}">
                  <a16:creationId xmlns:a16="http://schemas.microsoft.com/office/drawing/2014/main" id="{38348DE5-29D2-7C4C-A0BF-576B8013B3E1}"/>
                </a:ext>
              </a:extLst>
            </p:cNvPr>
            <p:cNvPicPr>
              <a:picLocks noChangeAspect="1"/>
            </p:cNvPicPr>
            <p:nvPr/>
          </p:nvPicPr>
          <p:blipFill>
            <a:blip r:embed="rId6"/>
            <a:stretch>
              <a:fillRect/>
            </a:stretch>
          </p:blipFill>
          <p:spPr>
            <a:xfrm>
              <a:off x="3796032" y="4148395"/>
              <a:ext cx="954782" cy="1049246"/>
            </a:xfrm>
            <a:prstGeom prst="rect">
              <a:avLst/>
            </a:prstGeom>
          </p:spPr>
        </p:pic>
        <p:pic>
          <p:nvPicPr>
            <p:cNvPr id="23" name="Picture 22">
              <a:extLst>
                <a:ext uri="{FF2B5EF4-FFF2-40B4-BE49-F238E27FC236}">
                  <a16:creationId xmlns:a16="http://schemas.microsoft.com/office/drawing/2014/main" id="{D753CDAC-6D30-5D4D-9F0C-C9F089248A9A}"/>
                </a:ext>
              </a:extLst>
            </p:cNvPr>
            <p:cNvPicPr>
              <a:picLocks noChangeAspect="1"/>
            </p:cNvPicPr>
            <p:nvPr/>
          </p:nvPicPr>
          <p:blipFill>
            <a:blip r:embed="rId7"/>
            <a:stretch>
              <a:fillRect/>
            </a:stretch>
          </p:blipFill>
          <p:spPr>
            <a:xfrm>
              <a:off x="2745352" y="3688001"/>
              <a:ext cx="954782" cy="1280624"/>
            </a:xfrm>
            <a:prstGeom prst="rect">
              <a:avLst/>
            </a:prstGeom>
          </p:spPr>
        </p:pic>
        <p:grpSp>
          <p:nvGrpSpPr>
            <p:cNvPr id="24" name="Group 23">
              <a:extLst>
                <a:ext uri="{FF2B5EF4-FFF2-40B4-BE49-F238E27FC236}">
                  <a16:creationId xmlns:a16="http://schemas.microsoft.com/office/drawing/2014/main" id="{BD5B34FE-6009-6B4F-822A-DF0B08943CD3}"/>
                </a:ext>
              </a:extLst>
            </p:cNvPr>
            <p:cNvGrpSpPr/>
            <p:nvPr/>
          </p:nvGrpSpPr>
          <p:grpSpPr>
            <a:xfrm>
              <a:off x="2671282" y="2758028"/>
              <a:ext cx="1028847" cy="958156"/>
              <a:chOff x="3726076" y="4001294"/>
              <a:chExt cx="1364104" cy="1401384"/>
            </a:xfrm>
          </p:grpSpPr>
          <p:pic>
            <p:nvPicPr>
              <p:cNvPr id="25" name="Picture 24">
                <a:extLst>
                  <a:ext uri="{FF2B5EF4-FFF2-40B4-BE49-F238E27FC236}">
                    <a16:creationId xmlns:a16="http://schemas.microsoft.com/office/drawing/2014/main" id="{602E7019-9BAD-AF47-9011-15F3F7D343EC}"/>
                  </a:ext>
                </a:extLst>
              </p:cNvPr>
              <p:cNvPicPr>
                <a:picLocks noChangeAspect="1"/>
              </p:cNvPicPr>
              <p:nvPr/>
            </p:nvPicPr>
            <p:blipFill rotWithShape="1">
              <a:blip r:embed="rId8"/>
              <a:srcRect l="9437" t="8926" r="9389" b="21953"/>
              <a:stretch/>
            </p:blipFill>
            <p:spPr>
              <a:xfrm>
                <a:off x="3898285" y="4428492"/>
                <a:ext cx="1144058" cy="974186"/>
              </a:xfrm>
              <a:prstGeom prst="rect">
                <a:avLst/>
              </a:prstGeom>
            </p:spPr>
          </p:pic>
          <p:sp>
            <p:nvSpPr>
              <p:cNvPr id="26" name="TextBox 25">
                <a:extLst>
                  <a:ext uri="{FF2B5EF4-FFF2-40B4-BE49-F238E27FC236}">
                    <a16:creationId xmlns:a16="http://schemas.microsoft.com/office/drawing/2014/main" id="{A837BE3D-DD44-1542-8153-5B040EE4E9D0}"/>
                  </a:ext>
                </a:extLst>
              </p:cNvPr>
              <p:cNvSpPr txBox="1"/>
              <p:nvPr/>
            </p:nvSpPr>
            <p:spPr>
              <a:xfrm>
                <a:off x="3726076" y="4001294"/>
                <a:ext cx="1364104" cy="468415"/>
              </a:xfrm>
              <a:prstGeom prst="rect">
                <a:avLst/>
              </a:prstGeom>
              <a:noFill/>
            </p:spPr>
            <p:txBody>
              <a:bodyPr wrap="square" rtlCol="0">
                <a:spAutoFit/>
              </a:bodyPr>
              <a:lstStyle/>
              <a:p>
                <a:r>
                  <a:rPr lang="en-CA" sz="1700" u="sng" dirty="0">
                    <a:solidFill>
                      <a:schemeClr val="bg2">
                        <a:lumMod val="10000"/>
                      </a:schemeClr>
                    </a:solidFill>
                    <a:ea typeface="Tahoma" panose="020B0604030504040204" pitchFamily="34" charset="0"/>
                    <a:cs typeface="Tahoma" panose="020B0604030504040204" pitchFamily="34" charset="0"/>
                  </a:rPr>
                  <a:t>Purpose</a:t>
                </a:r>
              </a:p>
            </p:txBody>
          </p:sp>
        </p:grpSp>
      </p:grpSp>
      <p:sp>
        <p:nvSpPr>
          <p:cNvPr id="2" name="TextBox 1"/>
          <p:cNvSpPr txBox="1"/>
          <p:nvPr/>
        </p:nvSpPr>
        <p:spPr>
          <a:xfrm>
            <a:off x="3088110" y="1777301"/>
            <a:ext cx="786580" cy="369332"/>
          </a:xfrm>
          <a:prstGeom prst="rect">
            <a:avLst/>
          </a:prstGeom>
          <a:noFill/>
        </p:spPr>
        <p:txBody>
          <a:bodyPr wrap="square" rtlCol="0">
            <a:spAutoFit/>
          </a:bodyPr>
          <a:lstStyle/>
          <a:p>
            <a:r>
              <a:rPr lang="en-US" dirty="0" smtClean="0">
                <a:solidFill>
                  <a:srgbClr val="FF0000"/>
                </a:solidFill>
              </a:rPr>
              <a:t>Fair?</a:t>
            </a:r>
            <a:endParaRPr lang="en-CA" dirty="0">
              <a:solidFill>
                <a:srgbClr val="FF0000"/>
              </a:solidFill>
            </a:endParaRPr>
          </a:p>
        </p:txBody>
      </p:sp>
      <p:sp>
        <p:nvSpPr>
          <p:cNvPr id="3" name="TextBox 2"/>
          <p:cNvSpPr txBox="1"/>
          <p:nvPr/>
        </p:nvSpPr>
        <p:spPr>
          <a:xfrm>
            <a:off x="5098810" y="1777301"/>
            <a:ext cx="1238864" cy="369332"/>
          </a:xfrm>
          <a:prstGeom prst="rect">
            <a:avLst/>
          </a:prstGeom>
          <a:noFill/>
        </p:spPr>
        <p:txBody>
          <a:bodyPr wrap="square" rtlCol="0">
            <a:spAutoFit/>
          </a:bodyPr>
          <a:lstStyle/>
          <a:p>
            <a:r>
              <a:rPr lang="en-US" dirty="0" smtClean="0">
                <a:solidFill>
                  <a:srgbClr val="FF0000"/>
                </a:solidFill>
              </a:rPr>
              <a:t>Balanced?</a:t>
            </a:r>
            <a:endParaRPr lang="en-CA" dirty="0">
              <a:solidFill>
                <a:srgbClr val="FF0000"/>
              </a:solidFill>
            </a:endParaRPr>
          </a:p>
        </p:txBody>
      </p:sp>
      <p:sp>
        <p:nvSpPr>
          <p:cNvPr id="5" name="TextBox 4"/>
          <p:cNvSpPr txBox="1"/>
          <p:nvPr/>
        </p:nvSpPr>
        <p:spPr>
          <a:xfrm>
            <a:off x="5324204" y="2362636"/>
            <a:ext cx="1307690" cy="369332"/>
          </a:xfrm>
          <a:prstGeom prst="rect">
            <a:avLst/>
          </a:prstGeom>
          <a:noFill/>
        </p:spPr>
        <p:txBody>
          <a:bodyPr wrap="square" rtlCol="0">
            <a:spAutoFit/>
          </a:bodyPr>
          <a:lstStyle/>
          <a:p>
            <a:r>
              <a:rPr lang="en-US" dirty="0" smtClean="0">
                <a:solidFill>
                  <a:srgbClr val="FF0000"/>
                </a:solidFill>
              </a:rPr>
              <a:t>Applicable?</a:t>
            </a:r>
            <a:endParaRPr lang="en-CA" dirty="0">
              <a:solidFill>
                <a:srgbClr val="FF0000"/>
              </a:solidFill>
            </a:endParaRPr>
          </a:p>
        </p:txBody>
      </p:sp>
      <p:sp>
        <p:nvSpPr>
          <p:cNvPr id="7" name="TextBox 6"/>
          <p:cNvSpPr txBox="1"/>
          <p:nvPr/>
        </p:nvSpPr>
        <p:spPr>
          <a:xfrm>
            <a:off x="7977375" y="2573362"/>
            <a:ext cx="3185652" cy="369332"/>
          </a:xfrm>
          <a:prstGeom prst="rect">
            <a:avLst/>
          </a:prstGeom>
          <a:noFill/>
        </p:spPr>
        <p:txBody>
          <a:bodyPr wrap="square" rtlCol="0">
            <a:spAutoFit/>
          </a:bodyPr>
          <a:lstStyle/>
          <a:p>
            <a:r>
              <a:rPr lang="en-US" dirty="0" smtClean="0"/>
              <a:t>“Not our jurisprudence!”</a:t>
            </a:r>
          </a:p>
        </p:txBody>
      </p:sp>
      <p:grpSp>
        <p:nvGrpSpPr>
          <p:cNvPr id="8" name="Group 7"/>
          <p:cNvGrpSpPr/>
          <p:nvPr/>
        </p:nvGrpSpPr>
        <p:grpSpPr>
          <a:xfrm>
            <a:off x="413008" y="5134824"/>
            <a:ext cx="2596444" cy="986231"/>
            <a:chOff x="413008" y="5134824"/>
            <a:chExt cx="2596444" cy="986231"/>
          </a:xfrm>
        </p:grpSpPr>
        <p:sp>
          <p:nvSpPr>
            <p:cNvPr id="6" name="TextBox 5"/>
            <p:cNvSpPr txBox="1"/>
            <p:nvPr/>
          </p:nvSpPr>
          <p:spPr>
            <a:xfrm>
              <a:off x="413008" y="5134824"/>
              <a:ext cx="2596444" cy="369332"/>
            </a:xfrm>
            <a:prstGeom prst="rect">
              <a:avLst/>
            </a:prstGeom>
            <a:noFill/>
          </p:spPr>
          <p:txBody>
            <a:bodyPr wrap="square" rtlCol="0">
              <a:spAutoFit/>
            </a:bodyPr>
            <a:lstStyle/>
            <a:p>
              <a:r>
                <a:rPr lang="en-US" dirty="0" smtClean="0"/>
                <a:t>“Do we have this right?”</a:t>
              </a:r>
              <a:endParaRPr lang="en-CA" dirty="0"/>
            </a:p>
          </p:txBody>
        </p:sp>
        <p:pic>
          <p:nvPicPr>
            <p:cNvPr id="17" name="Picture 16" descr="A close up of a logo&#10;&#10;Description automatically generated">
              <a:extLst>
                <a:ext uri="{FF2B5EF4-FFF2-40B4-BE49-F238E27FC236}">
                  <a16:creationId xmlns:a16="http://schemas.microsoft.com/office/drawing/2014/main" id="{E6FE1ECD-F55F-8640-BE70-9814F2DBFBDA}"/>
                </a:ext>
              </a:extLst>
            </p:cNvPr>
            <p:cNvPicPr>
              <a:picLocks noChangeAspect="1"/>
            </p:cNvPicPr>
            <p:nvPr/>
          </p:nvPicPr>
          <p:blipFill>
            <a:blip r:embed="rId9">
              <a:duotone>
                <a:schemeClr val="accent1">
                  <a:shade val="45000"/>
                  <a:satMod val="135000"/>
                </a:schemeClr>
                <a:prstClr val="white"/>
              </a:duotone>
            </a:blip>
            <a:stretch>
              <a:fillRect/>
            </a:stretch>
          </p:blipFill>
          <p:spPr>
            <a:xfrm>
              <a:off x="532126" y="5504156"/>
              <a:ext cx="1994763" cy="616899"/>
            </a:xfrm>
            <a:prstGeom prst="rect">
              <a:avLst/>
            </a:prstGeom>
          </p:spPr>
        </p:pic>
      </p:grpSp>
      <p:pic>
        <p:nvPicPr>
          <p:cNvPr id="27" name="Picture 26" descr="A close up of a logo&#10;&#10;Description automatically generated">
            <a:extLst>
              <a:ext uri="{FF2B5EF4-FFF2-40B4-BE49-F238E27FC236}">
                <a16:creationId xmlns:a16="http://schemas.microsoft.com/office/drawing/2014/main" id="{E6FE1ECD-F55F-8640-BE70-9814F2DBFBDA}"/>
              </a:ext>
            </a:extLst>
          </p:cNvPr>
          <p:cNvPicPr>
            <a:picLocks noChangeAspect="1"/>
          </p:cNvPicPr>
          <p:nvPr/>
        </p:nvPicPr>
        <p:blipFill>
          <a:blip r:embed="rId9">
            <a:duotone>
              <a:schemeClr val="accent1">
                <a:shade val="45000"/>
                <a:satMod val="135000"/>
              </a:schemeClr>
              <a:prstClr val="white"/>
            </a:duotone>
          </a:blip>
          <a:stretch>
            <a:fillRect/>
          </a:stretch>
        </p:blipFill>
        <p:spPr>
          <a:xfrm>
            <a:off x="3796032" y="1711241"/>
            <a:ext cx="1263413" cy="409562"/>
          </a:xfrm>
          <a:prstGeom prst="rect">
            <a:avLst/>
          </a:prstGeom>
        </p:spPr>
      </p:pic>
      <p:pic>
        <p:nvPicPr>
          <p:cNvPr id="28" name="Picture 27" descr="A close up of a logo&#10;&#10;Description automatically generated">
            <a:extLst>
              <a:ext uri="{FF2B5EF4-FFF2-40B4-BE49-F238E27FC236}">
                <a16:creationId xmlns:a16="http://schemas.microsoft.com/office/drawing/2014/main" id="{E6FE1ECD-F55F-8640-BE70-9814F2DBFBDA}"/>
              </a:ext>
            </a:extLst>
          </p:cNvPr>
          <p:cNvPicPr>
            <a:picLocks noChangeAspect="1"/>
          </p:cNvPicPr>
          <p:nvPr/>
        </p:nvPicPr>
        <p:blipFill>
          <a:blip r:embed="rId9">
            <a:duotone>
              <a:schemeClr val="accent1">
                <a:shade val="45000"/>
                <a:satMod val="135000"/>
              </a:schemeClr>
              <a:prstClr val="white"/>
            </a:duotone>
          </a:blip>
          <a:stretch>
            <a:fillRect/>
          </a:stretch>
        </p:blipFill>
        <p:spPr>
          <a:xfrm>
            <a:off x="8504182" y="2942694"/>
            <a:ext cx="1263413" cy="409562"/>
          </a:xfrm>
          <a:prstGeom prst="rect">
            <a:avLst/>
          </a:prstGeom>
        </p:spPr>
      </p:pic>
      <p:sp>
        <p:nvSpPr>
          <p:cNvPr id="11" name="TextBox 10"/>
          <p:cNvSpPr txBox="1"/>
          <p:nvPr/>
        </p:nvSpPr>
        <p:spPr>
          <a:xfrm>
            <a:off x="6631894" y="3812731"/>
            <a:ext cx="4996542" cy="2308324"/>
          </a:xfrm>
          <a:prstGeom prst="rect">
            <a:avLst/>
          </a:prstGeom>
          <a:noFill/>
        </p:spPr>
        <p:txBody>
          <a:bodyPr wrap="square" rtlCol="0">
            <a:spAutoFit/>
          </a:bodyPr>
          <a:lstStyle/>
          <a:p>
            <a:r>
              <a:rPr lang="en-US" dirty="0"/>
              <a:t>“In commenting on those errors, it is important to </a:t>
            </a:r>
            <a:r>
              <a:rPr lang="en-US" b="1" dirty="0"/>
              <a:t>emphasize </a:t>
            </a:r>
            <a:r>
              <a:rPr lang="en-US" dirty="0"/>
              <a:t>that our reasons do not decide the issue of</a:t>
            </a:r>
            <a:r>
              <a:rPr lang="en-US" b="1" dirty="0"/>
              <a:t> fair dealing</a:t>
            </a:r>
            <a:r>
              <a:rPr lang="en-US" dirty="0"/>
              <a:t>, which can only be determined in a </a:t>
            </a:r>
            <a:r>
              <a:rPr lang="en-US" b="1" dirty="0"/>
              <a:t>factual context</a:t>
            </a:r>
            <a:r>
              <a:rPr lang="en-US" dirty="0"/>
              <a:t>. Rather, the objective is to correct some aspects of the reasoning from the courts under review which, respectfully, depart from this</a:t>
            </a:r>
            <a:r>
              <a:rPr lang="en-US" b="1" dirty="0"/>
              <a:t> Court’s jurisprudence</a:t>
            </a:r>
            <a:r>
              <a:rPr lang="en-US" dirty="0"/>
              <a:t> (para. 88).”</a:t>
            </a:r>
          </a:p>
          <a:p>
            <a:endParaRPr lang="en-CA" dirty="0"/>
          </a:p>
        </p:txBody>
      </p:sp>
    </p:spTree>
    <p:extLst>
      <p:ext uri="{BB962C8B-B14F-4D97-AF65-F5344CB8AC3E}">
        <p14:creationId xmlns:p14="http://schemas.microsoft.com/office/powerpoint/2010/main" val="2577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50"/>
                                        <p:tgtEl>
                                          <p:spTgt spid="27"/>
                                        </p:tgtEl>
                                      </p:cBhvr>
                                    </p:animEffect>
                                    <p:set>
                                      <p:cBhvr>
                                        <p:cTn id="33" dur="1" fill="hold">
                                          <p:stCondLst>
                                            <p:cond delay="24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3"/>
                                        </p:tgtEl>
                                      </p:cBhvr>
                                    </p:animEffect>
                                    <p:set>
                                      <p:cBhvr>
                                        <p:cTn id="38" dur="1" fill="hold">
                                          <p:stCondLst>
                                            <p:cond delay="24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50"/>
                                        <p:tgtEl>
                                          <p:spTgt spid="5"/>
                                        </p:tgtEl>
                                      </p:cBhvr>
                                    </p:animEffect>
                                    <p:set>
                                      <p:cBhvr>
                                        <p:cTn id="43" dur="1" fill="hold">
                                          <p:stCondLst>
                                            <p:cond delay="24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50"/>
                                        <p:tgtEl>
                                          <p:spTgt spid="8"/>
                                        </p:tgtEl>
                                      </p:cBhvr>
                                    </p:animEffect>
                                    <p:set>
                                      <p:cBhvr>
                                        <p:cTn id="53" dur="1" fill="hold">
                                          <p:stCondLst>
                                            <p:cond delay="24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 0 L 0 0.25 E" pathEditMode="relative" ptsTypes="">
                                      <p:cBhvr>
                                        <p:cTn id="57" dur="1250" fill="hold"/>
                                        <p:tgtEl>
                                          <p:spTgt spid="2"/>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2" nodeType="clickEffect">
                                  <p:stCondLst>
                                    <p:cond delay="0"/>
                                  </p:stCondLst>
                                  <p:childTnLst>
                                    <p:animScale>
                                      <p:cBhvr>
                                        <p:cTn id="61" dur="1500" fill="hold"/>
                                        <p:tgtEl>
                                          <p:spTgt spid="2"/>
                                        </p:tgtEl>
                                      </p:cBhvr>
                                      <p:by x="150000" y="150000"/>
                                    </p:animScale>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750"/>
                                        <p:tgtEl>
                                          <p:spTgt spid="11">
                                            <p:txEl>
                                              <p:pRg st="0" end="0"/>
                                            </p:txEl>
                                          </p:spTgt>
                                        </p:tgtEl>
                                      </p:cBhvr>
                                    </p:animEffect>
                                  </p:childTnLst>
                                </p:cTn>
                              </p:par>
                            </p:childTnLst>
                          </p:cTn>
                        </p:par>
                        <p:par>
                          <p:cTn id="65" fill="hold">
                            <p:stCondLst>
                              <p:cond delay="21900"/>
                            </p:stCondLst>
                            <p:childTnLst>
                              <p:par>
                                <p:cTn id="66" presetID="10" presetClass="entr" presetSubtype="0"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250"/>
                                        <p:tgtEl>
                                          <p:spTgt spid="28"/>
                                        </p:tgtEl>
                                      </p:cBhvr>
                                    </p:animEffect>
                                  </p:childTnLst>
                                </p:cTn>
                              </p:par>
                            </p:childTnLst>
                          </p:cTn>
                        </p:par>
                        <p:par>
                          <p:cTn id="69" fill="hold">
                            <p:stCondLst>
                              <p:cond delay="22150"/>
                            </p:stCondLst>
                            <p:childTnLst>
                              <p:par>
                                <p:cTn id="70" presetID="10" presetClass="entr" presetSubtype="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par>
                          <p:cTn id="73" fill="hold">
                            <p:stCondLst>
                              <p:cond delay="22650"/>
                            </p:stCondLst>
                            <p:childTnLst>
                              <p:par>
                                <p:cTn id="74" presetID="6" presetClass="emph" presetSubtype="0" fill="hold" grpId="1" nodeType="afterEffect">
                                  <p:stCondLst>
                                    <p:cond delay="0"/>
                                  </p:stCondLst>
                                  <p:childTnLst>
                                    <p:animScale>
                                      <p:cBhvr>
                                        <p:cTn id="75" dur="1000" fill="hold"/>
                                        <p:tgtEl>
                                          <p:spTgt spid="7"/>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32" presetClass="emph" presetSubtype="0" fill="hold" nodeType="clickEffect">
                                  <p:stCondLst>
                                    <p:cond delay="0"/>
                                  </p:stCondLst>
                                  <p:childTnLst>
                                    <p:animRot by="120000">
                                      <p:cBhvr>
                                        <p:cTn id="79" dur="50" fill="hold">
                                          <p:stCondLst>
                                            <p:cond delay="0"/>
                                          </p:stCondLst>
                                        </p:cTn>
                                        <p:tgtEl>
                                          <p:spTgt spid="28"/>
                                        </p:tgtEl>
                                        <p:attrNameLst>
                                          <p:attrName>r</p:attrName>
                                        </p:attrNameLst>
                                      </p:cBhvr>
                                    </p:animRot>
                                    <p:animRot by="-240000">
                                      <p:cBhvr>
                                        <p:cTn id="80" dur="100" fill="hold">
                                          <p:stCondLst>
                                            <p:cond delay="100"/>
                                          </p:stCondLst>
                                        </p:cTn>
                                        <p:tgtEl>
                                          <p:spTgt spid="28"/>
                                        </p:tgtEl>
                                        <p:attrNameLst>
                                          <p:attrName>r</p:attrName>
                                        </p:attrNameLst>
                                      </p:cBhvr>
                                    </p:animRot>
                                    <p:animRot by="240000">
                                      <p:cBhvr>
                                        <p:cTn id="81" dur="100" fill="hold">
                                          <p:stCondLst>
                                            <p:cond delay="200"/>
                                          </p:stCondLst>
                                        </p:cTn>
                                        <p:tgtEl>
                                          <p:spTgt spid="28"/>
                                        </p:tgtEl>
                                        <p:attrNameLst>
                                          <p:attrName>r</p:attrName>
                                        </p:attrNameLst>
                                      </p:cBhvr>
                                    </p:animRot>
                                    <p:animRot by="-240000">
                                      <p:cBhvr>
                                        <p:cTn id="82" dur="100" fill="hold">
                                          <p:stCondLst>
                                            <p:cond delay="300"/>
                                          </p:stCondLst>
                                        </p:cTn>
                                        <p:tgtEl>
                                          <p:spTgt spid="28"/>
                                        </p:tgtEl>
                                        <p:attrNameLst>
                                          <p:attrName>r</p:attrName>
                                        </p:attrNameLst>
                                      </p:cBhvr>
                                    </p:animRot>
                                    <p:animRot by="120000">
                                      <p:cBhvr>
                                        <p:cTn id="83"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5" grpId="0"/>
      <p:bldP spid="5" grpId="1"/>
      <p:bldP spid="7" grpId="0"/>
      <p:bldP spid="7" grpId="1"/>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CONSIDER BOTH PERSPECTIVES</a:t>
            </a:r>
            <a:endParaRPr lang="en-US" dirty="0"/>
          </a:p>
        </p:txBody>
      </p:sp>
      <p:grpSp>
        <p:nvGrpSpPr>
          <p:cNvPr id="18" name="Group 17">
            <a:extLst>
              <a:ext uri="{FF2B5EF4-FFF2-40B4-BE49-F238E27FC236}">
                <a16:creationId xmlns:a16="http://schemas.microsoft.com/office/drawing/2014/main" id="{FAB5F333-9AC8-324E-A4CE-3428CB8138F3}"/>
              </a:ext>
            </a:extLst>
          </p:cNvPr>
          <p:cNvGrpSpPr/>
          <p:nvPr/>
        </p:nvGrpSpPr>
        <p:grpSpPr>
          <a:xfrm>
            <a:off x="5583762" y="2645188"/>
            <a:ext cx="3659614" cy="2968659"/>
            <a:chOff x="5811403" y="1466619"/>
            <a:chExt cx="4852126" cy="4341916"/>
          </a:xfrm>
        </p:grpSpPr>
        <p:pic>
          <p:nvPicPr>
            <p:cNvPr id="19" name="Picture 18">
              <a:extLst>
                <a:ext uri="{FF2B5EF4-FFF2-40B4-BE49-F238E27FC236}">
                  <a16:creationId xmlns:a16="http://schemas.microsoft.com/office/drawing/2014/main" id="{EA4EAF55-14BF-6A47-80DA-DA68DC1AE381}"/>
                </a:ext>
              </a:extLst>
            </p:cNvPr>
            <p:cNvPicPr>
              <a:picLocks noChangeAspect="1"/>
            </p:cNvPicPr>
            <p:nvPr/>
          </p:nvPicPr>
          <p:blipFill>
            <a:blip r:embed="rId3"/>
            <a:stretch>
              <a:fillRect/>
            </a:stretch>
          </p:blipFill>
          <p:spPr>
            <a:xfrm>
              <a:off x="7175507" y="1466619"/>
              <a:ext cx="1656092" cy="1551495"/>
            </a:xfrm>
            <a:prstGeom prst="rect">
              <a:avLst/>
            </a:prstGeom>
          </p:spPr>
        </p:pic>
        <p:pic>
          <p:nvPicPr>
            <p:cNvPr id="20" name="Picture 19">
              <a:extLst>
                <a:ext uri="{FF2B5EF4-FFF2-40B4-BE49-F238E27FC236}">
                  <a16:creationId xmlns:a16="http://schemas.microsoft.com/office/drawing/2014/main" id="{9CEAB69A-01C2-BD42-9513-0B05222B38F0}"/>
                </a:ext>
              </a:extLst>
            </p:cNvPr>
            <p:cNvPicPr>
              <a:picLocks noChangeAspect="1"/>
            </p:cNvPicPr>
            <p:nvPr/>
          </p:nvPicPr>
          <p:blipFill>
            <a:blip r:embed="rId4"/>
            <a:stretch>
              <a:fillRect/>
            </a:stretch>
          </p:blipFill>
          <p:spPr>
            <a:xfrm>
              <a:off x="9358510" y="2345989"/>
              <a:ext cx="1305019" cy="1501898"/>
            </a:xfrm>
            <a:prstGeom prst="rect">
              <a:avLst/>
            </a:prstGeom>
          </p:spPr>
        </p:pic>
        <p:pic>
          <p:nvPicPr>
            <p:cNvPr id="21" name="Picture 20">
              <a:extLst>
                <a:ext uri="{FF2B5EF4-FFF2-40B4-BE49-F238E27FC236}">
                  <a16:creationId xmlns:a16="http://schemas.microsoft.com/office/drawing/2014/main" id="{B9A73EF3-924D-744D-9D9B-DFBACC4B3660}"/>
                </a:ext>
              </a:extLst>
            </p:cNvPr>
            <p:cNvPicPr>
              <a:picLocks noChangeAspect="1"/>
            </p:cNvPicPr>
            <p:nvPr/>
          </p:nvPicPr>
          <p:blipFill>
            <a:blip r:embed="rId5"/>
            <a:stretch>
              <a:fillRect/>
            </a:stretch>
          </p:blipFill>
          <p:spPr>
            <a:xfrm>
              <a:off x="8568566" y="3933575"/>
              <a:ext cx="1845035" cy="1457806"/>
            </a:xfrm>
            <a:prstGeom prst="rect">
              <a:avLst/>
            </a:prstGeom>
          </p:spPr>
        </p:pic>
        <p:pic>
          <p:nvPicPr>
            <p:cNvPr id="22" name="Picture 21">
              <a:extLst>
                <a:ext uri="{FF2B5EF4-FFF2-40B4-BE49-F238E27FC236}">
                  <a16:creationId xmlns:a16="http://schemas.microsoft.com/office/drawing/2014/main" id="{38348DE5-29D2-7C4C-A0BF-576B8013B3E1}"/>
                </a:ext>
              </a:extLst>
            </p:cNvPr>
            <p:cNvPicPr>
              <a:picLocks noChangeAspect="1"/>
            </p:cNvPicPr>
            <p:nvPr/>
          </p:nvPicPr>
          <p:blipFill>
            <a:blip r:embed="rId6"/>
            <a:stretch>
              <a:fillRect/>
            </a:stretch>
          </p:blipFill>
          <p:spPr>
            <a:xfrm>
              <a:off x="7302661" y="4273924"/>
              <a:ext cx="1265905" cy="1534611"/>
            </a:xfrm>
            <a:prstGeom prst="rect">
              <a:avLst/>
            </a:prstGeom>
          </p:spPr>
        </p:pic>
        <p:pic>
          <p:nvPicPr>
            <p:cNvPr id="23" name="Picture 22">
              <a:extLst>
                <a:ext uri="{FF2B5EF4-FFF2-40B4-BE49-F238E27FC236}">
                  <a16:creationId xmlns:a16="http://schemas.microsoft.com/office/drawing/2014/main" id="{D753CDAC-6D30-5D4D-9F0C-C9F089248A9A}"/>
                </a:ext>
              </a:extLst>
            </p:cNvPr>
            <p:cNvPicPr>
              <a:picLocks noChangeAspect="1"/>
            </p:cNvPicPr>
            <p:nvPr/>
          </p:nvPicPr>
          <p:blipFill>
            <a:blip r:embed="rId7"/>
            <a:stretch>
              <a:fillRect/>
            </a:stretch>
          </p:blipFill>
          <p:spPr>
            <a:xfrm>
              <a:off x="5909609" y="3600558"/>
              <a:ext cx="1265905" cy="1873022"/>
            </a:xfrm>
            <a:prstGeom prst="rect">
              <a:avLst/>
            </a:prstGeom>
          </p:spPr>
        </p:pic>
        <p:grpSp>
          <p:nvGrpSpPr>
            <p:cNvPr id="24" name="Group 23">
              <a:extLst>
                <a:ext uri="{FF2B5EF4-FFF2-40B4-BE49-F238E27FC236}">
                  <a16:creationId xmlns:a16="http://schemas.microsoft.com/office/drawing/2014/main" id="{BD5B34FE-6009-6B4F-822A-DF0B08943CD3}"/>
                </a:ext>
              </a:extLst>
            </p:cNvPr>
            <p:cNvGrpSpPr/>
            <p:nvPr/>
          </p:nvGrpSpPr>
          <p:grpSpPr>
            <a:xfrm>
              <a:off x="5811403" y="2240394"/>
              <a:ext cx="1364104" cy="1401384"/>
              <a:chOff x="3726076" y="4001294"/>
              <a:chExt cx="1364104" cy="1401384"/>
            </a:xfrm>
          </p:grpSpPr>
          <p:pic>
            <p:nvPicPr>
              <p:cNvPr id="25" name="Picture 24">
                <a:extLst>
                  <a:ext uri="{FF2B5EF4-FFF2-40B4-BE49-F238E27FC236}">
                    <a16:creationId xmlns:a16="http://schemas.microsoft.com/office/drawing/2014/main" id="{602E7019-9BAD-AF47-9011-15F3F7D343EC}"/>
                  </a:ext>
                </a:extLst>
              </p:cNvPr>
              <p:cNvPicPr>
                <a:picLocks noChangeAspect="1"/>
              </p:cNvPicPr>
              <p:nvPr/>
            </p:nvPicPr>
            <p:blipFill rotWithShape="1">
              <a:blip r:embed="rId8"/>
              <a:srcRect l="9437" t="8926" r="9389" b="21953"/>
              <a:stretch/>
            </p:blipFill>
            <p:spPr>
              <a:xfrm>
                <a:off x="3898285" y="4428492"/>
                <a:ext cx="1144058" cy="974186"/>
              </a:xfrm>
              <a:prstGeom prst="rect">
                <a:avLst/>
              </a:prstGeom>
            </p:spPr>
          </p:pic>
          <p:sp>
            <p:nvSpPr>
              <p:cNvPr id="26" name="TextBox 25">
                <a:extLst>
                  <a:ext uri="{FF2B5EF4-FFF2-40B4-BE49-F238E27FC236}">
                    <a16:creationId xmlns:a16="http://schemas.microsoft.com/office/drawing/2014/main" id="{A837BE3D-DD44-1542-8153-5B040EE4E9D0}"/>
                  </a:ext>
                </a:extLst>
              </p:cNvPr>
              <p:cNvSpPr txBox="1"/>
              <p:nvPr/>
            </p:nvSpPr>
            <p:spPr>
              <a:xfrm>
                <a:off x="3726076" y="4001294"/>
                <a:ext cx="1364104" cy="468415"/>
              </a:xfrm>
              <a:prstGeom prst="rect">
                <a:avLst/>
              </a:prstGeom>
              <a:noFill/>
            </p:spPr>
            <p:txBody>
              <a:bodyPr wrap="square" rtlCol="0">
                <a:spAutoFit/>
              </a:bodyPr>
              <a:lstStyle/>
              <a:p>
                <a:r>
                  <a:rPr lang="en-CA" sz="1700" u="sng" dirty="0">
                    <a:solidFill>
                      <a:schemeClr val="bg2">
                        <a:lumMod val="10000"/>
                      </a:schemeClr>
                    </a:solidFill>
                    <a:ea typeface="Tahoma" panose="020B0604030504040204" pitchFamily="34" charset="0"/>
                    <a:cs typeface="Tahoma" panose="020B0604030504040204" pitchFamily="34" charset="0"/>
                  </a:rPr>
                  <a:t>Purpose</a:t>
                </a:r>
              </a:p>
            </p:txBody>
          </p:sp>
        </p:grpSp>
      </p:grpSp>
      <p:grpSp>
        <p:nvGrpSpPr>
          <p:cNvPr id="13" name="Group 12"/>
          <p:cNvGrpSpPr/>
          <p:nvPr/>
        </p:nvGrpSpPr>
        <p:grpSpPr>
          <a:xfrm>
            <a:off x="1925228" y="2956219"/>
            <a:ext cx="1677182" cy="2428612"/>
            <a:chOff x="9237294" y="1836814"/>
            <a:chExt cx="1237101" cy="1871381"/>
          </a:xfrm>
        </p:grpSpPr>
        <p:pic>
          <p:nvPicPr>
            <p:cNvPr id="14" name="Picture 13">
              <a:extLst>
                <a:ext uri="{FF2B5EF4-FFF2-40B4-BE49-F238E27FC236}">
                  <a16:creationId xmlns:a16="http://schemas.microsoft.com/office/drawing/2014/main" id="{6184884A-7471-954A-8A81-43B82332FF76}"/>
                </a:ext>
              </a:extLst>
            </p:cNvPr>
            <p:cNvPicPr>
              <a:picLocks noChangeAspect="1"/>
            </p:cNvPicPr>
            <p:nvPr/>
          </p:nvPicPr>
          <p:blipFill>
            <a:blip r:embed="rId9"/>
            <a:stretch>
              <a:fillRect/>
            </a:stretch>
          </p:blipFill>
          <p:spPr>
            <a:xfrm>
              <a:off x="9279769" y="1836814"/>
              <a:ext cx="1164629" cy="1401251"/>
            </a:xfrm>
            <a:prstGeom prst="rect">
              <a:avLst/>
            </a:prstGeom>
          </p:spPr>
        </p:pic>
        <p:pic>
          <p:nvPicPr>
            <p:cNvPr id="15" name="Picture 5">
              <a:extLst>
                <a:ext uri="{FF2B5EF4-FFF2-40B4-BE49-F238E27FC236}">
                  <a16:creationId xmlns:a16="http://schemas.microsoft.com/office/drawing/2014/main" id="{875D5D9E-EE0D-7044-8D19-F268FC6B4F21}"/>
                </a:ext>
              </a:extLst>
            </p:cNvPr>
            <p:cNvPicPr>
              <a:picLocks noChangeAspect="1"/>
            </p:cNvPicPr>
            <p:nvPr/>
          </p:nvPicPr>
          <p:blipFill>
            <a:blip r:embed="rId10">
              <a:extLst>
                <a:ext uri="{96DAC541-7B7A-43D3-8B79-37D633B846F1}">
                  <asvg:svgBlip xmlns:asvg="http://schemas.microsoft.com/office/drawing/2016/SVG/main" xmlns="" r:embed="rId12"/>
                </a:ext>
              </a:extLst>
            </a:blip>
            <a:srcRect/>
            <a:stretch/>
          </p:blipFill>
          <p:spPr>
            <a:xfrm>
              <a:off x="9237294" y="3262913"/>
              <a:ext cx="1237101" cy="445282"/>
            </a:xfrm>
            <a:prstGeom prst="rect">
              <a:avLst/>
            </a:prstGeom>
          </p:spPr>
        </p:pic>
      </p:grpSp>
      <p:pic>
        <p:nvPicPr>
          <p:cNvPr id="16" name="Picture 15"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13"/>
          <a:stretch>
            <a:fillRect/>
          </a:stretch>
        </p:blipFill>
        <p:spPr>
          <a:xfrm>
            <a:off x="6145088" y="3225890"/>
            <a:ext cx="2255796" cy="1946177"/>
          </a:xfrm>
          <a:prstGeom prst="rect">
            <a:avLst/>
          </a:prstGeom>
        </p:spPr>
      </p:pic>
      <p:pic>
        <p:nvPicPr>
          <p:cNvPr id="17" name="Isabelle" descr="A picture containing clothing&#10;&#10;Description automatically generated">
            <a:extLst>
              <a:ext uri="{FF2B5EF4-FFF2-40B4-BE49-F238E27FC236}">
                <a16:creationId xmlns:a16="http://schemas.microsoft.com/office/drawing/2014/main" id="{3BBD55D1-4264-8A41-ADE6-6961ED8E9A1E}"/>
              </a:ext>
            </a:extLst>
          </p:cNvPr>
          <p:cNvPicPr>
            <a:picLocks noChangeAspect="1"/>
          </p:cNvPicPr>
          <p:nvPr/>
        </p:nvPicPr>
        <p:blipFill rotWithShape="1">
          <a:blip r:embed="rId14">
            <a:extLst/>
          </a:blip>
          <a:srcRect l="33766" r="34666"/>
          <a:stretch/>
        </p:blipFill>
        <p:spPr>
          <a:xfrm>
            <a:off x="10133112" y="2085502"/>
            <a:ext cx="1450168" cy="4417481"/>
          </a:xfrm>
          <a:prstGeom prst="rect">
            <a:avLst/>
          </a:prstGeom>
        </p:spPr>
      </p:pic>
      <mc:AlternateContent xmlns:mc="http://schemas.openxmlformats.org/markup-compatibility/2006" xmlns:p14="http://schemas.microsoft.com/office/powerpoint/2010/main">
        <mc:Choice Requires="p14">
          <p:contentPart p14:bwMode="auto" r:id="rId15">
            <p14:nvContentPartPr>
              <p14:cNvPr id="12" name="Ink 11"/>
              <p14:cNvContentPartPr/>
              <p14:nvPr/>
            </p14:nvContentPartPr>
            <p14:xfrm>
              <a:off x="1145028" y="2469267"/>
              <a:ext cx="3187440" cy="3269880"/>
            </p14:xfrm>
          </p:contentPart>
        </mc:Choice>
        <mc:Fallback xmlns="">
          <p:pic>
            <p:nvPicPr>
              <p:cNvPr id="12" name="Ink 11"/>
              <p:cNvPicPr/>
              <p:nvPr/>
            </p:nvPicPr>
            <p:blipFill>
              <a:blip r:embed="rId17"/>
              <a:stretch>
                <a:fillRect/>
              </a:stretch>
            </p:blipFill>
            <p:spPr>
              <a:xfrm>
                <a:off x="1106868" y="2431107"/>
                <a:ext cx="3263760" cy="334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9271939" y="2584986"/>
              <a:ext cx="2437200" cy="2751840"/>
            </p14:xfrm>
          </p:contentPart>
        </mc:Choice>
        <mc:Fallback xmlns="">
          <p:pic>
            <p:nvPicPr>
              <p:cNvPr id="28" name="Ink 27"/>
              <p:cNvPicPr/>
              <p:nvPr/>
            </p:nvPicPr>
            <p:blipFill>
              <a:blip r:embed="rId19"/>
              <a:stretch>
                <a:fillRect/>
              </a:stretch>
            </p:blipFill>
            <p:spPr>
              <a:xfrm>
                <a:off x="9233779" y="2546826"/>
                <a:ext cx="2513520" cy="28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p14:cNvContentPartPr/>
              <p14:nvPr/>
            </p14:nvContentPartPr>
            <p14:xfrm>
              <a:off x="3848881" y="1582994"/>
              <a:ext cx="5668746" cy="5083277"/>
            </p14:xfrm>
          </p:contentPart>
        </mc:Choice>
        <mc:Fallback xmlns="">
          <p:pic>
            <p:nvPicPr>
              <p:cNvPr id="44" name="Ink 43"/>
              <p:cNvPicPr/>
              <p:nvPr/>
            </p:nvPicPr>
            <p:blipFill>
              <a:blip r:embed="rId21"/>
              <a:stretch>
                <a:fillRect/>
              </a:stretch>
            </p:blipFill>
            <p:spPr>
              <a:xfrm>
                <a:off x="3810722" y="1544833"/>
                <a:ext cx="5745064" cy="5159598"/>
              </a:xfrm>
              <a:prstGeom prst="rect">
                <a:avLst/>
              </a:prstGeom>
            </p:spPr>
          </p:pic>
        </mc:Fallback>
      </mc:AlternateContent>
    </p:spTree>
    <p:extLst>
      <p:ext uri="{BB962C8B-B14F-4D97-AF65-F5344CB8AC3E}">
        <p14:creationId xmlns:p14="http://schemas.microsoft.com/office/powerpoint/2010/main" val="31258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anim calcmode="lin" valueType="num">
                                      <p:cBhvr>
                                        <p:cTn id="28" dur="750" fill="hold"/>
                                        <p:tgtEl>
                                          <p:spTgt spid="18"/>
                                        </p:tgtEl>
                                        <p:attrNameLst>
                                          <p:attrName>ppt_x</p:attrName>
                                        </p:attrNameLst>
                                      </p:cBhvr>
                                      <p:tavLst>
                                        <p:tav tm="0">
                                          <p:val>
                                            <p:strVal val="#ppt_x"/>
                                          </p:val>
                                        </p:tav>
                                        <p:tav tm="100000">
                                          <p:val>
                                            <p:strVal val="#ppt_x"/>
                                          </p:val>
                                        </p:tav>
                                      </p:tavLst>
                                    </p:anim>
                                    <p:anim calcmode="lin" valueType="num">
                                      <p:cBhvr>
                                        <p:cTn id="29"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750"/>
                                        <p:tgtEl>
                                          <p:spTgt spid="18"/>
                                        </p:tgtEl>
                                      </p:cBhvr>
                                    </p:animEffect>
                                    <p:anim calcmode="lin" valueType="num">
                                      <p:cBhvr>
                                        <p:cTn id="34" dur="750"/>
                                        <p:tgtEl>
                                          <p:spTgt spid="18"/>
                                        </p:tgtEl>
                                        <p:attrNameLst>
                                          <p:attrName>ppt_x</p:attrName>
                                        </p:attrNameLst>
                                      </p:cBhvr>
                                      <p:tavLst>
                                        <p:tav tm="0">
                                          <p:val>
                                            <p:strVal val="ppt_x"/>
                                          </p:val>
                                        </p:tav>
                                        <p:tav tm="100000">
                                          <p:val>
                                            <p:strVal val="ppt_x"/>
                                          </p:val>
                                        </p:tav>
                                      </p:tavLst>
                                    </p:anim>
                                    <p:anim calcmode="lin" valueType="num">
                                      <p:cBhvr>
                                        <p:cTn id="35" dur="750"/>
                                        <p:tgtEl>
                                          <p:spTgt spid="18"/>
                                        </p:tgtEl>
                                        <p:attrNameLst>
                                          <p:attrName>ppt_y</p:attrName>
                                        </p:attrNameLst>
                                      </p:cBhvr>
                                      <p:tavLst>
                                        <p:tav tm="0">
                                          <p:val>
                                            <p:strVal val="ppt_y"/>
                                          </p:val>
                                        </p:tav>
                                        <p:tav tm="100000">
                                          <p:val>
                                            <p:strVal val="ppt_y+.1"/>
                                          </p:val>
                                        </p:tav>
                                      </p:tavLst>
                                    </p:anim>
                                    <p:set>
                                      <p:cBhvr>
                                        <p:cTn id="36" dur="1" fill="hold">
                                          <p:stCondLst>
                                            <p:cond delay="74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anim calcmode="lin" valueType="num">
                                      <p:cBhvr>
                                        <p:cTn id="42" dur="750" fill="hold"/>
                                        <p:tgtEl>
                                          <p:spTgt spid="16"/>
                                        </p:tgtEl>
                                        <p:attrNameLst>
                                          <p:attrName>ppt_x</p:attrName>
                                        </p:attrNameLst>
                                      </p:cBhvr>
                                      <p:tavLst>
                                        <p:tav tm="0">
                                          <p:val>
                                            <p:strVal val="#ppt_x"/>
                                          </p:val>
                                        </p:tav>
                                        <p:tav tm="100000">
                                          <p:val>
                                            <p:strVal val="#ppt_x"/>
                                          </p:val>
                                        </p:tav>
                                      </p:tavLst>
                                    </p:anim>
                                    <p:anim calcmode="lin" valueType="num">
                                      <p:cBhvr>
                                        <p:cTn id="43"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750"/>
                                        <p:tgtEl>
                                          <p:spTgt spid="16"/>
                                        </p:tgtEl>
                                      </p:cBhvr>
                                    </p:animEffect>
                                    <p:anim calcmode="lin" valueType="num">
                                      <p:cBhvr>
                                        <p:cTn id="48" dur="750"/>
                                        <p:tgtEl>
                                          <p:spTgt spid="16"/>
                                        </p:tgtEl>
                                        <p:attrNameLst>
                                          <p:attrName>ppt_x</p:attrName>
                                        </p:attrNameLst>
                                      </p:cBhvr>
                                      <p:tavLst>
                                        <p:tav tm="0">
                                          <p:val>
                                            <p:strVal val="ppt_x"/>
                                          </p:val>
                                        </p:tav>
                                        <p:tav tm="100000">
                                          <p:val>
                                            <p:strVal val="ppt_x"/>
                                          </p:val>
                                        </p:tav>
                                      </p:tavLst>
                                    </p:anim>
                                    <p:anim calcmode="lin" valueType="num">
                                      <p:cBhvr>
                                        <p:cTn id="49" dur="750"/>
                                        <p:tgtEl>
                                          <p:spTgt spid="16"/>
                                        </p:tgtEl>
                                        <p:attrNameLst>
                                          <p:attrName>ppt_y</p:attrName>
                                        </p:attrNameLst>
                                      </p:cBhvr>
                                      <p:tavLst>
                                        <p:tav tm="0">
                                          <p:val>
                                            <p:strVal val="ppt_y"/>
                                          </p:val>
                                        </p:tav>
                                        <p:tav tm="100000">
                                          <p:val>
                                            <p:strVal val="ppt_y+.1"/>
                                          </p:val>
                                        </p:tav>
                                      </p:tavLst>
                                    </p:anim>
                                    <p:set>
                                      <p:cBhvr>
                                        <p:cTn id="50" dur="1" fill="hold">
                                          <p:stCondLst>
                                            <p:cond delay="74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125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2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 0 L 0.25 0 E" pathEditMode="relative" ptsTypes="">
                                      <p:cBhvr>
                                        <p:cTn id="67" dur="2000" fill="hold"/>
                                        <p:tgtEl>
                                          <p:spTgt spid="13"/>
                                        </p:tgtEl>
                                        <p:attrNameLst>
                                          <p:attrName>ppt_x</p:attrName>
                                          <p:attrName>ppt_y</p:attrName>
                                        </p:attrNameLst>
                                      </p:cBhvr>
                                    </p:animMotion>
                                  </p:childTnLst>
                                </p:cTn>
                              </p:par>
                              <p:par>
                                <p:cTn id="68" presetID="35" presetClass="path" presetSubtype="0" accel="50000" decel="50000" fill="hold" nodeType="withEffect">
                                  <p:stCondLst>
                                    <p:cond delay="0"/>
                                  </p:stCondLst>
                                  <p:childTnLst>
                                    <p:animMotion origin="layout" path="M 0 0 L -0.25 0 E" pathEditMode="relative" ptsTypes="">
                                      <p:cBhvr>
                                        <p:cTn id="69" dur="2000" fill="hold"/>
                                        <p:tgtEl>
                                          <p:spTgt spid="17"/>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circle(in)">
                                      <p:cBhvr>
                                        <p:cTn id="74" dur="1500"/>
                                        <p:tgtEl>
                                          <p:spTgt spid="44"/>
                                        </p:tgtEl>
                                      </p:cBhvr>
                                    </p:animEffect>
                                  </p:childTnLst>
                                </p:cTn>
                              </p:par>
                            </p:childTnLst>
                          </p:cTn>
                        </p:par>
                        <p:par>
                          <p:cTn id="75" fill="hold">
                            <p:stCondLst>
                              <p:cond delay="1500"/>
                            </p:stCondLst>
                            <p:childTnLst>
                              <p:par>
                                <p:cTn id="76" presetID="26" presetClass="emph" presetSubtype="0" fill="hold" grpId="0" nodeType="afterEffect">
                                  <p:stCondLst>
                                    <p:cond delay="0"/>
                                  </p:stCondLst>
                                  <p:childTnLst>
                                    <p:animEffect transition="out" filter="fade">
                                      <p:cBhvr>
                                        <p:cTn id="77" dur="500" tmFilter="0, 0; .2, .5; .8, .5; 1, 0"/>
                                        <p:tgtEl>
                                          <p:spTgt spid="4"/>
                                        </p:tgtEl>
                                      </p:cBhvr>
                                    </p:animEffect>
                                    <p:animScale>
                                      <p:cBhvr>
                                        <p:cTn id="7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SCC SUPPORTS USER RIGHTS</a:t>
            </a:r>
            <a:endParaRPr lang="en-US" dirty="0"/>
          </a:p>
        </p:txBody>
      </p:sp>
      <p:grpSp>
        <p:nvGrpSpPr>
          <p:cNvPr id="13" name="Group 12"/>
          <p:cNvGrpSpPr/>
          <p:nvPr/>
        </p:nvGrpSpPr>
        <p:grpSpPr>
          <a:xfrm>
            <a:off x="5129912" y="2635344"/>
            <a:ext cx="1936156" cy="2720443"/>
            <a:chOff x="9237294" y="1836814"/>
            <a:chExt cx="1237101" cy="1871381"/>
          </a:xfrm>
        </p:grpSpPr>
        <p:pic>
          <p:nvPicPr>
            <p:cNvPr id="14" name="Picture 13">
              <a:extLst>
                <a:ext uri="{FF2B5EF4-FFF2-40B4-BE49-F238E27FC236}">
                  <a16:creationId xmlns:a16="http://schemas.microsoft.com/office/drawing/2014/main" id="{6184884A-7471-954A-8A81-43B82332FF76}"/>
                </a:ext>
              </a:extLst>
            </p:cNvPr>
            <p:cNvPicPr>
              <a:picLocks noChangeAspect="1"/>
            </p:cNvPicPr>
            <p:nvPr/>
          </p:nvPicPr>
          <p:blipFill>
            <a:blip r:embed="rId3"/>
            <a:stretch>
              <a:fillRect/>
            </a:stretch>
          </p:blipFill>
          <p:spPr>
            <a:xfrm>
              <a:off x="9279769" y="1836814"/>
              <a:ext cx="1164629" cy="1401251"/>
            </a:xfrm>
            <a:prstGeom prst="rect">
              <a:avLst/>
            </a:prstGeom>
          </p:spPr>
        </p:pic>
        <p:pic>
          <p:nvPicPr>
            <p:cNvPr id="15" name="Picture 5">
              <a:extLst>
                <a:ext uri="{FF2B5EF4-FFF2-40B4-BE49-F238E27FC236}">
                  <a16:creationId xmlns:a16="http://schemas.microsoft.com/office/drawing/2014/main" id="{875D5D9E-EE0D-7044-8D19-F268FC6B4F21}"/>
                </a:ext>
              </a:extLst>
            </p:cNvPr>
            <p:cNvPicPr>
              <a:picLocks noChangeAspect="1"/>
            </p:cNvPicPr>
            <p:nvPr/>
          </p:nvPicPr>
          <p:blipFill>
            <a:blip r:embed="rId4">
              <a:extLst>
                <a:ext uri="{96DAC541-7B7A-43D3-8B79-37D633B846F1}">
                  <asvg:svgBlip xmlns:asvg="http://schemas.microsoft.com/office/drawing/2016/SVG/main" xmlns="" r:embed="rId12"/>
                </a:ext>
              </a:extLst>
            </a:blip>
            <a:srcRect/>
            <a:stretch/>
          </p:blipFill>
          <p:spPr>
            <a:xfrm>
              <a:off x="9237294" y="3262913"/>
              <a:ext cx="1237101" cy="445282"/>
            </a:xfrm>
            <a:prstGeom prst="rect">
              <a:avLst/>
            </a:prstGeom>
          </p:spPr>
        </p:pic>
      </p:grpSp>
      <p:pic>
        <p:nvPicPr>
          <p:cNvPr id="17" name="Isabelle" descr="A picture containing clothing&#10;&#10;Description automatically generated">
            <a:extLst>
              <a:ext uri="{FF2B5EF4-FFF2-40B4-BE49-F238E27FC236}">
                <a16:creationId xmlns:a16="http://schemas.microsoft.com/office/drawing/2014/main" id="{3BBD55D1-4264-8A41-ADE6-6961ED8E9A1E}"/>
              </a:ext>
            </a:extLst>
          </p:cNvPr>
          <p:cNvPicPr>
            <a:picLocks noChangeAspect="1"/>
          </p:cNvPicPr>
          <p:nvPr/>
        </p:nvPicPr>
        <p:blipFill rotWithShape="1">
          <a:blip r:embed="rId13">
            <a:extLst/>
          </a:blip>
          <a:srcRect l="33766" r="34666"/>
          <a:stretch/>
        </p:blipFill>
        <p:spPr>
          <a:xfrm>
            <a:off x="8123918" y="2075604"/>
            <a:ext cx="1450168" cy="4417481"/>
          </a:xfrm>
          <a:prstGeom prst="rect">
            <a:avLst/>
          </a:prstGeom>
        </p:spPr>
      </p:pic>
      <p:pic>
        <p:nvPicPr>
          <p:cNvPr id="30" name="Picture 29">
            <a:extLst>
              <a:ext uri="{FF2B5EF4-FFF2-40B4-BE49-F238E27FC236}">
                <a16:creationId xmlns:a16="http://schemas.microsoft.com/office/drawing/2014/main" id="{6184884A-7471-954A-8A81-43B82332FF76}"/>
              </a:ext>
            </a:extLst>
          </p:cNvPr>
          <p:cNvPicPr>
            <a:picLocks noChangeAspect="1"/>
          </p:cNvPicPr>
          <p:nvPr/>
        </p:nvPicPr>
        <p:blipFill>
          <a:blip r:embed="rId3"/>
          <a:stretch>
            <a:fillRect/>
          </a:stretch>
        </p:blipFill>
        <p:spPr>
          <a:xfrm>
            <a:off x="5515675" y="3144128"/>
            <a:ext cx="1164629" cy="1401251"/>
          </a:xfrm>
          <a:prstGeom prst="rect">
            <a:avLst/>
          </a:prstGeom>
        </p:spPr>
      </p:pic>
      <p:pic>
        <p:nvPicPr>
          <p:cNvPr id="31" name="Picture 30">
            <a:extLst>
              <a:ext uri="{FF2B5EF4-FFF2-40B4-BE49-F238E27FC236}">
                <a16:creationId xmlns:a16="http://schemas.microsoft.com/office/drawing/2014/main" id="{6184884A-7471-954A-8A81-43B82332FF76}"/>
              </a:ext>
            </a:extLst>
          </p:cNvPr>
          <p:cNvPicPr>
            <a:picLocks noChangeAspect="1"/>
          </p:cNvPicPr>
          <p:nvPr/>
        </p:nvPicPr>
        <p:blipFill>
          <a:blip r:embed="rId3"/>
          <a:stretch>
            <a:fillRect/>
          </a:stretch>
        </p:blipFill>
        <p:spPr>
          <a:xfrm>
            <a:off x="5603568" y="3126067"/>
            <a:ext cx="1164629" cy="1401251"/>
          </a:xfrm>
          <a:prstGeom prst="rect">
            <a:avLst/>
          </a:prstGeom>
        </p:spPr>
      </p:pic>
      <p:pic>
        <p:nvPicPr>
          <p:cNvPr id="32" name="Picture 31">
            <a:extLst>
              <a:ext uri="{FF2B5EF4-FFF2-40B4-BE49-F238E27FC236}">
                <a16:creationId xmlns:a16="http://schemas.microsoft.com/office/drawing/2014/main" id="{6184884A-7471-954A-8A81-43B82332FF76}"/>
              </a:ext>
            </a:extLst>
          </p:cNvPr>
          <p:cNvPicPr>
            <a:picLocks noChangeAspect="1"/>
          </p:cNvPicPr>
          <p:nvPr/>
        </p:nvPicPr>
        <p:blipFill>
          <a:blip r:embed="rId3"/>
          <a:stretch>
            <a:fillRect/>
          </a:stretch>
        </p:blipFill>
        <p:spPr>
          <a:xfrm>
            <a:off x="5525440" y="3126067"/>
            <a:ext cx="1164629" cy="1401251"/>
          </a:xfrm>
          <a:prstGeom prst="rect">
            <a:avLst/>
          </a:prstGeom>
        </p:spPr>
      </p:pic>
      <p:grpSp>
        <p:nvGrpSpPr>
          <p:cNvPr id="6" name="Group 5"/>
          <p:cNvGrpSpPr/>
          <p:nvPr/>
        </p:nvGrpSpPr>
        <p:grpSpPr>
          <a:xfrm>
            <a:off x="9112714" y="1606741"/>
            <a:ext cx="1879177" cy="884903"/>
            <a:chOff x="6680304" y="1681316"/>
            <a:chExt cx="1879177" cy="884903"/>
          </a:xfrm>
        </p:grpSpPr>
        <p:sp>
          <p:nvSpPr>
            <p:cNvPr id="3" name="Oval Callout 2"/>
            <p:cNvSpPr/>
            <p:nvPr/>
          </p:nvSpPr>
          <p:spPr>
            <a:xfrm>
              <a:off x="6680304" y="1681316"/>
              <a:ext cx="1879177" cy="884903"/>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 name="TextBox 4"/>
            <p:cNvSpPr txBox="1"/>
            <p:nvPr/>
          </p:nvSpPr>
          <p:spPr>
            <a:xfrm>
              <a:off x="6792783" y="1897626"/>
              <a:ext cx="1654218" cy="461665"/>
            </a:xfrm>
            <a:prstGeom prst="rect">
              <a:avLst/>
            </a:prstGeom>
            <a:noFill/>
          </p:spPr>
          <p:txBody>
            <a:bodyPr wrap="square" rtlCol="0">
              <a:spAutoFit/>
            </a:bodyPr>
            <a:lstStyle/>
            <a:p>
              <a:pPr algn="ctr"/>
              <a:r>
                <a:rPr lang="en-US" sz="1200" dirty="0" smtClean="0"/>
                <a:t>Remember to consider my perspective!</a:t>
              </a:r>
              <a:endParaRPr lang="en-CA" sz="1200" dirty="0"/>
            </a:p>
          </p:txBody>
        </p:sp>
      </p:grpSp>
      <p:grpSp>
        <p:nvGrpSpPr>
          <p:cNvPr id="18" name="Group 17">
            <a:extLst>
              <a:ext uri="{FF2B5EF4-FFF2-40B4-BE49-F238E27FC236}">
                <a16:creationId xmlns:a16="http://schemas.microsoft.com/office/drawing/2014/main" id="{FAB5F333-9AC8-324E-A4CE-3428CB8138F3}"/>
              </a:ext>
            </a:extLst>
          </p:cNvPr>
          <p:cNvGrpSpPr/>
          <p:nvPr/>
        </p:nvGrpSpPr>
        <p:grpSpPr>
          <a:xfrm>
            <a:off x="4464304" y="2635344"/>
            <a:ext cx="3659614" cy="2968659"/>
            <a:chOff x="5811403" y="1466619"/>
            <a:chExt cx="4852126" cy="4341916"/>
          </a:xfrm>
        </p:grpSpPr>
        <p:pic>
          <p:nvPicPr>
            <p:cNvPr id="19" name="Picture 18">
              <a:extLst>
                <a:ext uri="{FF2B5EF4-FFF2-40B4-BE49-F238E27FC236}">
                  <a16:creationId xmlns:a16="http://schemas.microsoft.com/office/drawing/2014/main" id="{EA4EAF55-14BF-6A47-80DA-DA68DC1AE381}"/>
                </a:ext>
              </a:extLst>
            </p:cNvPr>
            <p:cNvPicPr>
              <a:picLocks noChangeAspect="1"/>
            </p:cNvPicPr>
            <p:nvPr/>
          </p:nvPicPr>
          <p:blipFill>
            <a:blip r:embed="rId14"/>
            <a:stretch>
              <a:fillRect/>
            </a:stretch>
          </p:blipFill>
          <p:spPr>
            <a:xfrm>
              <a:off x="7175507" y="1466619"/>
              <a:ext cx="1656092" cy="1551495"/>
            </a:xfrm>
            <a:prstGeom prst="rect">
              <a:avLst/>
            </a:prstGeom>
          </p:spPr>
        </p:pic>
        <p:pic>
          <p:nvPicPr>
            <p:cNvPr id="20" name="Picture 19">
              <a:extLst>
                <a:ext uri="{FF2B5EF4-FFF2-40B4-BE49-F238E27FC236}">
                  <a16:creationId xmlns:a16="http://schemas.microsoft.com/office/drawing/2014/main" id="{9CEAB69A-01C2-BD42-9513-0B05222B38F0}"/>
                </a:ext>
              </a:extLst>
            </p:cNvPr>
            <p:cNvPicPr>
              <a:picLocks noChangeAspect="1"/>
            </p:cNvPicPr>
            <p:nvPr/>
          </p:nvPicPr>
          <p:blipFill>
            <a:blip r:embed="rId15"/>
            <a:stretch>
              <a:fillRect/>
            </a:stretch>
          </p:blipFill>
          <p:spPr>
            <a:xfrm>
              <a:off x="9358510" y="2345989"/>
              <a:ext cx="1305019" cy="1501898"/>
            </a:xfrm>
            <a:prstGeom prst="rect">
              <a:avLst/>
            </a:prstGeom>
          </p:spPr>
        </p:pic>
        <p:pic>
          <p:nvPicPr>
            <p:cNvPr id="21" name="Picture 20">
              <a:extLst>
                <a:ext uri="{FF2B5EF4-FFF2-40B4-BE49-F238E27FC236}">
                  <a16:creationId xmlns:a16="http://schemas.microsoft.com/office/drawing/2014/main" id="{B9A73EF3-924D-744D-9D9B-DFBACC4B3660}"/>
                </a:ext>
              </a:extLst>
            </p:cNvPr>
            <p:cNvPicPr>
              <a:picLocks noChangeAspect="1"/>
            </p:cNvPicPr>
            <p:nvPr/>
          </p:nvPicPr>
          <p:blipFill>
            <a:blip r:embed="rId16"/>
            <a:stretch>
              <a:fillRect/>
            </a:stretch>
          </p:blipFill>
          <p:spPr>
            <a:xfrm>
              <a:off x="8568566" y="3933575"/>
              <a:ext cx="1845035" cy="1457806"/>
            </a:xfrm>
            <a:prstGeom prst="rect">
              <a:avLst/>
            </a:prstGeom>
          </p:spPr>
        </p:pic>
        <p:pic>
          <p:nvPicPr>
            <p:cNvPr id="22" name="Picture 21">
              <a:extLst>
                <a:ext uri="{FF2B5EF4-FFF2-40B4-BE49-F238E27FC236}">
                  <a16:creationId xmlns:a16="http://schemas.microsoft.com/office/drawing/2014/main" id="{38348DE5-29D2-7C4C-A0BF-576B8013B3E1}"/>
                </a:ext>
              </a:extLst>
            </p:cNvPr>
            <p:cNvPicPr>
              <a:picLocks noChangeAspect="1"/>
            </p:cNvPicPr>
            <p:nvPr/>
          </p:nvPicPr>
          <p:blipFill>
            <a:blip r:embed="rId17"/>
            <a:stretch>
              <a:fillRect/>
            </a:stretch>
          </p:blipFill>
          <p:spPr>
            <a:xfrm>
              <a:off x="7302661" y="4273924"/>
              <a:ext cx="1265905" cy="1534611"/>
            </a:xfrm>
            <a:prstGeom prst="rect">
              <a:avLst/>
            </a:prstGeom>
          </p:spPr>
        </p:pic>
        <p:pic>
          <p:nvPicPr>
            <p:cNvPr id="23" name="Picture 22">
              <a:extLst>
                <a:ext uri="{FF2B5EF4-FFF2-40B4-BE49-F238E27FC236}">
                  <a16:creationId xmlns:a16="http://schemas.microsoft.com/office/drawing/2014/main" id="{D753CDAC-6D30-5D4D-9F0C-C9F089248A9A}"/>
                </a:ext>
              </a:extLst>
            </p:cNvPr>
            <p:cNvPicPr>
              <a:picLocks noChangeAspect="1"/>
            </p:cNvPicPr>
            <p:nvPr/>
          </p:nvPicPr>
          <p:blipFill>
            <a:blip r:embed="rId18"/>
            <a:stretch>
              <a:fillRect/>
            </a:stretch>
          </p:blipFill>
          <p:spPr>
            <a:xfrm>
              <a:off x="5909609" y="3600558"/>
              <a:ext cx="1265905" cy="1873022"/>
            </a:xfrm>
            <a:prstGeom prst="rect">
              <a:avLst/>
            </a:prstGeom>
          </p:spPr>
        </p:pic>
        <p:grpSp>
          <p:nvGrpSpPr>
            <p:cNvPr id="24" name="Group 23">
              <a:extLst>
                <a:ext uri="{FF2B5EF4-FFF2-40B4-BE49-F238E27FC236}">
                  <a16:creationId xmlns:a16="http://schemas.microsoft.com/office/drawing/2014/main" id="{BD5B34FE-6009-6B4F-822A-DF0B08943CD3}"/>
                </a:ext>
              </a:extLst>
            </p:cNvPr>
            <p:cNvGrpSpPr/>
            <p:nvPr/>
          </p:nvGrpSpPr>
          <p:grpSpPr>
            <a:xfrm>
              <a:off x="5811403" y="2240394"/>
              <a:ext cx="1364104" cy="1401384"/>
              <a:chOff x="3726076" y="4001294"/>
              <a:chExt cx="1364104" cy="1401384"/>
            </a:xfrm>
          </p:grpSpPr>
          <p:pic>
            <p:nvPicPr>
              <p:cNvPr id="25" name="Picture 24">
                <a:extLst>
                  <a:ext uri="{FF2B5EF4-FFF2-40B4-BE49-F238E27FC236}">
                    <a16:creationId xmlns:a16="http://schemas.microsoft.com/office/drawing/2014/main" id="{602E7019-9BAD-AF47-9011-15F3F7D343EC}"/>
                  </a:ext>
                </a:extLst>
              </p:cNvPr>
              <p:cNvPicPr>
                <a:picLocks noChangeAspect="1"/>
              </p:cNvPicPr>
              <p:nvPr/>
            </p:nvPicPr>
            <p:blipFill rotWithShape="1">
              <a:blip r:embed="rId19"/>
              <a:srcRect l="9437" t="8926" r="9389" b="21953"/>
              <a:stretch/>
            </p:blipFill>
            <p:spPr>
              <a:xfrm>
                <a:off x="3898285" y="4428492"/>
                <a:ext cx="1144058" cy="974186"/>
              </a:xfrm>
              <a:prstGeom prst="rect">
                <a:avLst/>
              </a:prstGeom>
            </p:spPr>
          </p:pic>
          <p:sp>
            <p:nvSpPr>
              <p:cNvPr id="26" name="TextBox 25">
                <a:extLst>
                  <a:ext uri="{FF2B5EF4-FFF2-40B4-BE49-F238E27FC236}">
                    <a16:creationId xmlns:a16="http://schemas.microsoft.com/office/drawing/2014/main" id="{A837BE3D-DD44-1542-8153-5B040EE4E9D0}"/>
                  </a:ext>
                </a:extLst>
              </p:cNvPr>
              <p:cNvSpPr txBox="1"/>
              <p:nvPr/>
            </p:nvSpPr>
            <p:spPr>
              <a:xfrm>
                <a:off x="3726076" y="4001294"/>
                <a:ext cx="1364104" cy="468415"/>
              </a:xfrm>
              <a:prstGeom prst="rect">
                <a:avLst/>
              </a:prstGeom>
              <a:noFill/>
            </p:spPr>
            <p:txBody>
              <a:bodyPr wrap="square" rtlCol="0">
                <a:spAutoFit/>
              </a:bodyPr>
              <a:lstStyle/>
              <a:p>
                <a:r>
                  <a:rPr lang="en-CA" sz="1700" u="sng" dirty="0">
                    <a:solidFill>
                      <a:schemeClr val="bg2">
                        <a:lumMod val="10000"/>
                      </a:schemeClr>
                    </a:solidFill>
                    <a:ea typeface="Tahoma" panose="020B0604030504040204" pitchFamily="34" charset="0"/>
                    <a:cs typeface="Tahoma" panose="020B0604030504040204" pitchFamily="34" charset="0"/>
                  </a:rPr>
                  <a:t>Purpose</a:t>
                </a:r>
              </a:p>
            </p:txBody>
          </p:sp>
        </p:grpSp>
      </p:grpSp>
      <p:grpSp>
        <p:nvGrpSpPr>
          <p:cNvPr id="27" name="Group 26"/>
          <p:cNvGrpSpPr/>
          <p:nvPr/>
        </p:nvGrpSpPr>
        <p:grpSpPr>
          <a:xfrm>
            <a:off x="3250735" y="1544070"/>
            <a:ext cx="1879177" cy="884903"/>
            <a:chOff x="6680303" y="1593673"/>
            <a:chExt cx="1879177" cy="884903"/>
          </a:xfrm>
        </p:grpSpPr>
        <p:sp>
          <p:nvSpPr>
            <p:cNvPr id="28" name="Oval Callout 27"/>
            <p:cNvSpPr/>
            <p:nvPr/>
          </p:nvSpPr>
          <p:spPr>
            <a:xfrm>
              <a:off x="6680303" y="1593673"/>
              <a:ext cx="1879177" cy="884903"/>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9" name="TextBox 28"/>
            <p:cNvSpPr txBox="1"/>
            <p:nvPr/>
          </p:nvSpPr>
          <p:spPr>
            <a:xfrm>
              <a:off x="6792783" y="1825155"/>
              <a:ext cx="1654218" cy="461665"/>
            </a:xfrm>
            <a:prstGeom prst="rect">
              <a:avLst/>
            </a:prstGeom>
            <a:noFill/>
          </p:spPr>
          <p:txBody>
            <a:bodyPr wrap="square" rtlCol="0">
              <a:spAutoFit/>
            </a:bodyPr>
            <a:lstStyle/>
            <a:p>
              <a:pPr algn="ctr"/>
              <a:r>
                <a:rPr lang="en-US" sz="1200" dirty="0" smtClean="0"/>
                <a:t>We need to keep things consistent!</a:t>
              </a:r>
              <a:endParaRPr lang="en-CA" sz="1200" dirty="0"/>
            </a:p>
          </p:txBody>
        </p:sp>
      </p:grpSp>
      <p:grpSp>
        <p:nvGrpSpPr>
          <p:cNvPr id="33" name="Group 32"/>
          <p:cNvGrpSpPr/>
          <p:nvPr/>
        </p:nvGrpSpPr>
        <p:grpSpPr>
          <a:xfrm>
            <a:off x="9112714" y="1606740"/>
            <a:ext cx="1879177" cy="884903"/>
            <a:chOff x="6680304" y="1681316"/>
            <a:chExt cx="1879177" cy="884903"/>
          </a:xfrm>
        </p:grpSpPr>
        <p:sp>
          <p:nvSpPr>
            <p:cNvPr id="34" name="Oval Callout 33"/>
            <p:cNvSpPr/>
            <p:nvPr/>
          </p:nvSpPr>
          <p:spPr>
            <a:xfrm>
              <a:off x="6680304" y="1681316"/>
              <a:ext cx="1879177" cy="884903"/>
            </a:xfrm>
            <a:prstGeom prst="wedgeEllipseCallou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TextBox 34"/>
            <p:cNvSpPr txBox="1"/>
            <p:nvPr/>
          </p:nvSpPr>
          <p:spPr>
            <a:xfrm>
              <a:off x="6792783" y="1943794"/>
              <a:ext cx="1654218" cy="461665"/>
            </a:xfrm>
            <a:prstGeom prst="rect">
              <a:avLst/>
            </a:prstGeom>
            <a:noFill/>
          </p:spPr>
          <p:txBody>
            <a:bodyPr wrap="square" rtlCol="0">
              <a:spAutoFit/>
            </a:bodyPr>
            <a:lstStyle/>
            <a:p>
              <a:pPr algn="ctr"/>
              <a:r>
                <a:rPr lang="en-US" sz="1200" dirty="0" smtClean="0"/>
                <a:t>I think it’s consistent now!</a:t>
              </a:r>
              <a:endParaRPr lang="en-CA" sz="1200" dirty="0"/>
            </a:p>
          </p:txBody>
        </p:sp>
      </p:grpSp>
    </p:spTree>
    <p:extLst>
      <p:ext uri="{BB962C8B-B14F-4D97-AF65-F5344CB8AC3E}">
        <p14:creationId xmlns:p14="http://schemas.microsoft.com/office/powerpoint/2010/main" val="199519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75" fill="hold">
                                          <p:stCondLst>
                                            <p:cond delay="0"/>
                                          </p:stCondLst>
                                        </p:cTn>
                                        <p:tgtEl>
                                          <p:spTgt spid="13"/>
                                        </p:tgtEl>
                                        <p:attrNameLst>
                                          <p:attrName>r</p:attrName>
                                        </p:attrNameLst>
                                      </p:cBhvr>
                                    </p:animRot>
                                    <p:animRot by="-240000">
                                      <p:cBhvr>
                                        <p:cTn id="7" dur="150" fill="hold">
                                          <p:stCondLst>
                                            <p:cond delay="150"/>
                                          </p:stCondLst>
                                        </p:cTn>
                                        <p:tgtEl>
                                          <p:spTgt spid="13"/>
                                        </p:tgtEl>
                                        <p:attrNameLst>
                                          <p:attrName>r</p:attrName>
                                        </p:attrNameLst>
                                      </p:cBhvr>
                                    </p:animRot>
                                    <p:animRot by="240000">
                                      <p:cBhvr>
                                        <p:cTn id="8" dur="150" fill="hold">
                                          <p:stCondLst>
                                            <p:cond delay="300"/>
                                          </p:stCondLst>
                                        </p:cTn>
                                        <p:tgtEl>
                                          <p:spTgt spid="13"/>
                                        </p:tgtEl>
                                        <p:attrNameLst>
                                          <p:attrName>r</p:attrName>
                                        </p:attrNameLst>
                                      </p:cBhvr>
                                    </p:animRot>
                                    <p:animRot by="-240000">
                                      <p:cBhvr>
                                        <p:cTn id="9" dur="150" fill="hold">
                                          <p:stCondLst>
                                            <p:cond delay="450"/>
                                          </p:stCondLst>
                                        </p:cTn>
                                        <p:tgtEl>
                                          <p:spTgt spid="13"/>
                                        </p:tgtEl>
                                        <p:attrNameLst>
                                          <p:attrName>r</p:attrName>
                                        </p:attrNameLst>
                                      </p:cBhvr>
                                    </p:animRot>
                                    <p:animRot by="120000">
                                      <p:cBhvr>
                                        <p:cTn id="10" dur="150" fill="hold">
                                          <p:stCondLst>
                                            <p:cond delay="600"/>
                                          </p:stCondLst>
                                        </p:cTn>
                                        <p:tgtEl>
                                          <p:spTgt spid="13"/>
                                        </p:tgtEl>
                                        <p:attrNameLst>
                                          <p:attrName>r</p:attrName>
                                        </p:attrNameLst>
                                      </p:cBhvr>
                                    </p:animRot>
                                  </p:childTnLst>
                                </p:cTn>
                              </p:par>
                            </p:childTnLst>
                          </p:cTn>
                        </p:par>
                        <p:par>
                          <p:cTn id="11" fill="hold">
                            <p:stCondLst>
                              <p:cond delay="750"/>
                            </p:stCondLst>
                            <p:childTnLst>
                              <p:par>
                                <p:cTn id="12" presetID="1"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750"/>
                            </p:stCondLst>
                            <p:childTnLst>
                              <p:par>
                                <p:cTn id="15" presetID="35" presetClass="path" presetSubtype="0" accel="50000" decel="50000" fill="hold" nodeType="afterEffect">
                                  <p:stCondLst>
                                    <p:cond delay="0"/>
                                  </p:stCondLst>
                                  <p:childTnLst>
                                    <p:animMotion origin="layout" path="M -1.45833E-6 -3.7037E-7 L -0.17109 -0.21389 " pathEditMode="relative" rAng="0" ptsTypes="AA">
                                      <p:cBhvr>
                                        <p:cTn id="16" dur="750" fill="hold"/>
                                        <p:tgtEl>
                                          <p:spTgt spid="32"/>
                                        </p:tgtEl>
                                        <p:attrNameLst>
                                          <p:attrName>ppt_x</p:attrName>
                                          <p:attrName>ppt_y</p:attrName>
                                        </p:attrNameLst>
                                      </p:cBhvr>
                                      <p:rCtr x="-8555" y="-10694"/>
                                    </p:animMotion>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1500"/>
                            </p:stCondLst>
                            <p:childTnLst>
                              <p:par>
                                <p:cTn id="21" presetID="35" presetClass="path" presetSubtype="0" accel="50000" decel="50000" fill="hold" nodeType="afterEffect">
                                  <p:stCondLst>
                                    <p:cond delay="0"/>
                                  </p:stCondLst>
                                  <p:childTnLst>
                                    <p:animMotion origin="layout" path="M 0 0 L -0.25 0 E" pathEditMode="relative" ptsTypes="">
                                      <p:cBhvr>
                                        <p:cTn id="22" dur="750" fill="hold"/>
                                        <p:tgtEl>
                                          <p:spTgt spid="31"/>
                                        </p:tgtEl>
                                        <p:attrNameLst>
                                          <p:attrName>ppt_x</p:attrName>
                                          <p:attrName>ppt_y</p:attrName>
                                        </p:attrNameLst>
                                      </p:cBhvr>
                                    </p:animMotion>
                                  </p:childTnLst>
                                </p:cTn>
                              </p:par>
                            </p:childTnLst>
                          </p:cTn>
                        </p:par>
                        <p:par>
                          <p:cTn id="23" fill="hold">
                            <p:stCondLst>
                              <p:cond delay="2250"/>
                            </p:stCondLst>
                            <p:childTnLst>
                              <p:par>
                                <p:cTn id="24" presetID="1"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par>
                          <p:cTn id="26" fill="hold">
                            <p:stCondLst>
                              <p:cond delay="2250"/>
                            </p:stCondLst>
                            <p:childTnLst>
                              <p:par>
                                <p:cTn id="27" presetID="35" presetClass="path" presetSubtype="0" accel="50000" decel="50000" fill="hold" nodeType="afterEffect">
                                  <p:stCondLst>
                                    <p:cond delay="0"/>
                                  </p:stCondLst>
                                  <p:childTnLst>
                                    <p:animMotion origin="layout" path="M -2.08333E-7 1.85185E-6 L -0.16862 0.23217 " pathEditMode="relative" rAng="0" ptsTypes="AA">
                                      <p:cBhvr>
                                        <p:cTn id="28" dur="750" fill="hold"/>
                                        <p:tgtEl>
                                          <p:spTgt spid="30"/>
                                        </p:tgtEl>
                                        <p:attrNameLst>
                                          <p:attrName>ppt_x</p:attrName>
                                          <p:attrName>ppt_y</p:attrName>
                                        </p:attrNameLst>
                                      </p:cBhvr>
                                      <p:rCtr x="-8438" y="11597"/>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 0 L -0.25 0 E" pathEditMode="relative" ptsTypes="">
                                      <p:cBhvr>
                                        <p:cTn id="47" dur="2000" fill="hold"/>
                                        <p:tgtEl>
                                          <p:spTgt spid="13"/>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END OF THE SAGA</a:t>
            </a:r>
            <a:endParaRPr lang="en-US" dirty="0"/>
          </a:p>
        </p:txBody>
      </p:sp>
      <p:grpSp>
        <p:nvGrpSpPr>
          <p:cNvPr id="2" name="Group 1"/>
          <p:cNvGrpSpPr/>
          <p:nvPr/>
        </p:nvGrpSpPr>
        <p:grpSpPr>
          <a:xfrm>
            <a:off x="3814916" y="1783342"/>
            <a:ext cx="4343410" cy="4417481"/>
            <a:chOff x="3814916" y="1783342"/>
            <a:chExt cx="4343410" cy="4417481"/>
          </a:xfrm>
        </p:grpSpPr>
        <p:pic>
          <p:nvPicPr>
            <p:cNvPr id="17" name="Isabelle" descr="A picture containing clothing&#10;&#10;Description automatically generated">
              <a:extLst>
                <a:ext uri="{FF2B5EF4-FFF2-40B4-BE49-F238E27FC236}">
                  <a16:creationId xmlns:a16="http://schemas.microsoft.com/office/drawing/2014/main" id="{3BBD55D1-4264-8A41-ADE6-6961ED8E9A1E}"/>
                </a:ext>
              </a:extLst>
            </p:cNvPr>
            <p:cNvPicPr>
              <a:picLocks noChangeAspect="1"/>
            </p:cNvPicPr>
            <p:nvPr/>
          </p:nvPicPr>
          <p:blipFill rotWithShape="1">
            <a:blip r:embed="rId3">
              <a:extLst/>
            </a:blip>
            <a:srcRect l="33766" r="34666"/>
            <a:stretch/>
          </p:blipFill>
          <p:spPr>
            <a:xfrm>
              <a:off x="6708158" y="1783342"/>
              <a:ext cx="1450168" cy="4417481"/>
            </a:xfrm>
            <a:prstGeom prst="rect">
              <a:avLst/>
            </a:prstGeom>
          </p:spPr>
        </p:pic>
        <p:pic>
          <p:nvPicPr>
            <p:cNvPr id="27" name="Picture 26">
              <a:extLst>
                <a:ext uri="{FF2B5EF4-FFF2-40B4-BE49-F238E27FC236}">
                  <a16:creationId xmlns:a16="http://schemas.microsoft.com/office/drawing/2014/main" id="{6184884A-7471-954A-8A81-43B82332FF76}"/>
                </a:ext>
              </a:extLst>
            </p:cNvPr>
            <p:cNvPicPr>
              <a:picLocks noChangeAspect="1"/>
            </p:cNvPicPr>
            <p:nvPr/>
          </p:nvPicPr>
          <p:blipFill>
            <a:blip r:embed="rId4"/>
            <a:stretch>
              <a:fillRect/>
            </a:stretch>
          </p:blipFill>
          <p:spPr>
            <a:xfrm>
              <a:off x="3814916" y="2615523"/>
              <a:ext cx="2028783" cy="2440978"/>
            </a:xfrm>
            <a:prstGeom prst="rect">
              <a:avLst/>
            </a:prstGeom>
          </p:spPr>
        </p:pic>
      </p:grpSp>
      <p:sp>
        <p:nvSpPr>
          <p:cNvPr id="3" name="TextBox 2"/>
          <p:cNvSpPr txBox="1"/>
          <p:nvPr/>
        </p:nvSpPr>
        <p:spPr>
          <a:xfrm>
            <a:off x="4058754" y="3607361"/>
            <a:ext cx="4434349" cy="769441"/>
          </a:xfrm>
          <a:prstGeom prst="rect">
            <a:avLst/>
          </a:prstGeom>
          <a:noFill/>
        </p:spPr>
        <p:txBody>
          <a:bodyPr wrap="square" rtlCol="0">
            <a:spAutoFit/>
          </a:bodyPr>
          <a:lstStyle/>
          <a:p>
            <a:pPr algn="ctr"/>
            <a:r>
              <a:rPr lang="en-US" sz="4400" dirty="0" smtClean="0"/>
              <a:t>The end?</a:t>
            </a:r>
            <a:endParaRPr lang="en-CA" sz="4400" dirty="0"/>
          </a:p>
        </p:txBody>
      </p:sp>
    </p:spTree>
    <p:extLst>
      <p:ext uri="{BB962C8B-B14F-4D97-AF65-F5344CB8AC3E}">
        <p14:creationId xmlns:p14="http://schemas.microsoft.com/office/powerpoint/2010/main" val="314376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32" presetClass="emph" presetSubtype="0" fill="hold" nodeType="after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par>
                          <p:cTn id="15" fill="hold">
                            <p:stCondLst>
                              <p:cond delay="2000"/>
                            </p:stCondLst>
                            <p:childTnLst>
                              <p:par>
                                <p:cTn id="16" presetID="45" presetClass="exit" presetSubtype="0" fill="hold" nodeType="afterEffect">
                                  <p:stCondLst>
                                    <p:cond delay="0"/>
                                  </p:stCondLst>
                                  <p:childTnLst>
                                    <p:animEffect transition="out" filter="fade">
                                      <p:cBhvr>
                                        <p:cTn id="17" dur="2000"/>
                                        <p:tgtEl>
                                          <p:spTgt spid="2"/>
                                        </p:tgtEl>
                                      </p:cBhvr>
                                    </p:animEffect>
                                    <p:anim calcmode="lin" valueType="num">
                                      <p:cBhvr>
                                        <p:cTn id="18"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 dur="2000"/>
                                        <p:tgtEl>
                                          <p:spTgt spid="2"/>
                                        </p:tgtEl>
                                        <p:attrNameLst>
                                          <p:attrName>ppt_h</p:attrName>
                                        </p:attrNameLst>
                                      </p:cBhvr>
                                      <p:tavLst>
                                        <p:tav tm="0">
                                          <p:val>
                                            <p:strVal val="ppt_h"/>
                                          </p:val>
                                        </p:tav>
                                        <p:tav tm="100000">
                                          <p:val>
                                            <p:strVal val="ppt_h"/>
                                          </p:val>
                                        </p:tav>
                                      </p:tavLst>
                                    </p:anim>
                                    <p:set>
                                      <p:cBhvr>
                                        <p:cTn id="20" dur="1" fill="hold">
                                          <p:stCondLst>
                                            <p:cond delay="1999"/>
                                          </p:stCondLst>
                                        </p:cTn>
                                        <p:tgtEl>
                                          <p:spTgt spid="2"/>
                                        </p:tgtEl>
                                        <p:attrNameLst>
                                          <p:attrName>style.visibility</p:attrName>
                                        </p:attrNameLst>
                                      </p:cBhvr>
                                      <p:to>
                                        <p:strVal val="hidden"/>
                                      </p:to>
                                    </p:set>
                                  </p:childTnLst>
                                </p:cTn>
                              </p:par>
                            </p:childTnLst>
                          </p:cTn>
                        </p:par>
                        <p:par>
                          <p:cTn id="21" fill="hold">
                            <p:stCondLst>
                              <p:cond delay="4000"/>
                            </p:stCondLst>
                            <p:childTnLst>
                              <p:par>
                                <p:cTn id="22" presetID="1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p:tgtEl>
                                          <p:spTgt spid="3"/>
                                        </p:tgtEl>
                                        <p:attrNameLst>
                                          <p:attrName>ppt_y</p:attrName>
                                        </p:attrNameLst>
                                      </p:cBhvr>
                                      <p:tavLst>
                                        <p:tav tm="0">
                                          <p:val>
                                            <p:strVal val="#ppt_y+#ppt_h*1.125000"/>
                                          </p:val>
                                        </p:tav>
                                        <p:tav tm="100000">
                                          <p:val>
                                            <p:strVal val="#ppt_y"/>
                                          </p:val>
                                        </p:tav>
                                      </p:tavLst>
                                    </p:anim>
                                    <p:animEffect transition="in" filter="wipe(up)">
                                      <p:cBhvr>
                                        <p:cTn id="25"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a:t>LEARNING OBJECTIVES</a:t>
            </a:r>
          </a:p>
        </p:txBody>
      </p:sp>
      <p:sp>
        <p:nvSpPr>
          <p:cNvPr id="3" name="TextBox 2">
            <a:extLst>
              <a:ext uri="{FF2B5EF4-FFF2-40B4-BE49-F238E27FC236}">
                <a16:creationId xmlns:a16="http://schemas.microsoft.com/office/drawing/2014/main" id="{DDC67746-D65F-DA4D-9A8F-C39D7A3F20E0}"/>
              </a:ext>
            </a:extLst>
          </p:cNvPr>
          <p:cNvSpPr txBox="1"/>
          <p:nvPr/>
        </p:nvSpPr>
        <p:spPr>
          <a:xfrm>
            <a:off x="1063694" y="1673322"/>
            <a:ext cx="888713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You should now be able to:</a:t>
            </a:r>
          </a:p>
          <a:p>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BBC2EF-3BC3-C441-BDCA-B210EDACAEB7}"/>
              </a:ext>
            </a:extLst>
          </p:cNvPr>
          <p:cNvSpPr txBox="1"/>
          <p:nvPr/>
        </p:nvSpPr>
        <p:spPr>
          <a:xfrm>
            <a:off x="2100253" y="2391346"/>
            <a:ext cx="8887130" cy="3970318"/>
          </a:xfrm>
          <a:prstGeom prst="rect">
            <a:avLst/>
          </a:prstGeom>
          <a:noFill/>
        </p:spPr>
        <p:txBody>
          <a:bodyPr wrap="square" rtlCol="0">
            <a:spAutoFit/>
          </a:bodyPr>
          <a:lstStyle/>
          <a:p>
            <a:pPr marL="342900" indent="-342900" fontAlgn="base">
              <a:buFont typeface="Arial" panose="020B0604020202020204" pitchFamily="34" charset="0"/>
              <a:buChar char="•"/>
            </a:pPr>
            <a:r>
              <a:rPr lang="en-CA" sz="2800" dirty="0"/>
              <a:t>Understand the debate around mandatory tariffs in this case and how this was interpreted by the courts</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Describe how the fairness of York’s fair dealing guidelines were assessed in this case</a:t>
            </a:r>
          </a:p>
          <a:p>
            <a:pPr marL="342900" indent="-342900" fontAlgn="base">
              <a:buFont typeface="Arial" panose="020B0604020202020204" pitchFamily="34" charset="0"/>
              <a:buChar char="•"/>
            </a:pPr>
            <a:endParaRPr lang="en-CA" sz="2800" dirty="0"/>
          </a:p>
          <a:p>
            <a:pPr marL="342900" indent="-342900" fontAlgn="base">
              <a:buFont typeface="Arial" panose="020B0604020202020204" pitchFamily="34" charset="0"/>
              <a:buChar char="•"/>
            </a:pPr>
            <a:r>
              <a:rPr lang="en-CA" sz="2800" dirty="0"/>
              <a:t>Recognize the implications of this decision for educational institutions and collective licensing agencies</a:t>
            </a:r>
          </a:p>
        </p:txBody>
      </p:sp>
    </p:spTree>
    <p:extLst>
      <p:ext uri="{BB962C8B-B14F-4D97-AF65-F5344CB8AC3E}">
        <p14:creationId xmlns:p14="http://schemas.microsoft.com/office/powerpoint/2010/main" val="306025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TWO MAIN ISSUES </a:t>
            </a:r>
          </a:p>
        </p:txBody>
      </p:sp>
      <p:grpSp>
        <p:nvGrpSpPr>
          <p:cNvPr id="5" name="Group 4">
            <a:extLst>
              <a:ext uri="{FF2B5EF4-FFF2-40B4-BE49-F238E27FC236}">
                <a16:creationId xmlns:a16="http://schemas.microsoft.com/office/drawing/2014/main" id="{8901D4B4-EBA2-B542-BDBD-7ABD259C0755}"/>
              </a:ext>
            </a:extLst>
          </p:cNvPr>
          <p:cNvGrpSpPr/>
          <p:nvPr/>
        </p:nvGrpSpPr>
        <p:grpSpPr>
          <a:xfrm>
            <a:off x="450579" y="2108875"/>
            <a:ext cx="4700764" cy="707886"/>
            <a:chOff x="450579" y="2108875"/>
            <a:chExt cx="4700764" cy="707886"/>
          </a:xfrm>
        </p:grpSpPr>
        <p:sp>
          <p:nvSpPr>
            <p:cNvPr id="2" name="TextBox 1">
              <a:extLst>
                <a:ext uri="{FF2B5EF4-FFF2-40B4-BE49-F238E27FC236}">
                  <a16:creationId xmlns:a16="http://schemas.microsoft.com/office/drawing/2014/main" id="{67434B96-0E54-F447-BF87-C938F9BD52AD}"/>
                </a:ext>
              </a:extLst>
            </p:cNvPr>
            <p:cNvSpPr txBox="1"/>
            <p:nvPr/>
          </p:nvSpPr>
          <p:spPr>
            <a:xfrm>
              <a:off x="1101858" y="2258345"/>
              <a:ext cx="4049485" cy="461665"/>
            </a:xfrm>
            <a:prstGeom prst="rect">
              <a:avLst/>
            </a:prstGeom>
            <a:noFill/>
          </p:spPr>
          <p:txBody>
            <a:bodyPr wrap="square" rtlCol="0">
              <a:spAutoFit/>
            </a:bodyPr>
            <a:lstStyle/>
            <a:p>
              <a:r>
                <a:rPr lang="en-US" sz="2400" dirty="0"/>
                <a:t>Are tariffs mandatory?</a:t>
              </a:r>
            </a:p>
          </p:txBody>
        </p:sp>
        <p:sp>
          <p:nvSpPr>
            <p:cNvPr id="3" name="TextBox 2">
              <a:extLst>
                <a:ext uri="{FF2B5EF4-FFF2-40B4-BE49-F238E27FC236}">
                  <a16:creationId xmlns:a16="http://schemas.microsoft.com/office/drawing/2014/main" id="{B6997805-D505-4A48-877D-7F193E2F6A56}"/>
                </a:ext>
              </a:extLst>
            </p:cNvPr>
            <p:cNvSpPr txBox="1"/>
            <p:nvPr/>
          </p:nvSpPr>
          <p:spPr>
            <a:xfrm>
              <a:off x="450579" y="2108875"/>
              <a:ext cx="1063690" cy="707886"/>
            </a:xfrm>
            <a:prstGeom prst="rect">
              <a:avLst/>
            </a:prstGeom>
            <a:noFill/>
          </p:spPr>
          <p:txBody>
            <a:bodyPr wrap="square" rtlCol="0">
              <a:spAutoFit/>
            </a:bodyPr>
            <a:lstStyle/>
            <a:p>
              <a:r>
                <a:rPr lang="en-US" sz="4000" dirty="0"/>
                <a:t>1. </a:t>
              </a:r>
            </a:p>
          </p:txBody>
        </p:sp>
      </p:grpSp>
      <p:grpSp>
        <p:nvGrpSpPr>
          <p:cNvPr id="15" name="Group 14">
            <a:extLst>
              <a:ext uri="{FF2B5EF4-FFF2-40B4-BE49-F238E27FC236}">
                <a16:creationId xmlns:a16="http://schemas.microsoft.com/office/drawing/2014/main" id="{544F69C8-09E8-224D-BCA0-6FBBEADD2733}"/>
              </a:ext>
            </a:extLst>
          </p:cNvPr>
          <p:cNvGrpSpPr/>
          <p:nvPr/>
        </p:nvGrpSpPr>
        <p:grpSpPr>
          <a:xfrm>
            <a:off x="6041462" y="2108875"/>
            <a:ext cx="6150538" cy="707886"/>
            <a:chOff x="6041462" y="2108875"/>
            <a:chExt cx="6150538" cy="707886"/>
          </a:xfrm>
        </p:grpSpPr>
        <p:sp>
          <p:nvSpPr>
            <p:cNvPr id="4" name="TextBox 3">
              <a:extLst>
                <a:ext uri="{FF2B5EF4-FFF2-40B4-BE49-F238E27FC236}">
                  <a16:creationId xmlns:a16="http://schemas.microsoft.com/office/drawing/2014/main" id="{17319CB9-0FAB-CF4C-A623-9FD34165FE5E}"/>
                </a:ext>
              </a:extLst>
            </p:cNvPr>
            <p:cNvSpPr txBox="1"/>
            <p:nvPr/>
          </p:nvSpPr>
          <p:spPr>
            <a:xfrm>
              <a:off x="6627813" y="2255965"/>
              <a:ext cx="5564187" cy="461665"/>
            </a:xfrm>
            <a:prstGeom prst="rect">
              <a:avLst/>
            </a:prstGeom>
            <a:noFill/>
          </p:spPr>
          <p:txBody>
            <a:bodyPr wrap="square" rtlCol="0">
              <a:spAutoFit/>
            </a:bodyPr>
            <a:lstStyle/>
            <a:p>
              <a:r>
                <a:rPr lang="en-US" sz="2400" dirty="0"/>
                <a:t>Were York’s fair dealing guidelines fair?</a:t>
              </a:r>
            </a:p>
          </p:txBody>
        </p:sp>
        <p:sp>
          <p:nvSpPr>
            <p:cNvPr id="6" name="TextBox 5">
              <a:extLst>
                <a:ext uri="{FF2B5EF4-FFF2-40B4-BE49-F238E27FC236}">
                  <a16:creationId xmlns:a16="http://schemas.microsoft.com/office/drawing/2014/main" id="{6B81D61D-95FC-6144-B5DE-68DD8D8BBB1A}"/>
                </a:ext>
              </a:extLst>
            </p:cNvPr>
            <p:cNvSpPr txBox="1"/>
            <p:nvPr/>
          </p:nvSpPr>
          <p:spPr>
            <a:xfrm>
              <a:off x="6041462" y="2108875"/>
              <a:ext cx="839756" cy="707886"/>
            </a:xfrm>
            <a:prstGeom prst="rect">
              <a:avLst/>
            </a:prstGeom>
            <a:noFill/>
          </p:spPr>
          <p:txBody>
            <a:bodyPr wrap="square" rtlCol="0">
              <a:spAutoFit/>
            </a:bodyPr>
            <a:lstStyle/>
            <a:p>
              <a:r>
                <a:rPr lang="en-US" sz="4000" dirty="0"/>
                <a:t>2. </a:t>
              </a:r>
            </a:p>
          </p:txBody>
        </p:sp>
      </p:grpSp>
      <p:pic>
        <p:nvPicPr>
          <p:cNvPr id="7" name="Picture 6" descr="A close up of a logo&#10;&#10;Description automatically generated">
            <a:extLst>
              <a:ext uri="{FF2B5EF4-FFF2-40B4-BE49-F238E27FC236}">
                <a16:creationId xmlns:a16="http://schemas.microsoft.com/office/drawing/2014/main" id="{B1E67903-0349-4944-8334-59454A9D8874}"/>
              </a:ext>
            </a:extLst>
          </p:cNvPr>
          <p:cNvPicPr>
            <a:picLocks noChangeAspect="1"/>
          </p:cNvPicPr>
          <p:nvPr/>
        </p:nvPicPr>
        <p:blipFill>
          <a:blip r:embed="rId3"/>
          <a:stretch>
            <a:fillRect/>
          </a:stretch>
        </p:blipFill>
        <p:spPr>
          <a:xfrm>
            <a:off x="9266476" y="3531625"/>
            <a:ext cx="1943100" cy="1676400"/>
          </a:xfrm>
          <a:prstGeom prst="rect">
            <a:avLst/>
          </a:prstGeom>
        </p:spPr>
      </p:pic>
      <p:pic>
        <p:nvPicPr>
          <p:cNvPr id="8" name="Picture 7">
            <a:extLst>
              <a:ext uri="{FF2B5EF4-FFF2-40B4-BE49-F238E27FC236}">
                <a16:creationId xmlns:a16="http://schemas.microsoft.com/office/drawing/2014/main" id="{B81A3DE6-628C-4849-B564-374BBF1271FF}"/>
              </a:ext>
            </a:extLst>
          </p:cNvPr>
          <p:cNvPicPr>
            <a:picLocks noChangeAspect="1"/>
          </p:cNvPicPr>
          <p:nvPr/>
        </p:nvPicPr>
        <p:blipFill>
          <a:blip r:embed="rId4"/>
          <a:srcRect/>
          <a:stretch/>
        </p:blipFill>
        <p:spPr>
          <a:xfrm>
            <a:off x="2819370" y="3192629"/>
            <a:ext cx="1956737" cy="1721581"/>
          </a:xfrm>
          <a:prstGeom prst="rect">
            <a:avLst/>
          </a:prstGeom>
        </p:spPr>
      </p:pic>
      <p:pic>
        <p:nvPicPr>
          <p:cNvPr id="10" name="Picture 9" descr="A close up of a colorful background&#10;&#10;Description automatically generated">
            <a:extLst>
              <a:ext uri="{FF2B5EF4-FFF2-40B4-BE49-F238E27FC236}">
                <a16:creationId xmlns:a16="http://schemas.microsoft.com/office/drawing/2014/main" id="{7B76F394-17F5-264F-9D8D-4FB6B9278C25}"/>
              </a:ext>
            </a:extLst>
          </p:cNvPr>
          <p:cNvPicPr>
            <a:picLocks noChangeAspect="1"/>
          </p:cNvPicPr>
          <p:nvPr/>
        </p:nvPicPr>
        <p:blipFill>
          <a:blip r:embed="rId5"/>
          <a:stretch>
            <a:fillRect/>
          </a:stretch>
        </p:blipFill>
        <p:spPr>
          <a:xfrm>
            <a:off x="6579435" y="3328573"/>
            <a:ext cx="2303760" cy="2282943"/>
          </a:xfrm>
          <a:prstGeom prst="rect">
            <a:avLst/>
          </a:prstGeom>
        </p:spPr>
      </p:pic>
      <p:grpSp>
        <p:nvGrpSpPr>
          <p:cNvPr id="11" name="Group 10">
            <a:extLst>
              <a:ext uri="{FF2B5EF4-FFF2-40B4-BE49-F238E27FC236}">
                <a16:creationId xmlns:a16="http://schemas.microsoft.com/office/drawing/2014/main" id="{84523D37-19DA-3E41-A043-26C44DD0EF6C}"/>
              </a:ext>
            </a:extLst>
          </p:cNvPr>
          <p:cNvGrpSpPr/>
          <p:nvPr/>
        </p:nvGrpSpPr>
        <p:grpSpPr>
          <a:xfrm>
            <a:off x="982424" y="3719667"/>
            <a:ext cx="1753463" cy="1460649"/>
            <a:chOff x="2785520" y="4434922"/>
            <a:chExt cx="1168998" cy="1604158"/>
          </a:xfrm>
        </p:grpSpPr>
        <p:pic>
          <p:nvPicPr>
            <p:cNvPr id="12" name="Picture 11" descr="A close up of a logo&#10;&#10;Description automatically generated">
              <a:extLst>
                <a:ext uri="{FF2B5EF4-FFF2-40B4-BE49-F238E27FC236}">
                  <a16:creationId xmlns:a16="http://schemas.microsoft.com/office/drawing/2014/main" id="{0578CA2D-B950-8343-AA57-0709B7AD1F2D}"/>
                </a:ext>
              </a:extLst>
            </p:cNvPr>
            <p:cNvPicPr>
              <a:picLocks noChangeAspect="1"/>
            </p:cNvPicPr>
            <p:nvPr/>
          </p:nvPicPr>
          <p:blipFill>
            <a:blip r:embed="rId6">
              <a:duotone>
                <a:schemeClr val="accent6">
                  <a:shade val="45000"/>
                  <a:satMod val="135000"/>
                </a:schemeClr>
                <a:prstClr val="white"/>
              </a:duotone>
            </a:blip>
            <a:stretch>
              <a:fillRect/>
            </a:stretch>
          </p:blipFill>
          <p:spPr>
            <a:xfrm>
              <a:off x="2785520" y="4434922"/>
              <a:ext cx="969129" cy="932659"/>
            </a:xfrm>
            <a:prstGeom prst="rect">
              <a:avLst/>
            </a:prstGeom>
          </p:spPr>
        </p:pic>
        <p:sp>
          <p:nvSpPr>
            <p:cNvPr id="13" name="TextBox 12">
              <a:extLst>
                <a:ext uri="{FF2B5EF4-FFF2-40B4-BE49-F238E27FC236}">
                  <a16:creationId xmlns:a16="http://schemas.microsoft.com/office/drawing/2014/main" id="{46C7365D-FC55-CA4F-B5C4-B61F40E6BEA7}"/>
                </a:ext>
              </a:extLst>
            </p:cNvPr>
            <p:cNvSpPr txBox="1"/>
            <p:nvPr/>
          </p:nvSpPr>
          <p:spPr>
            <a:xfrm>
              <a:off x="3040850" y="5454578"/>
              <a:ext cx="913668" cy="584502"/>
            </a:xfrm>
            <a:prstGeom prst="rect">
              <a:avLst/>
            </a:prstGeom>
            <a:noFill/>
          </p:spPr>
          <p:txBody>
            <a:bodyPr wrap="square" rtlCol="0">
              <a:spAutoFit/>
            </a:bodyPr>
            <a:lstStyle/>
            <a:p>
              <a:r>
                <a:rPr lang="en-US" dirty="0"/>
                <a:t>Tariff</a:t>
              </a:r>
            </a:p>
          </p:txBody>
        </p:sp>
      </p:grpSp>
    </p:spTree>
    <p:extLst>
      <p:ext uri="{BB962C8B-B14F-4D97-AF65-F5344CB8AC3E}">
        <p14:creationId xmlns:p14="http://schemas.microsoft.com/office/powerpoint/2010/main" val="156601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671282" y="526318"/>
            <a:ext cx="8682518" cy="868633"/>
          </a:xfrm>
          <a:prstGeom prst="rect">
            <a:avLst/>
          </a:prstGeom>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11231" y="2531377"/>
            <a:ext cx="11369538" cy="2821155"/>
          </a:xfrm>
          <a:prstGeom prst="rect">
            <a:avLst/>
          </a:prstGeom>
        </p:spPr>
      </p:pic>
    </p:spTree>
    <p:extLst>
      <p:ext uri="{BB962C8B-B14F-4D97-AF65-F5344CB8AC3E}">
        <p14:creationId xmlns:p14="http://schemas.microsoft.com/office/powerpoint/2010/main" val="3796097429"/>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8F628-2BD2-3F40-AF37-F101D909DE7C}"/>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7E5AE1E2-6E93-A743-B0D5-5E211CE9A36F}"/>
              </a:ext>
            </a:extLst>
          </p:cNvPr>
          <p:cNvSpPr txBox="1"/>
          <p:nvPr/>
        </p:nvSpPr>
        <p:spPr>
          <a:xfrm>
            <a:off x="314794" y="1752460"/>
            <a:ext cx="5601820" cy="5355312"/>
          </a:xfrm>
          <a:prstGeom prst="rect">
            <a:avLst/>
          </a:prstGeom>
          <a:noFill/>
        </p:spPr>
        <p:txBody>
          <a:bodyPr wrap="square" rtlCol="0">
            <a:spAutoFit/>
          </a:bodyPr>
          <a:lstStyle/>
          <a:p>
            <a:pPr marL="342900" indent="-342900">
              <a:buFont typeface="+mj-lt"/>
              <a:buAutoNum type="arabicPeriod"/>
            </a:pPr>
            <a:r>
              <a:rPr lang="en-CA" dirty="0" smtClean="0"/>
              <a:t>In </a:t>
            </a:r>
            <a:r>
              <a:rPr lang="en-CA" dirty="0"/>
              <a:t>the 2017 decision, Justice Phelan agreed with Access Copyright that ‘tariff’ meant a fee that is imposed for a service and that it automatically applies to anyone who does an action that is outlined in the terms of the tariff agreement. </a:t>
            </a:r>
            <a:endParaRPr lang="en-CA" dirty="0" smtClean="0"/>
          </a:p>
          <a:p>
            <a:pPr marL="800100" lvl="1" indent="-342900">
              <a:buFont typeface="+mj-lt"/>
              <a:buAutoNum type="alphaLcPeriod"/>
            </a:pPr>
            <a:r>
              <a:rPr lang="en-CA" b="1" dirty="0" smtClean="0">
                <a:solidFill>
                  <a:srgbClr val="70AD47"/>
                </a:solidFill>
              </a:rPr>
              <a:t>True</a:t>
            </a:r>
          </a:p>
          <a:p>
            <a:pPr marL="800100" lvl="1" indent="-342900">
              <a:buFont typeface="+mj-lt"/>
              <a:buAutoNum type="alphaLcPeriod"/>
            </a:pPr>
            <a:r>
              <a:rPr lang="en-CA" dirty="0" smtClean="0"/>
              <a:t>False</a:t>
            </a:r>
            <a:r>
              <a:rPr lang="en-CA" dirty="0"/>
              <a:t/>
            </a:r>
            <a:br>
              <a:rPr lang="en-CA" dirty="0"/>
            </a:br>
            <a:endParaRPr lang="en-CA" dirty="0" smtClean="0"/>
          </a:p>
          <a:p>
            <a:pPr marL="342900" indent="-342900">
              <a:buFont typeface="+mj-lt"/>
              <a:buAutoNum type="arabicPeriod"/>
            </a:pPr>
            <a:r>
              <a:rPr lang="en-CA" dirty="0" smtClean="0"/>
              <a:t>Given </a:t>
            </a:r>
            <a:r>
              <a:rPr lang="en-CA" dirty="0"/>
              <a:t>that the Federal Court of Appeal stated that it is incumbent on York, as the copier, to ensure that its guidelines are implemented, educational institutions should review and evaluate  how they develop and communicate their fair dealing policies in the </a:t>
            </a:r>
            <a:r>
              <a:rPr lang="en-CA" dirty="0" smtClean="0"/>
              <a:t>future.</a:t>
            </a:r>
            <a:br>
              <a:rPr lang="en-CA" dirty="0" smtClean="0"/>
            </a:br>
            <a:r>
              <a:rPr lang="en-CA" b="1" dirty="0" smtClean="0">
                <a:solidFill>
                  <a:srgbClr val="70AD47"/>
                </a:solidFill>
              </a:rPr>
              <a:t>a. </a:t>
            </a:r>
            <a:r>
              <a:rPr lang="en-CA" b="1" dirty="0" smtClean="0">
                <a:solidFill>
                  <a:schemeClr val="accent6"/>
                </a:solidFill>
              </a:rPr>
              <a:t>True</a:t>
            </a:r>
            <a:br>
              <a:rPr lang="en-CA" b="1" dirty="0" smtClean="0">
                <a:solidFill>
                  <a:schemeClr val="accent6"/>
                </a:solidFill>
              </a:rPr>
            </a:br>
            <a:r>
              <a:rPr lang="en-CA" dirty="0" smtClean="0"/>
              <a:t>b. False</a:t>
            </a:r>
            <a:endParaRPr lang="en-CA" dirty="0"/>
          </a:p>
          <a:p>
            <a:pPr fontAlgn="base"/>
            <a:endParaRPr lang="en-CA" dirty="0"/>
          </a:p>
          <a:p>
            <a:r>
              <a:rPr lang="en-CA" dirty="0"/>
              <a:t/>
            </a:r>
            <a:br>
              <a:rPr lang="en-CA" dirty="0"/>
            </a:br>
            <a:endParaRPr lang="en-US" dirty="0"/>
          </a:p>
        </p:txBody>
      </p:sp>
      <p:sp>
        <p:nvSpPr>
          <p:cNvPr id="5" name="TextBox 4">
            <a:extLst>
              <a:ext uri="{FF2B5EF4-FFF2-40B4-BE49-F238E27FC236}">
                <a16:creationId xmlns:a16="http://schemas.microsoft.com/office/drawing/2014/main" id="{81ACBD1F-7D00-414F-A3C7-575323C90501}"/>
              </a:ext>
            </a:extLst>
          </p:cNvPr>
          <p:cNvSpPr txBox="1"/>
          <p:nvPr/>
        </p:nvSpPr>
        <p:spPr>
          <a:xfrm>
            <a:off x="6275388" y="1752460"/>
            <a:ext cx="5336499" cy="4524315"/>
          </a:xfrm>
          <a:prstGeom prst="rect">
            <a:avLst/>
          </a:prstGeom>
          <a:noFill/>
        </p:spPr>
        <p:txBody>
          <a:bodyPr wrap="square" rtlCol="0">
            <a:spAutoFit/>
          </a:bodyPr>
          <a:lstStyle/>
          <a:p>
            <a:pPr marL="342900" indent="-342900">
              <a:buFont typeface="+mj-lt"/>
              <a:buAutoNum type="arabicPeriod" startAt="3"/>
            </a:pPr>
            <a:r>
              <a:rPr lang="en-CA" dirty="0" smtClean="0"/>
              <a:t>In </a:t>
            </a:r>
            <a:r>
              <a:rPr lang="en-CA" dirty="0"/>
              <a:t>2020 the Federal Court of Appeal overturned the mandatory tariff decision, made in 2017, when it determined </a:t>
            </a:r>
            <a:r>
              <a:rPr lang="en-CA" dirty="0" smtClean="0"/>
              <a:t>that:</a:t>
            </a:r>
            <a:endParaRPr lang="en-CA" dirty="0"/>
          </a:p>
          <a:p>
            <a:pPr marL="800100" lvl="1" indent="-342900">
              <a:buFont typeface="+mj-lt"/>
              <a:buAutoNum type="alphaLcPeriod"/>
            </a:pPr>
            <a:r>
              <a:rPr lang="en-CA" b="1" dirty="0" smtClean="0">
                <a:solidFill>
                  <a:schemeClr val="accent6"/>
                </a:solidFill>
              </a:rPr>
              <a:t>“There </a:t>
            </a:r>
            <a:r>
              <a:rPr lang="en-CA" b="1" dirty="0">
                <a:solidFill>
                  <a:schemeClr val="accent6"/>
                </a:solidFill>
              </a:rPr>
              <a:t>is no grant of power to the Board to make or establish tariffs by regulation</a:t>
            </a:r>
            <a:r>
              <a:rPr lang="en-CA" b="1" dirty="0" smtClean="0">
                <a:solidFill>
                  <a:schemeClr val="accent6"/>
                </a:solidFill>
              </a:rPr>
              <a:t>.”</a:t>
            </a:r>
            <a:endParaRPr lang="en-CA" b="1" dirty="0">
              <a:solidFill>
                <a:schemeClr val="accent6"/>
              </a:solidFill>
            </a:endParaRPr>
          </a:p>
          <a:p>
            <a:pPr marL="800100" lvl="1" indent="-342900">
              <a:buFont typeface="+mj-lt"/>
              <a:buAutoNum type="alphaLcPeriod"/>
            </a:pPr>
            <a:r>
              <a:rPr lang="en-CA" dirty="0" smtClean="0"/>
              <a:t>“Tariffs </a:t>
            </a:r>
            <a:r>
              <a:rPr lang="en-CA" dirty="0"/>
              <a:t>are not defined in the </a:t>
            </a:r>
            <a:r>
              <a:rPr lang="en-CA" i="1" dirty="0"/>
              <a:t>Copyright Act</a:t>
            </a:r>
            <a:r>
              <a:rPr lang="en-CA" i="1" dirty="0" smtClean="0"/>
              <a:t>.”</a:t>
            </a:r>
            <a:endParaRPr lang="en-CA" dirty="0"/>
          </a:p>
          <a:p>
            <a:pPr marL="800100" lvl="1" indent="-342900">
              <a:buFont typeface="+mj-lt"/>
              <a:buAutoNum type="alphaLcPeriod"/>
            </a:pPr>
            <a:r>
              <a:rPr lang="en-CA" dirty="0" smtClean="0"/>
              <a:t>“Educational </a:t>
            </a:r>
            <a:r>
              <a:rPr lang="en-CA" dirty="0"/>
              <a:t>institutions can rely on fair </a:t>
            </a:r>
            <a:r>
              <a:rPr lang="en-CA" dirty="0" smtClean="0"/>
              <a:t>dealing </a:t>
            </a:r>
            <a:r>
              <a:rPr lang="en-CA" dirty="0"/>
              <a:t>so even if a tariff was mandatory York did not infringe copyright</a:t>
            </a:r>
            <a:r>
              <a:rPr lang="en-CA" dirty="0" smtClean="0"/>
              <a:t>.”</a:t>
            </a:r>
            <a:endParaRPr lang="en-CA" dirty="0"/>
          </a:p>
          <a:p>
            <a:pPr marL="800100" lvl="1" indent="-342900">
              <a:buFont typeface="+mj-lt"/>
              <a:buAutoNum type="alphaLcPeriod"/>
            </a:pPr>
            <a:r>
              <a:rPr lang="en-CA" dirty="0" smtClean="0"/>
              <a:t>“There </a:t>
            </a:r>
            <a:r>
              <a:rPr lang="en-CA" dirty="0"/>
              <a:t>is no reason to impose tariffs because nobody even reads anymore. These dang kids with their Netflix...”</a:t>
            </a:r>
          </a:p>
          <a:p>
            <a:r>
              <a:rPr lang="en-CA" dirty="0"/>
              <a:t/>
            </a:r>
            <a:br>
              <a:rPr lang="en-CA" dirty="0"/>
            </a:br>
            <a:endParaRPr lang="en-US" dirty="0"/>
          </a:p>
        </p:txBody>
      </p:sp>
    </p:spTree>
    <p:extLst>
      <p:ext uri="{BB962C8B-B14F-4D97-AF65-F5344CB8AC3E}">
        <p14:creationId xmlns:p14="http://schemas.microsoft.com/office/powerpoint/2010/main" val="3749760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8F628-2BD2-3F40-AF37-F101D909DE7C}"/>
              </a:ext>
            </a:extLst>
          </p:cNvPr>
          <p:cNvSpPr>
            <a:spLocks noGrp="1"/>
          </p:cNvSpPr>
          <p:nvPr>
            <p:ph type="title"/>
          </p:nvPr>
        </p:nvSpPr>
        <p:spPr/>
        <p:txBody>
          <a:bodyPr/>
          <a:lstStyle/>
          <a:p>
            <a:r>
              <a:rPr lang="en-US" dirty="0"/>
              <a:t>QUESTIONS</a:t>
            </a:r>
          </a:p>
        </p:txBody>
      </p:sp>
      <p:sp>
        <p:nvSpPr>
          <p:cNvPr id="2" name="TextBox 1">
            <a:extLst>
              <a:ext uri="{FF2B5EF4-FFF2-40B4-BE49-F238E27FC236}">
                <a16:creationId xmlns:a16="http://schemas.microsoft.com/office/drawing/2014/main" id="{0C3A1E3A-2A3F-6B45-9A58-46EF4DBE1E39}"/>
              </a:ext>
            </a:extLst>
          </p:cNvPr>
          <p:cNvSpPr txBox="1"/>
          <p:nvPr/>
        </p:nvSpPr>
        <p:spPr>
          <a:xfrm>
            <a:off x="179881" y="1274164"/>
            <a:ext cx="5736731" cy="4247317"/>
          </a:xfrm>
          <a:prstGeom prst="rect">
            <a:avLst/>
          </a:prstGeom>
          <a:noFill/>
        </p:spPr>
        <p:txBody>
          <a:bodyPr wrap="square" rtlCol="0">
            <a:spAutoFit/>
          </a:bodyPr>
          <a:lstStyle/>
          <a:p>
            <a:r>
              <a:rPr lang="en-CA" dirty="0"/>
              <a:t/>
            </a:r>
            <a:br>
              <a:rPr lang="en-CA" dirty="0"/>
            </a:br>
            <a:r>
              <a:rPr lang="en-CA" dirty="0"/>
              <a:t>In the 2017 decision the Federal Court of Canada controversially determined that:</a:t>
            </a:r>
          </a:p>
          <a:p>
            <a:pPr marL="342900" indent="-342900" fontAlgn="base">
              <a:buFont typeface="+mj-lt"/>
              <a:buAutoNum type="alphaLcPeriod"/>
            </a:pPr>
            <a:r>
              <a:rPr lang="en-CA" dirty="0"/>
              <a:t>York’s fair dealing </a:t>
            </a:r>
            <a:r>
              <a:rPr lang="en-CA" dirty="0" smtClean="0"/>
              <a:t>guidelines </a:t>
            </a:r>
            <a:r>
              <a:rPr lang="en-CA" dirty="0"/>
              <a:t>did not pass the Six-factor Fair Dealing Test</a:t>
            </a:r>
          </a:p>
          <a:p>
            <a:pPr marL="342900" indent="-342900" fontAlgn="base">
              <a:buFont typeface="+mj-lt"/>
              <a:buAutoNum type="alphaLcPeriod"/>
            </a:pPr>
            <a:r>
              <a:rPr lang="en-CA" dirty="0"/>
              <a:t>When considering the Effect of The Dealing on the Work factor the court should consider actual and likely financial impacts of the copying</a:t>
            </a:r>
          </a:p>
          <a:p>
            <a:pPr marL="342900" indent="-342900" fontAlgn="base">
              <a:buFont typeface="+mj-lt"/>
              <a:buAutoNum type="alphaLcPeriod"/>
            </a:pPr>
            <a:r>
              <a:rPr lang="en-CA" dirty="0"/>
              <a:t>Both the perspective of the educational institutions and end-users (students) are relevant when considering if a dealing is for an allowable purpose under fair dealing </a:t>
            </a:r>
          </a:p>
          <a:p>
            <a:pPr marL="342900" indent="-342900" fontAlgn="base">
              <a:buFont typeface="+mj-lt"/>
              <a:buAutoNum type="alphaLcPeriod"/>
            </a:pPr>
            <a:r>
              <a:rPr lang="en-CA" b="1" dirty="0">
                <a:solidFill>
                  <a:schemeClr val="accent6"/>
                </a:solidFill>
              </a:rPr>
              <a:t>All of the above</a:t>
            </a:r>
          </a:p>
          <a:p>
            <a:r>
              <a:rPr lang="en-CA" dirty="0"/>
              <a:t/>
            </a:r>
            <a:br>
              <a:rPr lang="en-CA" dirty="0"/>
            </a:br>
            <a:endParaRPr lang="en-US" dirty="0"/>
          </a:p>
        </p:txBody>
      </p:sp>
      <p:sp>
        <p:nvSpPr>
          <p:cNvPr id="3" name="TextBox 2">
            <a:extLst>
              <a:ext uri="{FF2B5EF4-FFF2-40B4-BE49-F238E27FC236}">
                <a16:creationId xmlns:a16="http://schemas.microsoft.com/office/drawing/2014/main" id="{0F205460-552A-A846-B28B-BDBA3EAA3A0E}"/>
              </a:ext>
            </a:extLst>
          </p:cNvPr>
          <p:cNvSpPr txBox="1"/>
          <p:nvPr/>
        </p:nvSpPr>
        <p:spPr>
          <a:xfrm>
            <a:off x="5916612" y="1274164"/>
            <a:ext cx="6095507" cy="5693866"/>
          </a:xfrm>
          <a:prstGeom prst="rect">
            <a:avLst/>
          </a:prstGeom>
          <a:noFill/>
        </p:spPr>
        <p:txBody>
          <a:bodyPr wrap="square" rtlCol="0">
            <a:spAutoFit/>
          </a:bodyPr>
          <a:lstStyle/>
          <a:p>
            <a:r>
              <a:rPr lang="en-CA" dirty="0" smtClean="0"/>
              <a:t/>
            </a:r>
            <a:br>
              <a:rPr lang="en-CA" dirty="0" smtClean="0"/>
            </a:br>
            <a:r>
              <a:rPr lang="en-CA" dirty="0" smtClean="0"/>
              <a:t>What did the Supreme Court consider to be the main error with the Federal Court of Appeal’s fair dealing analysis?</a:t>
            </a:r>
          </a:p>
          <a:p>
            <a:pPr marL="342900" indent="-342900" fontAlgn="base">
              <a:buFont typeface="+mj-lt"/>
              <a:buAutoNum type="alphaLcPeriod"/>
            </a:pPr>
            <a:r>
              <a:rPr lang="en-CA" dirty="0" smtClean="0"/>
              <a:t>They failed to note that York was copying beyond 10% of source material</a:t>
            </a:r>
          </a:p>
          <a:p>
            <a:pPr marL="342900" indent="-342900" fontAlgn="base">
              <a:buFont typeface="+mj-lt"/>
              <a:buAutoNum type="alphaLcPeriod"/>
            </a:pPr>
            <a:r>
              <a:rPr lang="en-CA" dirty="0" smtClean="0"/>
              <a:t>They did not consider that students can do their own copying</a:t>
            </a:r>
          </a:p>
          <a:p>
            <a:pPr marL="342900" indent="-342900" fontAlgn="base">
              <a:buFont typeface="+mj-lt"/>
              <a:buAutoNum type="alphaLcPeriod"/>
            </a:pPr>
            <a:r>
              <a:rPr lang="en-US" dirty="0" smtClean="0"/>
              <a:t>The Appeals Court used the Calibri typeface instead of Times New Roman in their decision</a:t>
            </a:r>
            <a:endParaRPr lang="en-CA" dirty="0" smtClean="0"/>
          </a:p>
          <a:p>
            <a:pPr marL="342900" indent="-342900">
              <a:buFont typeface="+mj-lt"/>
              <a:buAutoNum type="alphaLcPeriod"/>
            </a:pPr>
            <a:r>
              <a:rPr lang="en-US" b="1" dirty="0" smtClean="0">
                <a:solidFill>
                  <a:schemeClr val="accent6">
                    <a:lumMod val="75000"/>
                  </a:schemeClr>
                </a:solidFill>
              </a:rPr>
              <a:t>The Appeals Court only considered one perspective: the institution’s, when the student’s perspective should also be considered</a:t>
            </a:r>
            <a:endParaRPr lang="en-CA" b="1" dirty="0" smtClean="0">
              <a:solidFill>
                <a:schemeClr val="accent6">
                  <a:lumMod val="75000"/>
                </a:schemeClr>
              </a:solidFill>
            </a:endParaRPr>
          </a:p>
          <a:p>
            <a:endParaRPr lang="en-CA" dirty="0"/>
          </a:p>
          <a:p>
            <a:r>
              <a:rPr lang="en-CA" sz="1600" dirty="0"/>
              <a:t>Fill in the year. </a:t>
            </a:r>
            <a:br>
              <a:rPr lang="en-CA" sz="1600" dirty="0"/>
            </a:br>
            <a:r>
              <a:rPr lang="en-CA" sz="1600" dirty="0"/>
              <a:t>In the </a:t>
            </a:r>
            <a:r>
              <a:rPr lang="en-CA" sz="1600" b="1" u="sng" dirty="0">
                <a:solidFill>
                  <a:schemeClr val="accent6"/>
                </a:solidFill>
              </a:rPr>
              <a:t>2017</a:t>
            </a:r>
            <a:r>
              <a:rPr lang="en-CA" sz="1600" dirty="0"/>
              <a:t> decision the court found that tariffs were mandatory and that York's guidelines were not fair. In the </a:t>
            </a:r>
            <a:r>
              <a:rPr lang="en-CA" sz="1600" b="1" u="sng" dirty="0">
                <a:solidFill>
                  <a:schemeClr val="accent6"/>
                </a:solidFill>
              </a:rPr>
              <a:t>2020</a:t>
            </a:r>
            <a:r>
              <a:rPr lang="en-CA" sz="1600" b="1" dirty="0"/>
              <a:t> </a:t>
            </a:r>
            <a:r>
              <a:rPr lang="en-CA" sz="1600" dirty="0"/>
              <a:t>decision the court found that tariffs were not mandatory and that York's guidelines were not fair</a:t>
            </a:r>
            <a:r>
              <a:rPr lang="en-CA" sz="1600" dirty="0" smtClean="0"/>
              <a:t>. In </a:t>
            </a:r>
            <a:r>
              <a:rPr lang="en-CA" sz="1600" b="1" u="sng" dirty="0" smtClean="0">
                <a:solidFill>
                  <a:schemeClr val="accent6">
                    <a:lumMod val="75000"/>
                  </a:schemeClr>
                </a:solidFill>
              </a:rPr>
              <a:t>2021</a:t>
            </a:r>
            <a:r>
              <a:rPr lang="en-CA" sz="1600" dirty="0" smtClean="0">
                <a:solidFill>
                  <a:schemeClr val="accent6">
                    <a:lumMod val="75000"/>
                  </a:schemeClr>
                </a:solidFill>
              </a:rPr>
              <a:t> </a:t>
            </a:r>
            <a:r>
              <a:rPr lang="en-CA" sz="1600" dirty="0" smtClean="0"/>
              <a:t>the Supreme Court of Canada released its decision which confirmed that tariffs were not mandatory, and no retroactive payments would be made.</a:t>
            </a:r>
            <a:r>
              <a:rPr lang="en-CA" sz="1600" dirty="0"/>
              <a:t> </a:t>
            </a:r>
          </a:p>
          <a:p>
            <a:endParaRPr lang="en-US" dirty="0"/>
          </a:p>
        </p:txBody>
      </p:sp>
    </p:spTree>
    <p:extLst>
      <p:ext uri="{BB962C8B-B14F-4D97-AF65-F5344CB8AC3E}">
        <p14:creationId xmlns:p14="http://schemas.microsoft.com/office/powerpoint/2010/main" val="2433110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a:xfrm>
            <a:off x="287383" y="1645920"/>
            <a:ext cx="11066417" cy="4445787"/>
          </a:xfrm>
        </p:spPr>
        <p:txBody>
          <a:bodyPr/>
          <a:lstStyle/>
          <a:p>
            <a:pPr marL="540000" indent="-457200"/>
            <a:r>
              <a:rPr lang="en-CA" dirty="0" err="1">
                <a:solidFill>
                  <a:schemeClr val="tx1"/>
                </a:solidFill>
              </a:rPr>
              <a:t>D'Alton</a:t>
            </a:r>
            <a:r>
              <a:rPr lang="en-CA" dirty="0">
                <a:solidFill>
                  <a:schemeClr val="tx1"/>
                </a:solidFill>
              </a:rPr>
              <a:t>, L. J</a:t>
            </a:r>
            <a:r>
              <a:rPr lang="en-CA" dirty="0" smtClean="0">
                <a:solidFill>
                  <a:schemeClr val="tx1"/>
                </a:solidFill>
              </a:rPr>
              <a:t>. </a:t>
            </a:r>
            <a:r>
              <a:rPr lang="en-CA" dirty="0">
                <a:solidFill>
                  <a:schemeClr val="tx1"/>
                </a:solidFill>
              </a:rPr>
              <a:t>(2012). </a:t>
            </a:r>
            <a:r>
              <a:rPr lang="en-CA" i="1" dirty="0">
                <a:solidFill>
                  <a:schemeClr val="tx1"/>
                </a:solidFill>
              </a:rPr>
              <a:t>A critical historical analysis of the public performance </a:t>
            </a:r>
            <a:r>
              <a:rPr lang="en-CA" i="1" dirty="0" smtClean="0">
                <a:solidFill>
                  <a:schemeClr val="tx1"/>
                </a:solidFill>
              </a:rPr>
              <a:t>right. </a:t>
            </a:r>
            <a:r>
              <a:rPr lang="en-CA" dirty="0">
                <a:solidFill>
                  <a:schemeClr val="tx1"/>
                </a:solidFill>
              </a:rPr>
              <a:t>[Doctoral dissertation, University of Western Ontario]. Electronic Thesis and Dissertation Repository. </a:t>
            </a:r>
            <a:r>
              <a:rPr lang="en-CA" dirty="0" smtClean="0">
                <a:solidFill>
                  <a:schemeClr val="tx1"/>
                </a:solidFill>
              </a:rPr>
              <a:t>442. </a:t>
            </a:r>
            <a:r>
              <a:rPr lang="en-CA" u="sng" dirty="0" smtClean="0">
                <a:hlinkClick r:id="rId2"/>
              </a:rPr>
              <a:t>https</a:t>
            </a:r>
            <a:r>
              <a:rPr lang="en-CA" u="sng" dirty="0">
                <a:hlinkClick r:id="rId2"/>
              </a:rPr>
              <a:t>://ir.lib.uwo.ca/etd/442</a:t>
            </a:r>
            <a:endParaRPr lang="en-CA" dirty="0"/>
          </a:p>
          <a:p>
            <a:pPr marL="540000" indent="-457200"/>
            <a:r>
              <a:rPr lang="en-CA" dirty="0">
                <a:solidFill>
                  <a:schemeClr val="tx1"/>
                </a:solidFill>
              </a:rPr>
              <a:t>Geist, M. (2011). Access </a:t>
            </a:r>
            <a:r>
              <a:rPr lang="en-CA" dirty="0" smtClean="0">
                <a:solidFill>
                  <a:schemeClr val="tx1"/>
                </a:solidFill>
              </a:rPr>
              <a:t>Copyright</a:t>
            </a:r>
            <a:r>
              <a:rPr lang="en-CA" dirty="0">
                <a:solidFill>
                  <a:schemeClr val="tx1"/>
                </a:solidFill>
              </a:rPr>
              <a:t>: It’s “virtually impossible” to opt-out of </a:t>
            </a:r>
            <a:r>
              <a:rPr lang="en-CA" dirty="0" smtClean="0">
                <a:solidFill>
                  <a:schemeClr val="tx1"/>
                </a:solidFill>
              </a:rPr>
              <a:t>tariff. </a:t>
            </a:r>
            <a:r>
              <a:rPr lang="en-CA" dirty="0">
                <a:solidFill>
                  <a:schemeClr val="tx1"/>
                </a:solidFill>
              </a:rPr>
              <a:t>[blog post]. </a:t>
            </a:r>
            <a:r>
              <a:rPr lang="en-CA" u="sng" dirty="0" smtClean="0">
                <a:hlinkClick r:id="rId3"/>
              </a:rPr>
              <a:t>https</a:t>
            </a:r>
            <a:r>
              <a:rPr lang="en-CA" u="sng" dirty="0">
                <a:hlinkClick r:id="rId3"/>
              </a:rPr>
              <a:t>://www.michaelgeist.ca/2011/07/access-copyright-on-interim-tariff/</a:t>
            </a:r>
            <a:endParaRPr lang="en-CA" dirty="0"/>
          </a:p>
          <a:p>
            <a:pPr marL="540000" indent="-457200"/>
            <a:r>
              <a:rPr lang="en-CA" dirty="0">
                <a:solidFill>
                  <a:schemeClr val="tx1"/>
                </a:solidFill>
              </a:rPr>
              <a:t>Geist, M. (2017</a:t>
            </a:r>
            <a:r>
              <a:rPr lang="en-CA" dirty="0" smtClean="0">
                <a:solidFill>
                  <a:schemeClr val="tx1"/>
                </a:solidFill>
              </a:rPr>
              <a:t>). </a:t>
            </a:r>
            <a:r>
              <a:rPr lang="en-CA" dirty="0">
                <a:solidFill>
                  <a:schemeClr val="tx1"/>
                </a:solidFill>
              </a:rPr>
              <a:t>Ignoring the Supreme </a:t>
            </a:r>
            <a:r>
              <a:rPr lang="en-CA" dirty="0" smtClean="0">
                <a:solidFill>
                  <a:schemeClr val="tx1"/>
                </a:solidFill>
              </a:rPr>
              <a:t>Court: </a:t>
            </a:r>
            <a:r>
              <a:rPr lang="en-CA" dirty="0">
                <a:solidFill>
                  <a:schemeClr val="tx1"/>
                </a:solidFill>
              </a:rPr>
              <a:t>Federal Court judge hands Access Copyright fair dealing </a:t>
            </a:r>
            <a:r>
              <a:rPr lang="en-CA" dirty="0" smtClean="0">
                <a:solidFill>
                  <a:schemeClr val="tx1"/>
                </a:solidFill>
              </a:rPr>
              <a:t>victory. </a:t>
            </a:r>
            <a:r>
              <a:rPr lang="en-CA" dirty="0">
                <a:solidFill>
                  <a:schemeClr val="tx1"/>
                </a:solidFill>
              </a:rPr>
              <a:t>[blog post]. </a:t>
            </a:r>
            <a:r>
              <a:rPr lang="en-CA" u="sng" dirty="0" smtClean="0">
                <a:hlinkClick r:id="rId4"/>
              </a:rPr>
              <a:t>https</a:t>
            </a:r>
            <a:r>
              <a:rPr lang="en-CA" u="sng" dirty="0">
                <a:hlinkClick r:id="rId4"/>
              </a:rPr>
              <a:t>://www.michaelgeist.ca/2017/07/ignoring-supreme-court-trial-judge-hands-access-copyright-fair-dealing-victory/</a:t>
            </a:r>
            <a:r>
              <a:rPr lang="en-CA" dirty="0"/>
              <a:t>  </a:t>
            </a:r>
            <a:r>
              <a:rPr lang="en-CA" dirty="0">
                <a:solidFill>
                  <a:schemeClr val="tx1"/>
                </a:solidFill>
              </a:rPr>
              <a:t>(this focuses on the weaknesses and inconsistencies of the fair dealing assessment in the initial 2017 federal court case) </a:t>
            </a:r>
          </a:p>
          <a:p>
            <a:pPr marL="540000" indent="-457200"/>
            <a:r>
              <a:rPr lang="en-CA" dirty="0">
                <a:solidFill>
                  <a:schemeClr val="tx1"/>
                </a:solidFill>
              </a:rPr>
              <a:t>Geist, M. (2020</a:t>
            </a:r>
            <a:r>
              <a:rPr lang="en-CA" dirty="0" smtClean="0">
                <a:solidFill>
                  <a:schemeClr val="tx1"/>
                </a:solidFill>
              </a:rPr>
              <a:t>). </a:t>
            </a:r>
            <a:r>
              <a:rPr lang="en-CA" dirty="0">
                <a:solidFill>
                  <a:schemeClr val="tx1"/>
                </a:solidFill>
              </a:rPr>
              <a:t>Federal Court of Appeal deals Access Copyright huge blow as it overturns York University copyright </a:t>
            </a:r>
            <a:r>
              <a:rPr lang="en-CA" dirty="0" smtClean="0">
                <a:solidFill>
                  <a:schemeClr val="tx1"/>
                </a:solidFill>
              </a:rPr>
              <a:t>decision. </a:t>
            </a:r>
            <a:r>
              <a:rPr lang="en-CA" dirty="0">
                <a:solidFill>
                  <a:schemeClr val="tx1"/>
                </a:solidFill>
              </a:rPr>
              <a:t>[blog post</a:t>
            </a:r>
            <a:r>
              <a:rPr lang="en-CA" dirty="0" smtClean="0">
                <a:solidFill>
                  <a:schemeClr val="tx1"/>
                </a:solidFill>
              </a:rPr>
              <a:t>]. </a:t>
            </a:r>
            <a:r>
              <a:rPr lang="en-CA" u="sng" dirty="0" smtClean="0">
                <a:hlinkClick r:id="rId5"/>
              </a:rPr>
              <a:t>https</a:t>
            </a:r>
            <a:r>
              <a:rPr lang="en-CA" u="sng" dirty="0">
                <a:hlinkClick r:id="rId5"/>
              </a:rPr>
              <a:t>://www.michaelgeist.ca/2020/04/federal-court-of-appeal-deals-access-copyright-huge-blow-as-it-overturns-york-university-copyright-decision/</a:t>
            </a:r>
            <a:r>
              <a:rPr lang="en-CA" dirty="0"/>
              <a:t> </a:t>
            </a:r>
          </a:p>
          <a:p>
            <a:r>
              <a:rPr lang="en-CA" dirty="0"/>
              <a:t/>
            </a:r>
            <a:br>
              <a:rPr lang="en-CA" dirty="0"/>
            </a:br>
            <a:endParaRPr lang="en-US" dirty="0"/>
          </a:p>
        </p:txBody>
      </p:sp>
    </p:spTree>
    <p:extLst>
      <p:ext uri="{BB962C8B-B14F-4D97-AF65-F5344CB8AC3E}">
        <p14:creationId xmlns:p14="http://schemas.microsoft.com/office/powerpoint/2010/main" val="2374998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a:xfrm>
            <a:off x="522514" y="1776549"/>
            <a:ext cx="10831286" cy="4315158"/>
          </a:xfrm>
        </p:spPr>
        <p:txBody>
          <a:bodyPr/>
          <a:lstStyle/>
          <a:p>
            <a:pPr marL="540000" indent="-457200"/>
            <a:r>
              <a:rPr lang="en-CA" dirty="0">
                <a:solidFill>
                  <a:schemeClr val="tx1"/>
                </a:solidFill>
              </a:rPr>
              <a:t>House of Commons Standing Committee on Industry, Science and </a:t>
            </a:r>
            <a:r>
              <a:rPr lang="en-CA" dirty="0" smtClean="0">
                <a:solidFill>
                  <a:schemeClr val="tx1"/>
                </a:solidFill>
              </a:rPr>
              <a:t>Technology. </a:t>
            </a:r>
            <a:r>
              <a:rPr lang="en-CA" dirty="0">
                <a:solidFill>
                  <a:schemeClr val="tx1"/>
                </a:solidFill>
              </a:rPr>
              <a:t>(2019). Statutory </a:t>
            </a:r>
            <a:r>
              <a:rPr lang="en-CA" dirty="0" smtClean="0">
                <a:solidFill>
                  <a:schemeClr val="tx1"/>
                </a:solidFill>
              </a:rPr>
              <a:t>review </a:t>
            </a:r>
            <a:r>
              <a:rPr lang="en-CA" dirty="0">
                <a:solidFill>
                  <a:schemeClr val="tx1"/>
                </a:solidFill>
              </a:rPr>
              <a:t>of the </a:t>
            </a:r>
            <a:r>
              <a:rPr lang="en-CA" i="1" dirty="0">
                <a:solidFill>
                  <a:schemeClr val="tx1"/>
                </a:solidFill>
              </a:rPr>
              <a:t>Copyright Act</a:t>
            </a:r>
            <a:r>
              <a:rPr lang="en-CA" i="1" dirty="0" smtClean="0">
                <a:solidFill>
                  <a:schemeClr val="tx1"/>
                </a:solidFill>
              </a:rPr>
              <a:t>.</a:t>
            </a:r>
            <a:r>
              <a:rPr lang="en-CA" dirty="0" smtClean="0">
                <a:solidFill>
                  <a:schemeClr val="tx1"/>
                </a:solidFill>
                <a:hlinkClick r:id="rId2">
                  <a:extLst>
                    <a:ext uri="{A12FA001-AC4F-418D-AE19-62706E023703}">
                      <ahyp:hlinkClr xmlns="" xmlns:ahyp="http://schemas.microsoft.com/office/drawing/2018/hyperlinkcolor" val="tx"/>
                    </a:ext>
                  </a:extLst>
                </a:hlinkClick>
              </a:rPr>
              <a:t> </a:t>
            </a:r>
            <a:r>
              <a:rPr lang="en-CA" u="sng" dirty="0">
                <a:solidFill>
                  <a:srgbClr val="0563C1"/>
                </a:solidFill>
                <a:hlinkClick r:id="rId2">
                  <a:extLst>
                    <a:ext uri="{A12FA001-AC4F-418D-AE19-62706E023703}">
                      <ahyp:hlinkClr xmlns="" xmlns:ahyp="http://schemas.microsoft.com/office/drawing/2018/hyperlinkcolor" val="tx"/>
                    </a:ext>
                  </a:extLst>
                </a:hlinkClick>
              </a:rPr>
              <a:t>https://www.ourcommons.ca/Content/Committee/421/INDU/Reports/RP10537003/indurp16/indurp16-e.pdf</a:t>
            </a:r>
            <a:endParaRPr lang="en-CA" dirty="0"/>
          </a:p>
          <a:p>
            <a:pPr marL="540000" indent="-457200"/>
            <a:r>
              <a:rPr lang="en-CA" dirty="0">
                <a:solidFill>
                  <a:schemeClr val="tx1"/>
                </a:solidFill>
              </a:rPr>
              <a:t>Katz, A. (2017</a:t>
            </a:r>
            <a:r>
              <a:rPr lang="en-CA" dirty="0" smtClean="0">
                <a:solidFill>
                  <a:schemeClr val="tx1"/>
                </a:solidFill>
              </a:rPr>
              <a:t>). </a:t>
            </a:r>
            <a:r>
              <a:rPr lang="en-CA" dirty="0">
                <a:solidFill>
                  <a:schemeClr val="tx1"/>
                </a:solidFill>
              </a:rPr>
              <a:t>Access Copyright v. York University: Anatomy of a </a:t>
            </a:r>
            <a:r>
              <a:rPr lang="en-CA" dirty="0" smtClean="0">
                <a:solidFill>
                  <a:schemeClr val="tx1"/>
                </a:solidFill>
              </a:rPr>
              <a:t>predictable </a:t>
            </a:r>
            <a:r>
              <a:rPr lang="en-CA" dirty="0">
                <a:solidFill>
                  <a:schemeClr val="tx1"/>
                </a:solidFill>
              </a:rPr>
              <a:t>but </a:t>
            </a:r>
            <a:r>
              <a:rPr lang="en-CA" dirty="0" smtClean="0">
                <a:solidFill>
                  <a:schemeClr val="tx1"/>
                </a:solidFill>
              </a:rPr>
              <a:t>avoidable loss. [blog </a:t>
            </a:r>
            <a:r>
              <a:rPr lang="en-CA" dirty="0">
                <a:solidFill>
                  <a:schemeClr val="tx1"/>
                </a:solidFill>
              </a:rPr>
              <a:t>post</a:t>
            </a:r>
            <a:r>
              <a:rPr lang="en-CA" dirty="0" smtClean="0">
                <a:solidFill>
                  <a:schemeClr val="tx1"/>
                </a:solidFill>
              </a:rPr>
              <a:t>]. </a:t>
            </a:r>
            <a:r>
              <a:rPr lang="en-CA" u="sng" dirty="0" smtClean="0">
                <a:solidFill>
                  <a:srgbClr val="1155CC"/>
                </a:solidFill>
                <a:hlinkClick r:id="rId3"/>
              </a:rPr>
              <a:t>https</a:t>
            </a:r>
            <a:r>
              <a:rPr lang="en-CA" u="sng" dirty="0">
                <a:solidFill>
                  <a:srgbClr val="1155CC"/>
                </a:solidFill>
                <a:hlinkClick r:id="rId3"/>
              </a:rPr>
              <a:t>://arielkatz.org/access-copyright-v-york-university-anatomy-predictable-avoidable-loss/</a:t>
            </a:r>
            <a:endParaRPr lang="en-CA" dirty="0"/>
          </a:p>
          <a:p>
            <a:pPr marL="540000" indent="-457200"/>
            <a:r>
              <a:rPr lang="en-CA" dirty="0">
                <a:solidFill>
                  <a:schemeClr val="tx1"/>
                </a:solidFill>
              </a:rPr>
              <a:t>Knopf, H. (2017).</a:t>
            </a:r>
            <a:r>
              <a:rPr lang="en-CA" i="1" dirty="0">
                <a:solidFill>
                  <a:schemeClr val="tx1"/>
                </a:solidFill>
              </a:rPr>
              <a:t> </a:t>
            </a:r>
            <a:r>
              <a:rPr lang="en-CA" dirty="0">
                <a:solidFill>
                  <a:schemeClr val="tx1"/>
                </a:solidFill>
              </a:rPr>
              <a:t>Access Copyright v. York U – And </a:t>
            </a:r>
            <a:r>
              <a:rPr lang="en-CA" dirty="0" smtClean="0">
                <a:solidFill>
                  <a:schemeClr val="tx1"/>
                </a:solidFill>
              </a:rPr>
              <a:t>all </a:t>
            </a:r>
            <a:r>
              <a:rPr lang="en-CA" dirty="0">
                <a:solidFill>
                  <a:schemeClr val="tx1"/>
                </a:solidFill>
              </a:rPr>
              <a:t>e</a:t>
            </a:r>
            <a:r>
              <a:rPr lang="en-CA" dirty="0" smtClean="0">
                <a:solidFill>
                  <a:schemeClr val="tx1"/>
                </a:solidFill>
              </a:rPr>
              <a:t>yes </a:t>
            </a:r>
            <a:r>
              <a:rPr lang="en-CA" dirty="0">
                <a:solidFill>
                  <a:schemeClr val="tx1"/>
                </a:solidFill>
              </a:rPr>
              <a:t>o</a:t>
            </a:r>
            <a:r>
              <a:rPr lang="en-CA" dirty="0" smtClean="0">
                <a:solidFill>
                  <a:schemeClr val="tx1"/>
                </a:solidFill>
              </a:rPr>
              <a:t>ver </a:t>
            </a:r>
            <a:r>
              <a:rPr lang="en-CA" dirty="0">
                <a:solidFill>
                  <a:schemeClr val="tx1"/>
                </a:solidFill>
              </a:rPr>
              <a:t>to York U for </a:t>
            </a:r>
            <a:r>
              <a:rPr lang="en-CA" dirty="0" smtClean="0">
                <a:solidFill>
                  <a:schemeClr val="tx1"/>
                </a:solidFill>
              </a:rPr>
              <a:t>what's next. </a:t>
            </a:r>
            <a:r>
              <a:rPr lang="en-CA" dirty="0">
                <a:solidFill>
                  <a:schemeClr val="tx1"/>
                </a:solidFill>
              </a:rPr>
              <a:t>[blog post]. </a:t>
            </a:r>
            <a:r>
              <a:rPr lang="en-CA" u="sng" dirty="0" smtClean="0">
                <a:solidFill>
                  <a:srgbClr val="1155CC"/>
                </a:solidFill>
                <a:hlinkClick r:id="rId4"/>
              </a:rPr>
              <a:t>https</a:t>
            </a:r>
            <a:r>
              <a:rPr lang="en-CA" u="sng" dirty="0">
                <a:solidFill>
                  <a:srgbClr val="1155CC"/>
                </a:solidFill>
                <a:hlinkClick r:id="rId4"/>
              </a:rPr>
              <a:t>://excesscopyright.blogspot.com/2017/07/access-copyright-v-york-u-and-all-eyes_14.html</a:t>
            </a:r>
            <a:endParaRPr lang="en-CA" dirty="0"/>
          </a:p>
          <a:p>
            <a:pPr marL="540000" indent="-457200">
              <a:spcAft>
                <a:spcPts val="1000"/>
              </a:spcAft>
            </a:pPr>
            <a:r>
              <a:rPr lang="en-CA" dirty="0">
                <a:solidFill>
                  <a:schemeClr val="tx1"/>
                </a:solidFill>
              </a:rPr>
              <a:t>Murray, L.J., &amp; </a:t>
            </a:r>
            <a:r>
              <a:rPr lang="en-CA" dirty="0" err="1">
                <a:solidFill>
                  <a:schemeClr val="tx1"/>
                </a:solidFill>
              </a:rPr>
              <a:t>Trosow</a:t>
            </a:r>
            <a:r>
              <a:rPr lang="en-CA" dirty="0">
                <a:solidFill>
                  <a:schemeClr val="tx1"/>
                </a:solidFill>
              </a:rPr>
              <a:t>, S. E. (2013). </a:t>
            </a:r>
            <a:r>
              <a:rPr lang="en-CA" i="1" dirty="0">
                <a:solidFill>
                  <a:schemeClr val="tx1"/>
                </a:solidFill>
              </a:rPr>
              <a:t>Canadian copyright: A citizen’s guide </a:t>
            </a:r>
            <a:r>
              <a:rPr lang="en-CA" dirty="0">
                <a:solidFill>
                  <a:schemeClr val="tx1"/>
                </a:solidFill>
              </a:rPr>
              <a:t>(2nd ed.). Between the </a:t>
            </a:r>
            <a:r>
              <a:rPr lang="en-CA" dirty="0" smtClean="0">
                <a:solidFill>
                  <a:schemeClr val="tx1"/>
                </a:solidFill>
              </a:rPr>
              <a:t>Lines.</a:t>
            </a:r>
            <a:endParaRPr lang="en-CA" dirty="0">
              <a:solidFill>
                <a:schemeClr val="tx1"/>
              </a:solidFill>
            </a:endParaRPr>
          </a:p>
          <a:p>
            <a:endParaRPr lang="en-US" dirty="0"/>
          </a:p>
        </p:txBody>
      </p:sp>
    </p:spTree>
    <p:extLst>
      <p:ext uri="{BB962C8B-B14F-4D97-AF65-F5344CB8AC3E}">
        <p14:creationId xmlns:p14="http://schemas.microsoft.com/office/powerpoint/2010/main" val="314099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57B6A-E257-C24E-A79E-C8E9B838304F}"/>
              </a:ext>
            </a:extLst>
          </p:cNvPr>
          <p:cNvSpPr>
            <a:spLocks noGrp="1"/>
          </p:cNvSpPr>
          <p:nvPr>
            <p:ph type="body" sz="quarter" idx="15"/>
          </p:nvPr>
        </p:nvSpPr>
        <p:spPr>
          <a:xfrm>
            <a:off x="851192" y="1570340"/>
            <a:ext cx="10502608" cy="4514367"/>
          </a:xfrm>
        </p:spPr>
        <p:txBody>
          <a:bodyPr/>
          <a:lstStyle/>
          <a:p>
            <a:pPr marL="540000" indent="-457200"/>
            <a:r>
              <a:rPr lang="en-CA" dirty="0">
                <a:solidFill>
                  <a:schemeClr val="tx1"/>
                </a:solidFill>
              </a:rPr>
              <a:t>Nair, M. (2020). York; some initial </a:t>
            </a:r>
            <a:r>
              <a:rPr lang="en-CA" dirty="0" smtClean="0">
                <a:solidFill>
                  <a:schemeClr val="tx1"/>
                </a:solidFill>
              </a:rPr>
              <a:t>thoughts. </a:t>
            </a:r>
            <a:r>
              <a:rPr lang="en-CA" dirty="0">
                <a:solidFill>
                  <a:schemeClr val="tx1"/>
                </a:solidFill>
              </a:rPr>
              <a:t>[blog post]. </a:t>
            </a:r>
            <a:r>
              <a:rPr lang="en-CA" u="sng" dirty="0" smtClean="0">
                <a:hlinkClick r:id="rId3"/>
              </a:rPr>
              <a:t>https</a:t>
            </a:r>
            <a:r>
              <a:rPr lang="en-CA" u="sng" dirty="0">
                <a:hlinkClick r:id="rId3"/>
              </a:rPr>
              <a:t>://fairduty.wordpress.com/2020/05/06/york-some-initial-thoughts/</a:t>
            </a:r>
            <a:endParaRPr lang="en-CA" dirty="0"/>
          </a:p>
          <a:p>
            <a:pPr marL="540000" indent="-457200"/>
            <a:r>
              <a:rPr lang="en-CA" dirty="0">
                <a:solidFill>
                  <a:schemeClr val="tx1"/>
                </a:solidFill>
              </a:rPr>
              <a:t>Owens, R. C. (2017</a:t>
            </a:r>
            <a:r>
              <a:rPr lang="en-CA" dirty="0" smtClean="0">
                <a:solidFill>
                  <a:schemeClr val="tx1"/>
                </a:solidFill>
              </a:rPr>
              <a:t>). </a:t>
            </a:r>
            <a:r>
              <a:rPr lang="en-CA" dirty="0">
                <a:solidFill>
                  <a:schemeClr val="tx1"/>
                </a:solidFill>
              </a:rPr>
              <a:t>The </a:t>
            </a:r>
            <a:r>
              <a:rPr lang="en-CA" dirty="0" smtClean="0">
                <a:solidFill>
                  <a:schemeClr val="tx1"/>
                </a:solidFill>
              </a:rPr>
              <a:t>court </a:t>
            </a:r>
            <a:r>
              <a:rPr lang="en-CA" dirty="0">
                <a:solidFill>
                  <a:schemeClr val="tx1"/>
                </a:solidFill>
              </a:rPr>
              <a:t>b</a:t>
            </a:r>
            <a:r>
              <a:rPr lang="en-CA" dirty="0" smtClean="0">
                <a:solidFill>
                  <a:schemeClr val="tx1"/>
                </a:solidFill>
              </a:rPr>
              <a:t>acks </a:t>
            </a:r>
            <a:r>
              <a:rPr lang="en-CA" dirty="0">
                <a:solidFill>
                  <a:schemeClr val="tx1"/>
                </a:solidFill>
              </a:rPr>
              <a:t>c</a:t>
            </a:r>
            <a:r>
              <a:rPr lang="en-CA" dirty="0" smtClean="0">
                <a:solidFill>
                  <a:schemeClr val="tx1"/>
                </a:solidFill>
              </a:rPr>
              <a:t>reators</a:t>
            </a:r>
            <a:r>
              <a:rPr lang="en-CA" dirty="0">
                <a:solidFill>
                  <a:schemeClr val="tx1"/>
                </a:solidFill>
              </a:rPr>
              <a:t>, </a:t>
            </a:r>
            <a:r>
              <a:rPr lang="en-CA" dirty="0" smtClean="0">
                <a:solidFill>
                  <a:schemeClr val="tx1"/>
                </a:solidFill>
              </a:rPr>
              <a:t>not </a:t>
            </a:r>
            <a:r>
              <a:rPr lang="en-CA" dirty="0">
                <a:solidFill>
                  <a:schemeClr val="tx1"/>
                </a:solidFill>
              </a:rPr>
              <a:t>u</a:t>
            </a:r>
            <a:r>
              <a:rPr lang="en-CA" dirty="0" smtClean="0">
                <a:solidFill>
                  <a:schemeClr val="tx1"/>
                </a:solidFill>
              </a:rPr>
              <a:t>niversities</a:t>
            </a:r>
            <a:r>
              <a:rPr lang="en-CA" dirty="0">
                <a:solidFill>
                  <a:schemeClr val="tx1"/>
                </a:solidFill>
              </a:rPr>
              <a:t>. </a:t>
            </a:r>
            <a:r>
              <a:rPr lang="en-CA" i="1" dirty="0">
                <a:solidFill>
                  <a:schemeClr val="tx1"/>
                </a:solidFill>
              </a:rPr>
              <a:t>Financial Post</a:t>
            </a:r>
            <a:r>
              <a:rPr lang="en-CA" dirty="0">
                <a:solidFill>
                  <a:schemeClr val="tx1"/>
                </a:solidFill>
              </a:rPr>
              <a:t>. </a:t>
            </a:r>
            <a:r>
              <a:rPr lang="en-CA" u="sng" dirty="0" smtClean="0">
                <a:hlinkClick r:id="rId4"/>
              </a:rPr>
              <a:t>https</a:t>
            </a:r>
            <a:r>
              <a:rPr lang="en-CA" u="sng" dirty="0">
                <a:hlinkClick r:id="rId4"/>
              </a:rPr>
              <a:t>://business.financialpost.com/opinion/the-court-backs-creators-not-universities</a:t>
            </a:r>
            <a:r>
              <a:rPr lang="en-CA" dirty="0"/>
              <a:t>_ </a:t>
            </a:r>
          </a:p>
          <a:p>
            <a:pPr marL="540000" indent="-457200"/>
            <a:r>
              <a:rPr lang="en-CA" dirty="0">
                <a:solidFill>
                  <a:schemeClr val="tx1"/>
                </a:solidFill>
              </a:rPr>
              <a:t>Sheppard, A</a:t>
            </a:r>
            <a:r>
              <a:rPr lang="en-CA" dirty="0" smtClean="0">
                <a:solidFill>
                  <a:schemeClr val="tx1"/>
                </a:solidFill>
              </a:rPr>
              <a:t>. </a:t>
            </a:r>
            <a:r>
              <a:rPr lang="en-CA" dirty="0">
                <a:solidFill>
                  <a:schemeClr val="tx1"/>
                </a:solidFill>
              </a:rPr>
              <a:t>(2020). The York appeal and fair dealing </a:t>
            </a:r>
            <a:r>
              <a:rPr lang="en-CA" dirty="0" smtClean="0">
                <a:solidFill>
                  <a:schemeClr val="tx1"/>
                </a:solidFill>
              </a:rPr>
              <a:t>guidelines.</a:t>
            </a:r>
            <a:r>
              <a:rPr lang="en-CA" i="1" dirty="0">
                <a:solidFill>
                  <a:schemeClr val="tx1"/>
                </a:solidFill>
              </a:rPr>
              <a:t> </a:t>
            </a:r>
            <a:r>
              <a:rPr lang="en-CA" i="1" dirty="0" smtClean="0">
                <a:solidFill>
                  <a:schemeClr val="tx1"/>
                </a:solidFill>
              </a:rPr>
              <a:t>The </a:t>
            </a:r>
            <a:r>
              <a:rPr lang="en-CA" i="1" dirty="0">
                <a:solidFill>
                  <a:schemeClr val="tx1"/>
                </a:solidFill>
              </a:rPr>
              <a:t>Quad. </a:t>
            </a:r>
            <a:r>
              <a:rPr lang="en-CA" u="sng" dirty="0" smtClean="0">
                <a:hlinkClick r:id="rId5"/>
              </a:rPr>
              <a:t>https</a:t>
            </a:r>
            <a:r>
              <a:rPr lang="en-CA" u="sng" dirty="0">
                <a:hlinkClick r:id="rId5"/>
              </a:rPr>
              <a:t>://blog.ualberta.ca/the-york-appeal-and-fair-dealing-guidelines-f6739fefe940</a:t>
            </a:r>
            <a:r>
              <a:rPr lang="en-CA" dirty="0"/>
              <a:t>  </a:t>
            </a:r>
            <a:r>
              <a:rPr lang="en-CA" dirty="0">
                <a:solidFill>
                  <a:schemeClr val="tx1"/>
                </a:solidFill>
              </a:rPr>
              <a:t>(this has a good breakdown of the fair dealing decision in the appeal</a:t>
            </a:r>
            <a:r>
              <a:rPr lang="en-CA" dirty="0" smtClean="0">
                <a:solidFill>
                  <a:schemeClr val="tx1"/>
                </a:solidFill>
              </a:rPr>
              <a:t>)</a:t>
            </a:r>
          </a:p>
          <a:p>
            <a:pPr marL="540000" indent="-457200"/>
            <a:r>
              <a:rPr lang="en-CA" dirty="0" smtClean="0">
                <a:solidFill>
                  <a:schemeClr val="tx1"/>
                </a:solidFill>
              </a:rPr>
              <a:t>Geist, M. </a:t>
            </a:r>
            <a:r>
              <a:rPr lang="en-CA" dirty="0">
                <a:solidFill>
                  <a:schemeClr val="tx1"/>
                </a:solidFill>
              </a:rPr>
              <a:t>(</a:t>
            </a:r>
            <a:r>
              <a:rPr lang="en-CA" dirty="0" smtClean="0">
                <a:solidFill>
                  <a:schemeClr val="tx1"/>
                </a:solidFill>
              </a:rPr>
              <a:t>2021). Copyright vindication: Supreme Court confirms Access Copyright tariff not mandatory, Lower Court fair dealing analysis was “tainted”.</a:t>
            </a:r>
            <a:r>
              <a:rPr lang="en-CA" i="1" dirty="0" smtClean="0">
                <a:solidFill>
                  <a:schemeClr val="tx1"/>
                </a:solidFill>
              </a:rPr>
              <a:t> </a:t>
            </a:r>
            <a:r>
              <a:rPr lang="en-CA" dirty="0">
                <a:solidFill>
                  <a:schemeClr val="tx1"/>
                </a:solidFill>
              </a:rPr>
              <a:t>[blog post]. </a:t>
            </a:r>
            <a:r>
              <a:rPr lang="en-CA" u="sng" dirty="0">
                <a:hlinkClick r:id="rId6"/>
              </a:rPr>
              <a:t>https://www.michaelgeist.ca/2021/08/copyright-vindication-supreme-court-confirms-access-copyright-tariff-not-mandatory-lower-court-fair-dealing-analysis-was-tainted</a:t>
            </a:r>
            <a:r>
              <a:rPr lang="en-CA" u="sng" dirty="0" smtClean="0">
                <a:hlinkClick r:id="rId6"/>
              </a:rPr>
              <a:t>/</a:t>
            </a:r>
            <a:r>
              <a:rPr lang="en-CA" u="sng" dirty="0" smtClean="0"/>
              <a:t> </a:t>
            </a:r>
            <a:endParaRPr lang="en-CA" dirty="0" smtClean="0"/>
          </a:p>
          <a:p>
            <a:pPr marL="540000" indent="-457200"/>
            <a:r>
              <a:rPr lang="en-CA" dirty="0">
                <a:solidFill>
                  <a:schemeClr val="tx1"/>
                </a:solidFill>
              </a:rPr>
              <a:t>Sheppard, A. (</a:t>
            </a:r>
            <a:r>
              <a:rPr lang="en-CA" dirty="0" smtClean="0">
                <a:solidFill>
                  <a:schemeClr val="tx1"/>
                </a:solidFill>
              </a:rPr>
              <a:t>2021). Fairness and balance: the Supreme Court of Canada decision in Access Copyright v. York University.</a:t>
            </a:r>
            <a:r>
              <a:rPr lang="en-CA" i="1" dirty="0" smtClean="0">
                <a:solidFill>
                  <a:schemeClr val="tx1"/>
                </a:solidFill>
              </a:rPr>
              <a:t> </a:t>
            </a:r>
            <a:r>
              <a:rPr lang="en-CA" i="1" dirty="0">
                <a:solidFill>
                  <a:schemeClr val="tx1"/>
                </a:solidFill>
              </a:rPr>
              <a:t>The Quad. </a:t>
            </a:r>
            <a:r>
              <a:rPr lang="en-CA" u="sng" dirty="0">
                <a:hlinkClick r:id="rId7"/>
              </a:rPr>
              <a:t>https://</a:t>
            </a:r>
            <a:r>
              <a:rPr lang="en-CA" u="sng" dirty="0" smtClean="0">
                <a:hlinkClick r:id="rId7"/>
              </a:rPr>
              <a:t>www.ualberta.ca/the-quad/2021/08/fairness-and-balance-the-supreme-court-of-canada-decision-in-access-copyright-york-university.html</a:t>
            </a:r>
            <a:r>
              <a:rPr lang="en-CA" u="sng" dirty="0" smtClean="0"/>
              <a:t> </a:t>
            </a:r>
            <a:r>
              <a:rPr lang="en-CA" dirty="0"/>
              <a:t> </a:t>
            </a:r>
            <a:endParaRPr lang="en-CA" dirty="0">
              <a:solidFill>
                <a:schemeClr val="tx1"/>
              </a:solidFill>
            </a:endParaRPr>
          </a:p>
          <a:p>
            <a:pPr marL="540000" indent="-457200"/>
            <a:endParaRPr lang="en-US" dirty="0"/>
          </a:p>
        </p:txBody>
      </p:sp>
    </p:spTree>
    <p:extLst>
      <p:ext uri="{BB962C8B-B14F-4D97-AF65-F5344CB8AC3E}">
        <p14:creationId xmlns:p14="http://schemas.microsoft.com/office/powerpoint/2010/main" val="1987626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9455FB2-3B10-B246-B88F-4F5C53C065B4}"/>
              </a:ext>
            </a:extLst>
          </p:cNvPr>
          <p:cNvSpPr txBox="1">
            <a:spLocks/>
          </p:cNvSpPr>
          <p:nvPr/>
        </p:nvSpPr>
        <p:spPr>
          <a:xfrm>
            <a:off x="628168" y="2146609"/>
            <a:ext cx="10502608" cy="4250430"/>
          </a:xfrm>
          <a:prstGeom prst="rect">
            <a:avLst/>
          </a:prstGeom>
        </p:spPr>
        <p:txBody>
          <a:bodyPr/>
          <a:lstStyle>
            <a:lvl1pPr marL="0" indent="0" algn="l" defTabSz="914400" rtl="0" eaLnBrk="1" latinLnBrk="0" hangingPunct="1">
              <a:lnSpc>
                <a:spcPct val="90000"/>
              </a:lnSpc>
              <a:spcBef>
                <a:spcPts val="1000"/>
              </a:spcBef>
              <a:buFont typeface="Arial"/>
              <a:buNone/>
              <a:defRPr sz="2000"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40000" indent="-457200"/>
            <a:r>
              <a:rPr lang="en-CA" dirty="0">
                <a:solidFill>
                  <a:schemeClr val="tx1"/>
                </a:solidFill>
              </a:rPr>
              <a:t>Access Copyright v. York University, 2017 FCC </a:t>
            </a:r>
            <a:r>
              <a:rPr lang="en-CA" dirty="0" smtClean="0">
                <a:solidFill>
                  <a:schemeClr val="tx1"/>
                </a:solidFill>
              </a:rPr>
              <a:t>669. </a:t>
            </a:r>
            <a:r>
              <a:rPr lang="en-CA" u="sng" dirty="0" smtClean="0">
                <a:hlinkClick r:id="rId2"/>
              </a:rPr>
              <a:t>https</a:t>
            </a:r>
            <a:r>
              <a:rPr lang="en-CA" u="sng" dirty="0">
                <a:hlinkClick r:id="rId2"/>
              </a:rPr>
              <a:t>://decisions.fct-cf.gc.ca/fc-cf/decisions/en/item/232727/index.do?q=access+copyright+v+york+</a:t>
            </a:r>
            <a:endParaRPr lang="en-CA" u="sng" dirty="0"/>
          </a:p>
          <a:p>
            <a:pPr marL="540000" indent="-457200"/>
            <a:endParaRPr lang="en-CA" dirty="0"/>
          </a:p>
          <a:p>
            <a:pPr marL="540000" indent="-457200"/>
            <a:r>
              <a:rPr lang="en-CA" dirty="0">
                <a:solidFill>
                  <a:schemeClr val="tx1"/>
                </a:solidFill>
              </a:rPr>
              <a:t>York University v. Access Copyright, 2020 FCA </a:t>
            </a:r>
            <a:r>
              <a:rPr lang="en-CA" dirty="0" smtClean="0">
                <a:solidFill>
                  <a:schemeClr val="tx1"/>
                </a:solidFill>
              </a:rPr>
              <a:t>77. </a:t>
            </a:r>
            <a:r>
              <a:rPr lang="en-CA" u="sng" dirty="0" smtClean="0">
                <a:hlinkClick r:id="rId3"/>
              </a:rPr>
              <a:t>https</a:t>
            </a:r>
            <a:r>
              <a:rPr lang="en-CA" u="sng" dirty="0">
                <a:hlinkClick r:id="rId3"/>
              </a:rPr>
              <a:t>://decisions.fca-caf.gc.ca/fca-caf/decisions/en/item/469654/index.do</a:t>
            </a:r>
            <a:endParaRPr lang="en-CA" u="sng" dirty="0"/>
          </a:p>
          <a:p>
            <a:pPr marL="360000" indent="-457200"/>
            <a:endParaRPr lang="en-CA" dirty="0"/>
          </a:p>
          <a:p>
            <a:endParaRPr lang="en-US" dirty="0"/>
          </a:p>
        </p:txBody>
      </p:sp>
    </p:spTree>
    <p:extLst>
      <p:ext uri="{BB962C8B-B14F-4D97-AF65-F5344CB8AC3E}">
        <p14:creationId xmlns:p14="http://schemas.microsoft.com/office/powerpoint/2010/main" val="4006739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3F454-DE47-6047-AF60-0352E4375F6D}"/>
              </a:ext>
            </a:extLst>
          </p:cNvPr>
          <p:cNvSpPr>
            <a:spLocks noGrp="1"/>
          </p:cNvSpPr>
          <p:nvPr>
            <p:ph type="body" sz="quarter" idx="15"/>
          </p:nvPr>
        </p:nvSpPr>
        <p:spPr>
          <a:xfrm>
            <a:off x="412595" y="1616927"/>
            <a:ext cx="11273883" cy="4474780"/>
          </a:xfrm>
        </p:spPr>
        <p:txBody>
          <a:bodyPr/>
          <a:lstStyle/>
          <a:p>
            <a:pPr marL="540000" indent="-457200"/>
            <a:r>
              <a:rPr lang="en-US" sz="1800" dirty="0">
                <a:solidFill>
                  <a:schemeClr val="tx1"/>
                </a:solidFill>
              </a:rPr>
              <a:t>Till </a:t>
            </a:r>
            <a:r>
              <a:rPr lang="en-US" sz="1800" dirty="0" err="1" smtClean="0">
                <a:solidFill>
                  <a:schemeClr val="tx1"/>
                </a:solidFill>
              </a:rPr>
              <a:t>Teenck</a:t>
            </a:r>
            <a:r>
              <a:rPr lang="en-US" sz="1800" dirty="0" smtClean="0">
                <a:solidFill>
                  <a:schemeClr val="tx1"/>
                </a:solidFill>
              </a:rPr>
              <a:t>. </a:t>
            </a:r>
            <a:r>
              <a:rPr lang="en-US" sz="1800" dirty="0">
                <a:solidFill>
                  <a:schemeClr val="tx1"/>
                </a:solidFill>
              </a:rPr>
              <a:t>(n.d.). Accept Payment. </a:t>
            </a:r>
            <a:r>
              <a:rPr lang="en-US" sz="1800" i="1" dirty="0">
                <a:solidFill>
                  <a:schemeClr val="tx1"/>
                </a:solidFill>
              </a:rPr>
              <a:t>The Noun Project</a:t>
            </a:r>
            <a:r>
              <a:rPr lang="en-US" sz="1800" dirty="0">
                <a:solidFill>
                  <a:schemeClr val="tx1"/>
                </a:solidFill>
              </a:rPr>
              <a:t>. CC </a:t>
            </a:r>
            <a:r>
              <a:rPr lang="en-US" sz="1800" dirty="0" smtClean="0">
                <a:solidFill>
                  <a:schemeClr val="tx1"/>
                </a:solidFill>
              </a:rPr>
              <a:t>BY. </a:t>
            </a:r>
            <a:r>
              <a:rPr lang="en-CA" sz="1800" dirty="0">
                <a:hlinkClick r:id="rId3"/>
              </a:rPr>
              <a:t>https://thenounproject.com/tillt/collection/money-money/?i=402474</a:t>
            </a:r>
            <a:endParaRPr lang="en-CA" sz="1800" dirty="0"/>
          </a:p>
          <a:p>
            <a:pPr marL="540000" indent="-457200"/>
            <a:r>
              <a:rPr lang="en-CA" sz="1800" dirty="0" smtClean="0">
                <a:solidFill>
                  <a:schemeClr val="tx1"/>
                </a:solidFill>
              </a:rPr>
              <a:t>Kick. (</a:t>
            </a:r>
            <a:r>
              <a:rPr lang="en-CA" sz="1800" dirty="0">
                <a:solidFill>
                  <a:schemeClr val="tx1"/>
                </a:solidFill>
              </a:rPr>
              <a:t>n.d.). Scales. </a:t>
            </a:r>
            <a:r>
              <a:rPr lang="en-CA" sz="1800" i="1" dirty="0">
                <a:solidFill>
                  <a:schemeClr val="tx1"/>
                </a:solidFill>
              </a:rPr>
              <a:t>The Noun Project</a:t>
            </a:r>
            <a:r>
              <a:rPr lang="en-CA" sz="1800" dirty="0">
                <a:solidFill>
                  <a:schemeClr val="tx1"/>
                </a:solidFill>
              </a:rPr>
              <a:t>. CC BY.</a:t>
            </a:r>
            <a:r>
              <a:rPr lang="en-CA" sz="1800" dirty="0"/>
              <a:t> </a:t>
            </a:r>
            <a:r>
              <a:rPr lang="en-CA" sz="1800" dirty="0">
                <a:hlinkClick r:id="rId4"/>
              </a:rPr>
              <a:t>https://thenounproject.com/search/?q=scale&amp;i=1320645</a:t>
            </a:r>
            <a:endParaRPr lang="en-CA" sz="1800" dirty="0"/>
          </a:p>
          <a:p>
            <a:pPr marL="540000" indent="-457200"/>
            <a:r>
              <a:rPr lang="en-CA" sz="1800" dirty="0" err="1">
                <a:solidFill>
                  <a:schemeClr val="tx1"/>
                </a:solidFill>
              </a:rPr>
              <a:t>Guilherme</a:t>
            </a:r>
            <a:r>
              <a:rPr lang="en-CA" sz="1800" dirty="0">
                <a:solidFill>
                  <a:schemeClr val="tx1"/>
                </a:solidFill>
              </a:rPr>
              <a:t> </a:t>
            </a:r>
            <a:r>
              <a:rPr lang="en-CA" sz="1800" dirty="0" err="1" smtClean="0">
                <a:solidFill>
                  <a:schemeClr val="tx1"/>
                </a:solidFill>
              </a:rPr>
              <a:t>Fertado</a:t>
            </a:r>
            <a:r>
              <a:rPr lang="en-CA" sz="1800" dirty="0" smtClean="0">
                <a:solidFill>
                  <a:schemeClr val="tx1"/>
                </a:solidFill>
              </a:rPr>
              <a:t>. </a:t>
            </a:r>
            <a:r>
              <a:rPr lang="en-CA" sz="1800" dirty="0">
                <a:solidFill>
                  <a:schemeClr val="tx1"/>
                </a:solidFill>
              </a:rPr>
              <a:t>(n.d.). Sign. </a:t>
            </a:r>
            <a:r>
              <a:rPr lang="en-CA" sz="1800" i="1" dirty="0">
                <a:solidFill>
                  <a:schemeClr val="tx1"/>
                </a:solidFill>
              </a:rPr>
              <a:t>The Noun </a:t>
            </a:r>
            <a:r>
              <a:rPr lang="en-CA" sz="1800" i="1" dirty="0" smtClean="0">
                <a:solidFill>
                  <a:schemeClr val="tx1"/>
                </a:solidFill>
              </a:rPr>
              <a:t>Project</a:t>
            </a:r>
            <a:r>
              <a:rPr lang="en-CA" sz="1800" i="1" dirty="0">
                <a:solidFill>
                  <a:schemeClr val="tx1"/>
                </a:solidFill>
              </a:rPr>
              <a:t>. </a:t>
            </a:r>
            <a:r>
              <a:rPr lang="en-CA" sz="1800" dirty="0">
                <a:solidFill>
                  <a:schemeClr val="tx1"/>
                </a:solidFill>
              </a:rPr>
              <a:t>CC BY. </a:t>
            </a:r>
            <a:r>
              <a:rPr lang="en-CA" sz="1800" dirty="0" smtClean="0">
                <a:hlinkClick r:id="rId5"/>
              </a:rPr>
              <a:t>https</a:t>
            </a:r>
            <a:r>
              <a:rPr lang="en-CA" sz="1800" dirty="0">
                <a:hlinkClick r:id="rId5"/>
              </a:rPr>
              <a:t>://thenounproject.com/search/?q=sign&amp;i=1859815</a:t>
            </a:r>
            <a:endParaRPr lang="en-CA" sz="1800" dirty="0"/>
          </a:p>
          <a:p>
            <a:pPr marL="540000" indent="-457200"/>
            <a:r>
              <a:rPr lang="en-CA" sz="1800" dirty="0">
                <a:solidFill>
                  <a:schemeClr val="tx1"/>
                </a:solidFill>
              </a:rPr>
              <a:t>Star and Anchor </a:t>
            </a:r>
            <a:r>
              <a:rPr lang="en-CA" sz="1800" dirty="0" smtClean="0">
                <a:solidFill>
                  <a:schemeClr val="tx1"/>
                </a:solidFill>
              </a:rPr>
              <a:t>Designs. </a:t>
            </a:r>
            <a:r>
              <a:rPr lang="en-CA" sz="1800" dirty="0">
                <a:solidFill>
                  <a:schemeClr val="tx1"/>
                </a:solidFill>
              </a:rPr>
              <a:t>(n.d.). Building. </a:t>
            </a:r>
            <a:r>
              <a:rPr lang="en-CA" sz="1800" i="1" dirty="0">
                <a:solidFill>
                  <a:schemeClr val="tx1"/>
                </a:solidFill>
              </a:rPr>
              <a:t>The Noun </a:t>
            </a:r>
            <a:r>
              <a:rPr lang="en-CA" sz="1800" i="1" dirty="0" smtClean="0">
                <a:solidFill>
                  <a:schemeClr val="tx1"/>
                </a:solidFill>
              </a:rPr>
              <a:t>Project. </a:t>
            </a:r>
            <a:r>
              <a:rPr lang="en-CA" sz="1800" dirty="0" smtClean="0">
                <a:solidFill>
                  <a:schemeClr val="tx1"/>
                </a:solidFill>
              </a:rPr>
              <a:t>CC BY. </a:t>
            </a:r>
            <a:r>
              <a:rPr lang="en-CA" sz="1800" dirty="0" smtClean="0">
                <a:hlinkClick r:id="rId6"/>
              </a:rPr>
              <a:t>https</a:t>
            </a:r>
            <a:r>
              <a:rPr lang="en-CA" sz="1800" dirty="0">
                <a:hlinkClick r:id="rId6"/>
              </a:rPr>
              <a:t>://thenounproject.com/search/?q=building&amp;i=164596</a:t>
            </a:r>
            <a:endParaRPr lang="en-CA" sz="1800" dirty="0"/>
          </a:p>
          <a:p>
            <a:pPr marL="540000" indent="-457200"/>
            <a:r>
              <a:rPr lang="en-US" sz="1800" dirty="0" err="1" smtClean="0">
                <a:solidFill>
                  <a:schemeClr val="tx1"/>
                </a:solidFill>
              </a:rPr>
              <a:t>AmruID</a:t>
            </a:r>
            <a:r>
              <a:rPr lang="en-US" sz="1800" dirty="0" smtClean="0">
                <a:solidFill>
                  <a:schemeClr val="tx1"/>
                </a:solidFill>
              </a:rPr>
              <a:t>. (</a:t>
            </a:r>
            <a:r>
              <a:rPr lang="en-US" sz="1800" dirty="0">
                <a:solidFill>
                  <a:schemeClr val="tx1"/>
                </a:solidFill>
              </a:rPr>
              <a:t>n.d.). Account writer. </a:t>
            </a:r>
            <a:r>
              <a:rPr lang="en-US" sz="1800" i="1" dirty="0">
                <a:solidFill>
                  <a:schemeClr val="tx1"/>
                </a:solidFill>
              </a:rPr>
              <a:t>The Noun Project</a:t>
            </a:r>
            <a:r>
              <a:rPr lang="en-US" sz="1800" dirty="0" smtClean="0">
                <a:solidFill>
                  <a:schemeClr val="tx1"/>
                </a:solidFill>
              </a:rPr>
              <a:t>. CC BY. </a:t>
            </a:r>
            <a:r>
              <a:rPr lang="en-CA" sz="1800" dirty="0" smtClean="0">
                <a:hlinkClick r:id="rId7"/>
              </a:rPr>
              <a:t>https</a:t>
            </a:r>
            <a:r>
              <a:rPr lang="en-CA" sz="1800" dirty="0">
                <a:hlinkClick r:id="rId7"/>
              </a:rPr>
              <a:t>://thenounproject.com/search/?q=writer&amp;i=2928435</a:t>
            </a:r>
            <a:endParaRPr lang="en-CA" sz="1800" dirty="0"/>
          </a:p>
          <a:p>
            <a:pPr marL="540000" indent="-457200"/>
            <a:r>
              <a:rPr lang="en-CA" sz="1800" dirty="0" smtClean="0">
                <a:solidFill>
                  <a:schemeClr val="tx1"/>
                </a:solidFill>
                <a:latin typeface="Arial" panose="020B0604020202020204" pitchFamily="34" charset="0"/>
                <a:cs typeface="Arial" panose="020B0604020202020204" pitchFamily="34" charset="0"/>
              </a:rPr>
              <a:t>Rob </a:t>
            </a:r>
            <a:r>
              <a:rPr lang="en-CA" sz="1800" dirty="0" err="1" smtClean="0">
                <a:solidFill>
                  <a:schemeClr val="tx1"/>
                </a:solidFill>
                <a:latin typeface="Arial" panose="020B0604020202020204" pitchFamily="34" charset="0"/>
                <a:cs typeface="Arial" panose="020B0604020202020204" pitchFamily="34" charset="0"/>
              </a:rPr>
              <a:t>Crosswell</a:t>
            </a:r>
            <a:r>
              <a:rPr lang="en-CA" sz="1800" dirty="0" smtClean="0">
                <a:solidFill>
                  <a:schemeClr val="tx1"/>
                </a:solidFill>
                <a:latin typeface="Arial" panose="020B0604020202020204" pitchFamily="34" charset="0"/>
                <a:cs typeface="Arial" panose="020B0604020202020204" pitchFamily="34" charset="0"/>
              </a:rPr>
              <a:t>. (</a:t>
            </a:r>
            <a:r>
              <a:rPr lang="en-CA" sz="1800" dirty="0" err="1" smtClean="0">
                <a:solidFill>
                  <a:schemeClr val="tx1"/>
                </a:solidFill>
                <a:latin typeface="Arial" panose="020B0604020202020204" pitchFamily="34" charset="0"/>
                <a:cs typeface="Arial" panose="020B0604020202020204" pitchFamily="34" charset="0"/>
              </a:rPr>
              <a:t>n.d</a:t>
            </a:r>
            <a:r>
              <a:rPr lang="en-CA" sz="1800" dirty="0" err="1">
                <a:solidFill>
                  <a:schemeClr val="tx1"/>
                </a:solidFill>
                <a:latin typeface="Arial" panose="020B0604020202020204" pitchFamily="34" charset="0"/>
                <a:cs typeface="Arial" panose="020B0604020202020204" pitchFamily="34" charset="0"/>
              </a:rPr>
              <a:t>.</a:t>
            </a:r>
            <a:r>
              <a:rPr lang="en-CA" sz="1800" dirty="0">
                <a:solidFill>
                  <a:schemeClr val="tx1"/>
                </a:solidFill>
                <a:latin typeface="Arial" panose="020B0604020202020204" pitchFamily="34" charset="0"/>
                <a:cs typeface="Arial" panose="020B0604020202020204" pitchFamily="34" charset="0"/>
              </a:rPr>
              <a:t>). Library. </a:t>
            </a:r>
            <a:r>
              <a:rPr lang="en-CA" sz="1800" i="1" dirty="0">
                <a:solidFill>
                  <a:schemeClr val="tx1"/>
                </a:solidFill>
                <a:latin typeface="Arial" panose="020B0604020202020204" pitchFamily="34" charset="0"/>
                <a:cs typeface="Arial" panose="020B0604020202020204" pitchFamily="34" charset="0"/>
              </a:rPr>
              <a:t>The Noun Project. </a:t>
            </a:r>
            <a:r>
              <a:rPr lang="en-CA" sz="1800" dirty="0">
                <a:solidFill>
                  <a:schemeClr val="tx1"/>
                </a:solidFill>
                <a:latin typeface="Arial" panose="020B0604020202020204" pitchFamily="34" charset="0"/>
                <a:cs typeface="Arial" panose="020B0604020202020204" pitchFamily="34" charset="0"/>
              </a:rPr>
              <a:t>CC BY. </a:t>
            </a:r>
            <a:r>
              <a:rPr lang="en-CA" sz="1800" dirty="0">
                <a:latin typeface="Arial" panose="020B0604020202020204" pitchFamily="34" charset="0"/>
                <a:cs typeface="Arial" panose="020B0604020202020204" pitchFamily="34" charset="0"/>
                <a:hlinkClick r:id="rId8"/>
              </a:rPr>
              <a:t>https://thenounproject.com/crosswellrob/uploads/?i=1122689</a:t>
            </a:r>
            <a:endParaRPr lang="en-CA" sz="1800" dirty="0">
              <a:latin typeface="Arial" panose="020B0604020202020204" pitchFamily="34" charset="0"/>
              <a:cs typeface="Arial" panose="020B0604020202020204" pitchFamily="34" charset="0"/>
            </a:endParaRPr>
          </a:p>
          <a:p>
            <a:pPr marL="540000" indent="-457200"/>
            <a:r>
              <a:rPr lang="en-CA" sz="1800" dirty="0" err="1" smtClean="0">
                <a:solidFill>
                  <a:schemeClr val="tx1"/>
                </a:solidFill>
              </a:rPr>
              <a:t>DesignNex</a:t>
            </a:r>
            <a:r>
              <a:rPr lang="en-CA" sz="1800" dirty="0" smtClean="0">
                <a:solidFill>
                  <a:schemeClr val="tx1"/>
                </a:solidFill>
              </a:rPr>
              <a:t>. </a:t>
            </a:r>
            <a:r>
              <a:rPr lang="en-CA" sz="1800" dirty="0">
                <a:solidFill>
                  <a:schemeClr val="tx1"/>
                </a:solidFill>
              </a:rPr>
              <a:t>(n.d.). Document. </a:t>
            </a:r>
            <a:r>
              <a:rPr lang="en-CA" sz="1800" i="1" dirty="0">
                <a:solidFill>
                  <a:schemeClr val="tx1"/>
                </a:solidFill>
              </a:rPr>
              <a:t>The Noun Project</a:t>
            </a:r>
            <a:r>
              <a:rPr lang="en-CA" sz="1800" dirty="0">
                <a:solidFill>
                  <a:schemeClr val="tx1"/>
                </a:solidFill>
              </a:rPr>
              <a:t>. CC BY. </a:t>
            </a:r>
            <a:r>
              <a:rPr lang="en-CA" sz="1800" dirty="0" smtClean="0">
                <a:hlinkClick r:id="rId9"/>
              </a:rPr>
              <a:t>https</a:t>
            </a:r>
            <a:r>
              <a:rPr lang="en-CA" sz="1800" dirty="0">
                <a:hlinkClick r:id="rId9"/>
              </a:rPr>
              <a:t>://thenounproject.com/search/?q=copyright&amp;i=93928</a:t>
            </a:r>
            <a:endParaRPr lang="en-CA" sz="1800" dirty="0"/>
          </a:p>
          <a:p>
            <a:pPr marL="540000" indent="-457200"/>
            <a:r>
              <a:rPr lang="en-CA" sz="1800" dirty="0" err="1" smtClean="0">
                <a:solidFill>
                  <a:schemeClr val="tx1"/>
                </a:solidFill>
              </a:rPr>
              <a:t>Rockicon</a:t>
            </a:r>
            <a:r>
              <a:rPr lang="en-CA" sz="1800" dirty="0" smtClean="0">
                <a:solidFill>
                  <a:schemeClr val="tx1"/>
                </a:solidFill>
              </a:rPr>
              <a:t>. </a:t>
            </a:r>
            <a:r>
              <a:rPr lang="en-CA" sz="1800" dirty="0">
                <a:solidFill>
                  <a:schemeClr val="tx1"/>
                </a:solidFill>
              </a:rPr>
              <a:t>(</a:t>
            </a:r>
            <a:r>
              <a:rPr lang="en-CA" sz="1800" dirty="0" err="1">
                <a:solidFill>
                  <a:schemeClr val="tx1"/>
                </a:solidFill>
              </a:rPr>
              <a:t>n.d</a:t>
            </a:r>
            <a:r>
              <a:rPr lang="en-CA" sz="1800" dirty="0" err="1" smtClean="0">
                <a:solidFill>
                  <a:schemeClr val="tx1"/>
                </a:solidFill>
              </a:rPr>
              <a:t>.</a:t>
            </a:r>
            <a:r>
              <a:rPr lang="en-CA" sz="1800" dirty="0" smtClean="0">
                <a:solidFill>
                  <a:schemeClr val="tx1"/>
                </a:solidFill>
              </a:rPr>
              <a:t>). </a:t>
            </a:r>
            <a:r>
              <a:rPr lang="en-CA" sz="1800" dirty="0">
                <a:solidFill>
                  <a:schemeClr val="tx1"/>
                </a:solidFill>
              </a:rPr>
              <a:t>Book. </a:t>
            </a:r>
            <a:r>
              <a:rPr lang="en-CA" sz="1800" i="1" dirty="0">
                <a:solidFill>
                  <a:schemeClr val="tx1"/>
                </a:solidFill>
              </a:rPr>
              <a:t>The Noun Project. </a:t>
            </a:r>
            <a:r>
              <a:rPr lang="en-CA" sz="1800" dirty="0">
                <a:solidFill>
                  <a:schemeClr val="tx1"/>
                </a:solidFill>
              </a:rPr>
              <a:t>CC BY. </a:t>
            </a:r>
            <a:r>
              <a:rPr lang="en-CA" sz="1800" dirty="0" smtClean="0">
                <a:hlinkClick r:id="rId10"/>
              </a:rPr>
              <a:t>https</a:t>
            </a:r>
            <a:r>
              <a:rPr lang="en-CA" sz="1800" dirty="0">
                <a:hlinkClick r:id="rId10"/>
              </a:rPr>
              <a:t>://thenounproject.com/search/?q=book&amp;i=1573145</a:t>
            </a:r>
            <a:endParaRPr lang="en-CA" sz="1800" dirty="0"/>
          </a:p>
          <a:p>
            <a:pPr marL="540000" indent="-457200"/>
            <a:endParaRPr lang="en-CA" sz="1800" dirty="0"/>
          </a:p>
          <a:p>
            <a:pPr marL="540000" indent="-457200"/>
            <a:endParaRPr lang="en-US" sz="1800" dirty="0"/>
          </a:p>
        </p:txBody>
      </p:sp>
    </p:spTree>
    <p:extLst>
      <p:ext uri="{BB962C8B-B14F-4D97-AF65-F5344CB8AC3E}">
        <p14:creationId xmlns:p14="http://schemas.microsoft.com/office/powerpoint/2010/main" val="1132739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D053F1-A94B-A847-99A4-25C7900D72C9}"/>
              </a:ext>
            </a:extLst>
          </p:cNvPr>
          <p:cNvSpPr>
            <a:spLocks noGrp="1"/>
          </p:cNvSpPr>
          <p:nvPr>
            <p:ph type="body" sz="quarter" idx="15"/>
          </p:nvPr>
        </p:nvSpPr>
        <p:spPr>
          <a:xfrm>
            <a:off x="311296" y="1558249"/>
            <a:ext cx="11569408" cy="6221646"/>
          </a:xfrm>
        </p:spPr>
        <p:txBody>
          <a:bodyPr/>
          <a:lstStyle/>
          <a:p>
            <a:pPr marL="540000" indent="-457200"/>
            <a:r>
              <a:rPr lang="en-CA" sz="1800" dirty="0">
                <a:solidFill>
                  <a:schemeClr val="tx1"/>
                </a:solidFill>
                <a:cs typeface="Arial" panose="020B0604020202020204" pitchFamily="34" charset="0"/>
              </a:rPr>
              <a:t>Daria </a:t>
            </a:r>
            <a:r>
              <a:rPr lang="en-CA" sz="1800" dirty="0" err="1">
                <a:solidFill>
                  <a:schemeClr val="tx1"/>
                </a:solidFill>
                <a:cs typeface="Arial" panose="020B0604020202020204" pitchFamily="34" charset="0"/>
              </a:rPr>
              <a:t>Szymonowicz</a:t>
            </a:r>
            <a:r>
              <a:rPr lang="en-CA" sz="1800" dirty="0">
                <a:solidFill>
                  <a:schemeClr val="tx1"/>
                </a:solidFill>
                <a:cs typeface="Arial" panose="020B0604020202020204" pitchFamily="34" charset="0"/>
              </a:rPr>
              <a:t>. (</a:t>
            </a:r>
            <a:r>
              <a:rPr lang="en-CA" sz="1800" dirty="0" err="1">
                <a:solidFill>
                  <a:schemeClr val="tx1"/>
                </a:solidFill>
                <a:cs typeface="Arial" panose="020B0604020202020204" pitchFamily="34" charset="0"/>
              </a:rPr>
              <a:t>n.d.</a:t>
            </a:r>
            <a:r>
              <a:rPr lang="en-CA" sz="1800" dirty="0">
                <a:solidFill>
                  <a:schemeClr val="tx1"/>
                </a:solidFill>
                <a:cs typeface="Arial" panose="020B0604020202020204" pitchFamily="34" charset="0"/>
              </a:rPr>
              <a:t>). Essay. </a:t>
            </a:r>
            <a:r>
              <a:rPr lang="en-CA" sz="1800" i="1" dirty="0">
                <a:solidFill>
                  <a:schemeClr val="tx1"/>
                </a:solidFill>
                <a:cs typeface="Arial" panose="020B0604020202020204" pitchFamily="34" charset="0"/>
              </a:rPr>
              <a:t>The Noun Project. </a:t>
            </a:r>
            <a:r>
              <a:rPr lang="en-CA" sz="1800" dirty="0">
                <a:solidFill>
                  <a:schemeClr val="tx1"/>
                </a:solidFill>
                <a:cs typeface="Arial" panose="020B0604020202020204" pitchFamily="34" charset="0"/>
              </a:rPr>
              <a:t>CC BY. </a:t>
            </a:r>
            <a:r>
              <a:rPr lang="en-CA" sz="1800" u="sng" dirty="0">
                <a:cs typeface="Arial" panose="020B0604020202020204" pitchFamily="34" charset="0"/>
                <a:hlinkClick r:id="rId3"/>
              </a:rPr>
              <a:t>https://thenounproject.com/search/?q=essay&amp;i=1353220#</a:t>
            </a:r>
            <a:endParaRPr lang="en-CA" sz="1800" u="sng" dirty="0">
              <a:cs typeface="Arial" panose="020B0604020202020204" pitchFamily="34" charset="0"/>
            </a:endParaRPr>
          </a:p>
          <a:p>
            <a:pPr marL="540000" indent="-457200"/>
            <a:r>
              <a:rPr lang="en-US" sz="1800" dirty="0">
                <a:solidFill>
                  <a:schemeClr val="tx1"/>
                </a:solidFill>
              </a:rPr>
              <a:t>Gabriela Rodríguez. (</a:t>
            </a:r>
            <a:r>
              <a:rPr lang="en-US" sz="1800" dirty="0" err="1">
                <a:solidFill>
                  <a:schemeClr val="tx1"/>
                </a:solidFill>
              </a:rPr>
              <a:t>n.d.</a:t>
            </a:r>
            <a:r>
              <a:rPr lang="en-US" sz="1800" dirty="0">
                <a:solidFill>
                  <a:schemeClr val="tx1"/>
                </a:solidFill>
              </a:rPr>
              <a:t>). Panel. </a:t>
            </a:r>
            <a:r>
              <a:rPr lang="en-US" sz="1800" i="1" dirty="0">
                <a:solidFill>
                  <a:schemeClr val="tx1"/>
                </a:solidFill>
              </a:rPr>
              <a:t>The Noun Project</a:t>
            </a:r>
            <a:r>
              <a:rPr lang="en-US" sz="1800" dirty="0">
                <a:solidFill>
                  <a:schemeClr val="tx1"/>
                </a:solidFill>
              </a:rPr>
              <a:t>. </a:t>
            </a:r>
            <a:r>
              <a:rPr lang="en-CA" sz="1800" dirty="0">
                <a:hlinkClick r:id="rId4"/>
              </a:rPr>
              <a:t>https://thenounproject.com/search/?q=panel&amp;i=1142582</a:t>
            </a:r>
            <a:endParaRPr lang="en-CA" sz="1800" dirty="0"/>
          </a:p>
          <a:p>
            <a:pPr marL="540000" indent="-457200"/>
            <a:r>
              <a:rPr lang="en-US" sz="1800" dirty="0" smtClean="0">
                <a:solidFill>
                  <a:schemeClr val="tx1"/>
                </a:solidFill>
              </a:rPr>
              <a:t>Designs </a:t>
            </a:r>
            <a:r>
              <a:rPr lang="en-US" sz="1800" dirty="0">
                <a:solidFill>
                  <a:schemeClr val="tx1"/>
                </a:solidFill>
              </a:rPr>
              <a:t>by </a:t>
            </a:r>
            <a:r>
              <a:rPr lang="en-US" sz="1800" dirty="0" smtClean="0">
                <a:solidFill>
                  <a:schemeClr val="tx1"/>
                </a:solidFill>
              </a:rPr>
              <a:t>MB. </a:t>
            </a:r>
            <a:r>
              <a:rPr lang="en-US" sz="1800" dirty="0">
                <a:solidFill>
                  <a:schemeClr val="tx1"/>
                </a:solidFill>
              </a:rPr>
              <a:t>(n.d.). Paper money. </a:t>
            </a:r>
            <a:r>
              <a:rPr lang="en-US" sz="1800" i="1" dirty="0">
                <a:solidFill>
                  <a:schemeClr val="tx1"/>
                </a:solidFill>
              </a:rPr>
              <a:t>The Noun Project</a:t>
            </a:r>
            <a:r>
              <a:rPr lang="en-US" sz="1800" dirty="0">
                <a:solidFill>
                  <a:schemeClr val="tx1"/>
                </a:solidFill>
              </a:rPr>
              <a:t>. CC BY. </a:t>
            </a:r>
            <a:r>
              <a:rPr lang="en-CA" sz="1800" dirty="0" smtClean="0">
                <a:hlinkClick r:id="rId5"/>
              </a:rPr>
              <a:t>https</a:t>
            </a:r>
            <a:r>
              <a:rPr lang="en-CA" sz="1800" dirty="0">
                <a:hlinkClick r:id="rId5"/>
              </a:rPr>
              <a:t>://thenounproject.com/search/?q=paper%20money&amp;i=3360185</a:t>
            </a:r>
            <a:endParaRPr lang="en-CA" sz="1800" u="sng" dirty="0">
              <a:cs typeface="Arial" panose="020B0604020202020204" pitchFamily="34" charset="0"/>
            </a:endParaRPr>
          </a:p>
          <a:p>
            <a:pPr marL="540000" indent="-457200"/>
            <a:r>
              <a:rPr lang="en-CA" sz="1800" dirty="0">
                <a:solidFill>
                  <a:schemeClr val="tx1"/>
                </a:solidFill>
                <a:cs typeface="Arial" panose="020B0604020202020204" pitchFamily="34" charset="0"/>
              </a:rPr>
              <a:t>Tatyana </a:t>
            </a:r>
            <a:r>
              <a:rPr lang="en-CA" sz="1800" dirty="0" smtClean="0">
                <a:solidFill>
                  <a:schemeClr val="tx1"/>
                </a:solidFill>
                <a:cs typeface="Arial" panose="020B0604020202020204" pitchFamily="34" charset="0"/>
              </a:rPr>
              <a:t>RU. </a:t>
            </a:r>
            <a:r>
              <a:rPr lang="en-CA" sz="1800" dirty="0">
                <a:solidFill>
                  <a:schemeClr val="tx1"/>
                </a:solidFill>
                <a:cs typeface="Arial" panose="020B0604020202020204" pitchFamily="34" charset="0"/>
              </a:rPr>
              <a:t>(n.d.). Question Mark and Exclamation Mark. </a:t>
            </a:r>
            <a:r>
              <a:rPr lang="en-CA" sz="1800" i="1" dirty="0">
                <a:solidFill>
                  <a:schemeClr val="tx1"/>
                </a:solidFill>
                <a:cs typeface="Arial" panose="020B0604020202020204" pitchFamily="34" charset="0"/>
              </a:rPr>
              <a:t>The Noun Project. </a:t>
            </a:r>
            <a:r>
              <a:rPr lang="en-CA" sz="1800" dirty="0">
                <a:solidFill>
                  <a:schemeClr val="tx1"/>
                </a:solidFill>
                <a:cs typeface="Arial" panose="020B0604020202020204" pitchFamily="34" charset="0"/>
              </a:rPr>
              <a:t>CC BY. </a:t>
            </a:r>
            <a:r>
              <a:rPr lang="en-CA" sz="1800" dirty="0" smtClean="0">
                <a:hlinkClick r:id="rId6"/>
              </a:rPr>
              <a:t>https</a:t>
            </a:r>
            <a:r>
              <a:rPr lang="en-CA" sz="1800" dirty="0">
                <a:hlinkClick r:id="rId6"/>
              </a:rPr>
              <a:t>://thenounproject.com/tanyasolo1986/uploads/?i=2460596</a:t>
            </a:r>
            <a:endParaRPr lang="en-CA" sz="1800" dirty="0"/>
          </a:p>
          <a:p>
            <a:pPr marL="540000" indent="-457200"/>
            <a:r>
              <a:rPr lang="en-US" sz="1800" dirty="0" err="1" smtClean="0">
                <a:solidFill>
                  <a:schemeClr val="tx1"/>
                </a:solidFill>
              </a:rPr>
              <a:t>Rawpixel</a:t>
            </a:r>
            <a:r>
              <a:rPr lang="en-US" sz="1800" dirty="0" smtClean="0">
                <a:solidFill>
                  <a:schemeClr val="tx1"/>
                </a:solidFill>
              </a:rPr>
              <a:t>. </a:t>
            </a:r>
            <a:r>
              <a:rPr lang="en-US" sz="1800" dirty="0">
                <a:solidFill>
                  <a:schemeClr val="tx1"/>
                </a:solidFill>
              </a:rPr>
              <a:t>(</a:t>
            </a:r>
            <a:r>
              <a:rPr lang="en-US" sz="1800" dirty="0" err="1">
                <a:solidFill>
                  <a:schemeClr val="tx1"/>
                </a:solidFill>
              </a:rPr>
              <a:t>n.d.</a:t>
            </a:r>
            <a:r>
              <a:rPr lang="en-US" sz="1800" dirty="0">
                <a:solidFill>
                  <a:schemeClr val="tx1"/>
                </a:solidFill>
              </a:rPr>
              <a:t>). </a:t>
            </a:r>
            <a:r>
              <a:rPr lang="en-US" sz="1800" dirty="0" smtClean="0">
                <a:solidFill>
                  <a:schemeClr val="tx1"/>
                </a:solidFill>
              </a:rPr>
              <a:t>[Isabelle]. </a:t>
            </a:r>
            <a:r>
              <a:rPr lang="en-US" sz="1800" i="1" dirty="0" err="1">
                <a:solidFill>
                  <a:schemeClr val="tx1"/>
                </a:solidFill>
              </a:rPr>
              <a:t>Pixabay</a:t>
            </a:r>
            <a:r>
              <a:rPr lang="en-US" sz="1800" i="1" dirty="0">
                <a:solidFill>
                  <a:schemeClr val="tx1"/>
                </a:solidFill>
              </a:rPr>
              <a:t>. </a:t>
            </a:r>
            <a:r>
              <a:rPr lang="en-CA" sz="1800" dirty="0">
                <a:hlinkClick r:id="rId7"/>
              </a:rPr>
              <a:t>https://pixabay.com/illustrations/cartoon-casual-character-drawing-3685566/</a:t>
            </a:r>
            <a:endParaRPr lang="en-CA" sz="1800" dirty="0"/>
          </a:p>
          <a:p>
            <a:pPr marL="540000" indent="-457200"/>
            <a:r>
              <a:rPr lang="en-CA" sz="1800" dirty="0" err="1" smtClean="0">
                <a:solidFill>
                  <a:schemeClr val="tx1"/>
                </a:solidFill>
              </a:rPr>
              <a:t>InspectorJ</a:t>
            </a:r>
            <a:r>
              <a:rPr lang="en-CA" sz="1800" dirty="0" smtClean="0">
                <a:solidFill>
                  <a:schemeClr val="tx1"/>
                </a:solidFill>
              </a:rPr>
              <a:t>. </a:t>
            </a:r>
            <a:r>
              <a:rPr lang="en-CA" sz="1800" dirty="0">
                <a:solidFill>
                  <a:schemeClr val="tx1"/>
                </a:solidFill>
              </a:rPr>
              <a:t>(2017). Violin </a:t>
            </a:r>
            <a:r>
              <a:rPr lang="en-CA" sz="1800" dirty="0" err="1">
                <a:solidFill>
                  <a:schemeClr val="tx1"/>
                </a:solidFill>
              </a:rPr>
              <a:t>Glissendo</a:t>
            </a:r>
            <a:r>
              <a:rPr lang="en-CA" sz="1800" dirty="0">
                <a:solidFill>
                  <a:schemeClr val="tx1"/>
                </a:solidFill>
              </a:rPr>
              <a:t> Ascending. </a:t>
            </a:r>
            <a:r>
              <a:rPr lang="en-CA" sz="1800" i="1" dirty="0" err="1">
                <a:solidFill>
                  <a:schemeClr val="tx1"/>
                </a:solidFill>
              </a:rPr>
              <a:t>Freesound</a:t>
            </a:r>
            <a:r>
              <a:rPr lang="en-CA" sz="1800" i="1" dirty="0">
                <a:solidFill>
                  <a:schemeClr val="tx1"/>
                </a:solidFill>
              </a:rPr>
              <a:t>. </a:t>
            </a:r>
            <a:r>
              <a:rPr lang="en-CA" sz="1800" dirty="0">
                <a:solidFill>
                  <a:schemeClr val="tx1"/>
                </a:solidFill>
              </a:rPr>
              <a:t>CC BY. </a:t>
            </a:r>
            <a:r>
              <a:rPr lang="en-CA" sz="1800" dirty="0" smtClean="0">
                <a:hlinkClick r:id="rId8"/>
              </a:rPr>
              <a:t>https</a:t>
            </a:r>
            <a:r>
              <a:rPr lang="en-CA" sz="1800" dirty="0">
                <a:hlinkClick r:id="rId8"/>
              </a:rPr>
              <a:t>://freesound.org/people/InspectorJ/sounds/411728/</a:t>
            </a:r>
            <a:endParaRPr lang="en-CA" sz="1800" dirty="0"/>
          </a:p>
          <a:p>
            <a:pPr marL="540000" indent="-457200"/>
            <a:r>
              <a:rPr lang="en-CA" sz="1800" dirty="0">
                <a:solidFill>
                  <a:schemeClr val="tx1"/>
                </a:solidFill>
              </a:rPr>
              <a:t>Jake </a:t>
            </a:r>
            <a:r>
              <a:rPr lang="en-CA" sz="1800" dirty="0" smtClean="0">
                <a:solidFill>
                  <a:schemeClr val="tx1"/>
                </a:solidFill>
              </a:rPr>
              <a:t>Dunham. </a:t>
            </a:r>
            <a:r>
              <a:rPr lang="en-CA" sz="1800" dirty="0">
                <a:solidFill>
                  <a:schemeClr val="tx1"/>
                </a:solidFill>
              </a:rPr>
              <a:t>(n.d.). All seeing eye. </a:t>
            </a:r>
            <a:r>
              <a:rPr lang="en-CA" sz="1800" i="1" dirty="0">
                <a:solidFill>
                  <a:schemeClr val="tx1"/>
                </a:solidFill>
              </a:rPr>
              <a:t>The Noun Project. </a:t>
            </a:r>
            <a:r>
              <a:rPr lang="en-CA" sz="1800" dirty="0">
                <a:solidFill>
                  <a:schemeClr val="tx1"/>
                </a:solidFill>
              </a:rPr>
              <a:t>CC BY. </a:t>
            </a:r>
            <a:r>
              <a:rPr lang="en-CA" sz="1800" dirty="0" smtClean="0">
                <a:hlinkClick r:id="rId9"/>
              </a:rPr>
              <a:t>https</a:t>
            </a:r>
            <a:r>
              <a:rPr lang="en-CA" sz="1800" dirty="0">
                <a:hlinkClick r:id="rId9"/>
              </a:rPr>
              <a:t>://thenounproject.com/search/?q=all%20seeing%20eye&amp;i=913953</a:t>
            </a:r>
            <a:endParaRPr lang="en-CA" sz="1800" dirty="0"/>
          </a:p>
          <a:p>
            <a:pPr marL="540000" indent="-457200"/>
            <a:endParaRPr lang="en-US" sz="1800" dirty="0"/>
          </a:p>
        </p:txBody>
      </p:sp>
    </p:spTree>
    <p:extLst>
      <p:ext uri="{BB962C8B-B14F-4D97-AF65-F5344CB8AC3E}">
        <p14:creationId xmlns:p14="http://schemas.microsoft.com/office/powerpoint/2010/main" val="812199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1613C-E388-0A4F-A210-AD9738782A10}"/>
              </a:ext>
            </a:extLst>
          </p:cNvPr>
          <p:cNvSpPr>
            <a:spLocks noGrp="1"/>
          </p:cNvSpPr>
          <p:nvPr>
            <p:ph type="body" sz="quarter" idx="15"/>
          </p:nvPr>
        </p:nvSpPr>
        <p:spPr>
          <a:xfrm>
            <a:off x="482501" y="1688947"/>
            <a:ext cx="11527436" cy="4103180"/>
          </a:xfrm>
        </p:spPr>
        <p:txBody>
          <a:bodyPr/>
          <a:lstStyle/>
          <a:p>
            <a:pPr marL="540000" indent="-457200"/>
            <a:r>
              <a:rPr lang="en-CA" sz="1800" dirty="0" err="1">
                <a:solidFill>
                  <a:schemeClr val="tx1"/>
                </a:solidFill>
              </a:rPr>
              <a:t>Aliwijaya</a:t>
            </a:r>
            <a:r>
              <a:rPr lang="en-CA" sz="1800" dirty="0">
                <a:solidFill>
                  <a:schemeClr val="tx1"/>
                </a:solidFill>
              </a:rPr>
              <a:t>. (</a:t>
            </a:r>
            <a:r>
              <a:rPr lang="en-CA" sz="1800" dirty="0" err="1">
                <a:solidFill>
                  <a:schemeClr val="tx1"/>
                </a:solidFill>
              </a:rPr>
              <a:t>n.d.</a:t>
            </a:r>
            <a:r>
              <a:rPr lang="en-CA" sz="1800" dirty="0">
                <a:solidFill>
                  <a:schemeClr val="tx1"/>
                </a:solidFill>
              </a:rPr>
              <a:t>). Weight. </a:t>
            </a:r>
            <a:r>
              <a:rPr lang="en-CA" sz="1800" i="1" dirty="0">
                <a:solidFill>
                  <a:schemeClr val="tx1"/>
                </a:solidFill>
              </a:rPr>
              <a:t>The Noun Project</a:t>
            </a:r>
            <a:r>
              <a:rPr lang="en-CA" sz="1800" dirty="0">
                <a:solidFill>
                  <a:schemeClr val="tx1"/>
                </a:solidFill>
              </a:rPr>
              <a:t>. CC BY. </a:t>
            </a:r>
            <a:r>
              <a:rPr lang="en-CA" sz="1800" dirty="0">
                <a:hlinkClick r:id="rId2"/>
              </a:rPr>
              <a:t>https://thenounproject.com/search/?q=weight&amp;i=1274253</a:t>
            </a:r>
            <a:endParaRPr lang="en-CA" sz="1800" dirty="0"/>
          </a:p>
          <a:p>
            <a:pPr marL="540000" indent="-457200"/>
            <a:r>
              <a:rPr lang="en-CA" sz="1800" dirty="0">
                <a:hlinkClick r:id="rId3"/>
              </a:rPr>
              <a:t>https://thenounproject.com/search/?q=content%20management&amp;i=1575870</a:t>
            </a:r>
            <a:endParaRPr lang="en-CA" sz="1800" dirty="0"/>
          </a:p>
          <a:p>
            <a:pPr marL="540000" indent="-457200"/>
            <a:r>
              <a:rPr lang="en-CA" sz="1800" dirty="0">
                <a:solidFill>
                  <a:schemeClr val="tx1"/>
                </a:solidFill>
              </a:rPr>
              <a:t>Logo York University. (2015). </a:t>
            </a:r>
            <a:r>
              <a:rPr lang="en-CA" sz="1800" i="1" dirty="0">
                <a:solidFill>
                  <a:schemeClr val="tx1"/>
                </a:solidFill>
              </a:rPr>
              <a:t>Wikimedia Commons</a:t>
            </a:r>
            <a:r>
              <a:rPr lang="en-CA" sz="1800" dirty="0">
                <a:solidFill>
                  <a:schemeClr val="tx1"/>
                </a:solidFill>
              </a:rPr>
              <a:t>. Public Domain. </a:t>
            </a:r>
            <a:r>
              <a:rPr lang="en-CA" sz="1800" dirty="0">
                <a:hlinkClick r:id="rId4"/>
              </a:rPr>
              <a:t>https://en.wikipedia.org/wiki/York_University#/media/File:Logo_York_University.svg</a:t>
            </a:r>
            <a:endParaRPr lang="en-CA" sz="1800" dirty="0"/>
          </a:p>
          <a:p>
            <a:pPr marL="540000" indent="-457200"/>
            <a:r>
              <a:rPr lang="en-CA" sz="1800" dirty="0">
                <a:solidFill>
                  <a:schemeClr val="tx1"/>
                </a:solidFill>
              </a:rPr>
              <a:t>Vector Market. (</a:t>
            </a:r>
            <a:r>
              <a:rPr lang="en-CA" sz="1800" dirty="0" err="1">
                <a:solidFill>
                  <a:schemeClr val="tx1"/>
                </a:solidFill>
              </a:rPr>
              <a:t>n.d.</a:t>
            </a:r>
            <a:r>
              <a:rPr lang="en-CA" sz="1800" dirty="0">
                <a:solidFill>
                  <a:schemeClr val="tx1"/>
                </a:solidFill>
              </a:rPr>
              <a:t>). Content sharing. T</a:t>
            </a:r>
            <a:r>
              <a:rPr lang="en-CA" sz="1800" i="1" dirty="0">
                <a:solidFill>
                  <a:schemeClr val="tx1"/>
                </a:solidFill>
              </a:rPr>
              <a:t>he Noun Project. </a:t>
            </a:r>
            <a:r>
              <a:rPr lang="en-CA" sz="1800" dirty="0">
                <a:solidFill>
                  <a:schemeClr val="tx1"/>
                </a:solidFill>
              </a:rPr>
              <a:t>CC BY. </a:t>
            </a:r>
            <a:r>
              <a:rPr lang="en-CA" sz="1800" dirty="0">
                <a:hlinkClick r:id="rId3"/>
              </a:rPr>
              <a:t>https://thenounproject.com/search/?q=content%20management&amp;i=1575870</a:t>
            </a:r>
            <a:r>
              <a:rPr lang="en-CA" sz="1800" dirty="0"/>
              <a:t> </a:t>
            </a:r>
          </a:p>
          <a:p>
            <a:pPr marL="540000" indent="-457200"/>
            <a:r>
              <a:rPr lang="en-CA" sz="1800" dirty="0">
                <a:solidFill>
                  <a:schemeClr val="tx1"/>
                </a:solidFill>
              </a:rPr>
              <a:t>Edwin PM. (</a:t>
            </a:r>
            <a:r>
              <a:rPr lang="en-CA" sz="1800" dirty="0" err="1">
                <a:solidFill>
                  <a:schemeClr val="tx1"/>
                </a:solidFill>
              </a:rPr>
              <a:t>n.d.</a:t>
            </a:r>
            <a:r>
              <a:rPr lang="en-CA" sz="1800" dirty="0">
                <a:solidFill>
                  <a:schemeClr val="tx1"/>
                </a:solidFill>
              </a:rPr>
              <a:t>). Agreement. </a:t>
            </a:r>
            <a:r>
              <a:rPr lang="en-CA" sz="1800" i="1" dirty="0">
                <a:solidFill>
                  <a:schemeClr val="tx1"/>
                </a:solidFill>
              </a:rPr>
              <a:t>The Noun Project. </a:t>
            </a:r>
            <a:r>
              <a:rPr lang="en-CA" sz="1800" dirty="0">
                <a:solidFill>
                  <a:schemeClr val="tx1"/>
                </a:solidFill>
              </a:rPr>
              <a:t>CC BY </a:t>
            </a:r>
            <a:r>
              <a:rPr lang="en-CA" sz="1800" dirty="0">
                <a:hlinkClick r:id="rId5"/>
              </a:rPr>
              <a:t>https://thenounproject.com/search/?q=agreement%20company&amp;i=3373812</a:t>
            </a:r>
            <a:endParaRPr lang="en-CA" sz="1800" dirty="0"/>
          </a:p>
          <a:p>
            <a:pPr marL="540000" indent="-457200"/>
            <a:r>
              <a:rPr lang="en-CA" sz="1800" dirty="0" err="1" smtClean="0">
                <a:solidFill>
                  <a:schemeClr val="tx1"/>
                </a:solidFill>
              </a:rPr>
              <a:t>Onathasmello</a:t>
            </a:r>
            <a:r>
              <a:rPr lang="en-CA" sz="1800" dirty="0" smtClean="0">
                <a:solidFill>
                  <a:schemeClr val="tx1"/>
                </a:solidFill>
              </a:rPr>
              <a:t>. </a:t>
            </a:r>
            <a:r>
              <a:rPr lang="en-CA" sz="1800" dirty="0">
                <a:solidFill>
                  <a:schemeClr val="tx1"/>
                </a:solidFill>
              </a:rPr>
              <a:t>(2012</a:t>
            </a:r>
            <a:r>
              <a:rPr lang="en-CA" sz="1800" dirty="0" smtClean="0">
                <a:solidFill>
                  <a:schemeClr val="tx1"/>
                </a:solidFill>
              </a:rPr>
              <a:t>). </a:t>
            </a:r>
            <a:r>
              <a:rPr lang="en-CA" sz="1800" dirty="0">
                <a:solidFill>
                  <a:schemeClr val="tx1"/>
                </a:solidFill>
              </a:rPr>
              <a:t>Global Open Educational Resources Logo. Wikimedia Commons. CC BY</a:t>
            </a:r>
            <a:r>
              <a:rPr lang="en-CA" sz="1800" dirty="0" smtClean="0">
                <a:solidFill>
                  <a:schemeClr val="tx1"/>
                </a:solidFill>
              </a:rPr>
              <a:t>. </a:t>
            </a:r>
            <a:r>
              <a:rPr lang="en-CA" sz="1800" dirty="0">
                <a:hlinkClick r:id="rId6"/>
              </a:rPr>
              <a:t>https://commons.wikimedia.org/wiki/File:Global_Open_Educational_Resources_Logo.svg</a:t>
            </a:r>
            <a:endParaRPr lang="en-CA" sz="1800" dirty="0"/>
          </a:p>
          <a:p>
            <a:pPr marL="540000" indent="-457200"/>
            <a:r>
              <a:rPr lang="en-CA" sz="1800" dirty="0" err="1" smtClean="0">
                <a:solidFill>
                  <a:schemeClr val="tx1"/>
                </a:solidFill>
                <a:cs typeface="Arial" panose="020B0604020202020204" pitchFamily="34" charset="0"/>
              </a:rPr>
              <a:t>Alexkandrel</a:t>
            </a:r>
            <a:r>
              <a:rPr lang="en-CA" sz="1800" dirty="0" smtClean="0">
                <a:solidFill>
                  <a:schemeClr val="tx1"/>
                </a:solidFill>
                <a:cs typeface="Arial" panose="020B0604020202020204" pitchFamily="34" charset="0"/>
              </a:rPr>
              <a:t>. </a:t>
            </a:r>
            <a:r>
              <a:rPr lang="en-CA" sz="1800" dirty="0">
                <a:solidFill>
                  <a:schemeClr val="tx1"/>
                </a:solidFill>
                <a:cs typeface="Arial" panose="020B0604020202020204" pitchFamily="34" charset="0"/>
              </a:rPr>
              <a:t>(2012). Royal sparkle </a:t>
            </a:r>
            <a:r>
              <a:rPr lang="en-CA" sz="1800" dirty="0" err="1">
                <a:solidFill>
                  <a:schemeClr val="tx1"/>
                </a:solidFill>
                <a:cs typeface="Arial" panose="020B0604020202020204" pitchFamily="34" charset="0"/>
              </a:rPr>
              <a:t>woosh</a:t>
            </a:r>
            <a:r>
              <a:rPr lang="en-CA" sz="1800" dirty="0">
                <a:solidFill>
                  <a:schemeClr val="tx1"/>
                </a:solidFill>
                <a:cs typeface="Arial" panose="020B0604020202020204" pitchFamily="34" charset="0"/>
              </a:rPr>
              <a:t> left to right. </a:t>
            </a:r>
            <a:r>
              <a:rPr lang="en-CA" sz="1800" i="1" dirty="0" err="1">
                <a:solidFill>
                  <a:schemeClr val="tx1"/>
                </a:solidFill>
                <a:cs typeface="Arial" panose="020B0604020202020204" pitchFamily="34" charset="0"/>
              </a:rPr>
              <a:t>Freesound</a:t>
            </a:r>
            <a:r>
              <a:rPr lang="en-CA" sz="1800" dirty="0">
                <a:solidFill>
                  <a:schemeClr val="tx1"/>
                </a:solidFill>
                <a:cs typeface="Arial" panose="020B0604020202020204" pitchFamily="34" charset="0"/>
              </a:rPr>
              <a:t>. </a:t>
            </a:r>
            <a:r>
              <a:rPr lang="en-CA" sz="1800" dirty="0" smtClean="0">
                <a:solidFill>
                  <a:schemeClr val="tx1"/>
                </a:solidFill>
                <a:cs typeface="Arial" panose="020B0604020202020204" pitchFamily="34" charset="0"/>
              </a:rPr>
              <a:t>CC0.</a:t>
            </a:r>
            <a:r>
              <a:rPr lang="en-CA" sz="1800" dirty="0" smtClean="0">
                <a:solidFill>
                  <a:schemeClr val="tx1"/>
                </a:solidFill>
                <a:hlinkClick r:id="rId7"/>
              </a:rPr>
              <a:t> </a:t>
            </a:r>
            <a:r>
              <a:rPr lang="en-CA" sz="1800" dirty="0" smtClean="0">
                <a:hlinkClick r:id="rId7"/>
              </a:rPr>
              <a:t>https</a:t>
            </a:r>
            <a:r>
              <a:rPr lang="en-CA" sz="1800" dirty="0">
                <a:hlinkClick r:id="rId7"/>
              </a:rPr>
              <a:t>://freesound.org/people/alexkandrell/sounds/170522/</a:t>
            </a:r>
            <a:endParaRPr lang="en-CA" sz="1800" dirty="0"/>
          </a:p>
          <a:p>
            <a:pPr marL="540000" indent="-457200"/>
            <a:r>
              <a:rPr lang="en-CA" sz="1800" dirty="0" err="1" smtClean="0">
                <a:solidFill>
                  <a:schemeClr val="tx1"/>
                </a:solidFill>
              </a:rPr>
              <a:t>OpenClipart</a:t>
            </a:r>
            <a:r>
              <a:rPr lang="en-CA" sz="1800" dirty="0" smtClean="0">
                <a:solidFill>
                  <a:schemeClr val="tx1"/>
                </a:solidFill>
              </a:rPr>
              <a:t>-Vectors. </a:t>
            </a:r>
            <a:r>
              <a:rPr lang="en-CA" sz="1800" dirty="0">
                <a:solidFill>
                  <a:schemeClr val="tx1"/>
                </a:solidFill>
              </a:rPr>
              <a:t>(n.d.). [Fairy-tale land]. </a:t>
            </a:r>
            <a:r>
              <a:rPr lang="en-CA" sz="1800" i="1" dirty="0" err="1">
                <a:solidFill>
                  <a:schemeClr val="tx1"/>
                </a:solidFill>
              </a:rPr>
              <a:t>Pixabay</a:t>
            </a:r>
            <a:r>
              <a:rPr lang="en-CA" sz="1800" i="1" dirty="0">
                <a:solidFill>
                  <a:schemeClr val="tx1"/>
                </a:solidFill>
              </a:rPr>
              <a:t>. </a:t>
            </a:r>
            <a:r>
              <a:rPr lang="en-CA" sz="1800" dirty="0" smtClean="0">
                <a:hlinkClick r:id="rId8"/>
              </a:rPr>
              <a:t>https</a:t>
            </a:r>
            <a:r>
              <a:rPr lang="en-CA" sz="1800" dirty="0">
                <a:hlinkClick r:id="rId8"/>
              </a:rPr>
              <a:t>://pixabay.com/vectors/castle-chateau-landscape-147413/</a:t>
            </a:r>
            <a:endParaRPr lang="en-CA" sz="1800" dirty="0"/>
          </a:p>
          <a:p>
            <a:pPr marL="540000" indent="-457200"/>
            <a:endParaRPr lang="en-CA" sz="1800" dirty="0"/>
          </a:p>
          <a:p>
            <a:endParaRPr lang="en-US" sz="1800" dirty="0"/>
          </a:p>
        </p:txBody>
      </p:sp>
    </p:spTree>
    <p:extLst>
      <p:ext uri="{BB962C8B-B14F-4D97-AF65-F5344CB8AC3E}">
        <p14:creationId xmlns:p14="http://schemas.microsoft.com/office/powerpoint/2010/main" val="1979416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COLLECTIVE LICENSING AGENCIES</a:t>
            </a:r>
          </a:p>
        </p:txBody>
      </p:sp>
      <p:pic>
        <p:nvPicPr>
          <p:cNvPr id="5" name="Picture 4" descr="A close up of a logo&#10;&#10;Description automatically generated">
            <a:extLst>
              <a:ext uri="{FF2B5EF4-FFF2-40B4-BE49-F238E27FC236}">
                <a16:creationId xmlns:a16="http://schemas.microsoft.com/office/drawing/2014/main" id="{6AC0B16C-5F69-1B48-858C-CC8B85DD0252}"/>
              </a:ext>
            </a:extLst>
          </p:cNvPr>
          <p:cNvPicPr>
            <a:picLocks noChangeAspect="1"/>
          </p:cNvPicPr>
          <p:nvPr/>
        </p:nvPicPr>
        <p:blipFill>
          <a:blip r:embed="rId3"/>
          <a:stretch>
            <a:fillRect/>
          </a:stretch>
        </p:blipFill>
        <p:spPr>
          <a:xfrm>
            <a:off x="4977657" y="2169787"/>
            <a:ext cx="2140474" cy="294955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597EF54F-DFC7-0247-9138-4A03E0F2EC23}"/>
              </a:ext>
            </a:extLst>
          </p:cNvPr>
          <p:cNvPicPr>
            <a:picLocks noChangeAspect="1"/>
          </p:cNvPicPr>
          <p:nvPr/>
        </p:nvPicPr>
        <p:blipFill>
          <a:blip r:embed="rId4">
            <a:duotone>
              <a:schemeClr val="accent2">
                <a:shade val="45000"/>
                <a:satMod val="135000"/>
              </a:schemeClr>
              <a:prstClr val="white"/>
            </a:duotone>
          </a:blip>
          <a:stretch>
            <a:fillRect/>
          </a:stretch>
        </p:blipFill>
        <p:spPr>
          <a:xfrm>
            <a:off x="4442059" y="5174379"/>
            <a:ext cx="709761" cy="7751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7831281D-6A06-7541-9EE3-6DD3D277336F}"/>
              </a:ext>
            </a:extLst>
          </p:cNvPr>
          <p:cNvPicPr>
            <a:picLocks noChangeAspect="1"/>
          </p:cNvPicPr>
          <p:nvPr/>
        </p:nvPicPr>
        <p:blipFill>
          <a:blip r:embed="rId4">
            <a:duotone>
              <a:schemeClr val="accent4">
                <a:shade val="45000"/>
                <a:satMod val="135000"/>
              </a:schemeClr>
              <a:prstClr val="white"/>
            </a:duotone>
          </a:blip>
          <a:stretch>
            <a:fillRect/>
          </a:stretch>
        </p:blipFill>
        <p:spPr>
          <a:xfrm>
            <a:off x="6181782" y="5190803"/>
            <a:ext cx="709761" cy="775152"/>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81CF5E9B-0F62-214B-A9FB-C6D9ED4E4E94}"/>
              </a:ext>
            </a:extLst>
          </p:cNvPr>
          <p:cNvPicPr>
            <a:picLocks noChangeAspect="1"/>
          </p:cNvPicPr>
          <p:nvPr/>
        </p:nvPicPr>
        <p:blipFill>
          <a:blip r:embed="rId4">
            <a:duotone>
              <a:schemeClr val="accent6">
                <a:shade val="45000"/>
                <a:satMod val="135000"/>
              </a:schemeClr>
              <a:prstClr val="white"/>
            </a:duotone>
          </a:blip>
          <a:stretch>
            <a:fillRect/>
          </a:stretch>
        </p:blipFill>
        <p:spPr>
          <a:xfrm>
            <a:off x="5277912" y="5190803"/>
            <a:ext cx="709761" cy="7751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0A2CC8D-7E58-874E-B568-39533153C127}"/>
              </a:ext>
            </a:extLst>
          </p:cNvPr>
          <p:cNvPicPr>
            <a:picLocks noChangeAspect="1"/>
          </p:cNvPicPr>
          <p:nvPr/>
        </p:nvPicPr>
        <p:blipFill>
          <a:blip r:embed="rId4">
            <a:duotone>
              <a:schemeClr val="accent5">
                <a:shade val="45000"/>
                <a:satMod val="135000"/>
              </a:schemeClr>
              <a:prstClr val="white"/>
            </a:duotone>
          </a:blip>
          <a:stretch>
            <a:fillRect/>
          </a:stretch>
        </p:blipFill>
        <p:spPr>
          <a:xfrm>
            <a:off x="6968802" y="5184759"/>
            <a:ext cx="709761" cy="775152"/>
          </a:xfrm>
          <a:prstGeom prst="rect">
            <a:avLst/>
          </a:prstGeom>
        </p:spPr>
      </p:pic>
      <p:sp>
        <p:nvSpPr>
          <p:cNvPr id="12" name="TextBox 11">
            <a:extLst>
              <a:ext uri="{FF2B5EF4-FFF2-40B4-BE49-F238E27FC236}">
                <a16:creationId xmlns:a16="http://schemas.microsoft.com/office/drawing/2014/main" id="{48E6E59A-1033-C44E-A350-B61F5100D6A7}"/>
              </a:ext>
            </a:extLst>
          </p:cNvPr>
          <p:cNvSpPr txBox="1"/>
          <p:nvPr/>
        </p:nvSpPr>
        <p:spPr>
          <a:xfrm>
            <a:off x="3756789" y="5625858"/>
            <a:ext cx="619223" cy="707886"/>
          </a:xfrm>
          <a:prstGeom prst="rect">
            <a:avLst/>
          </a:prstGeom>
          <a:noFill/>
        </p:spPr>
        <p:txBody>
          <a:bodyPr wrap="square" rtlCol="0">
            <a:spAutoFit/>
          </a:bodyPr>
          <a:lstStyle/>
          <a:p>
            <a:r>
              <a:rPr lang="en-US" sz="4000" dirty="0">
                <a:solidFill>
                  <a:srgbClr val="FF0000"/>
                </a:solidFill>
              </a:rPr>
              <a:t>©</a:t>
            </a:r>
          </a:p>
        </p:txBody>
      </p:sp>
      <p:sp>
        <p:nvSpPr>
          <p:cNvPr id="13" name="Oval 12">
            <a:extLst>
              <a:ext uri="{FF2B5EF4-FFF2-40B4-BE49-F238E27FC236}">
                <a16:creationId xmlns:a16="http://schemas.microsoft.com/office/drawing/2014/main" id="{10533894-027F-8848-AF4F-87DC3671B144}"/>
              </a:ext>
            </a:extLst>
          </p:cNvPr>
          <p:cNvSpPr/>
          <p:nvPr/>
        </p:nvSpPr>
        <p:spPr>
          <a:xfrm>
            <a:off x="4523140" y="4324673"/>
            <a:ext cx="3077187" cy="670178"/>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445CF38-0F43-1F4D-ABCA-8FBB237CC11B}"/>
              </a:ext>
            </a:extLst>
          </p:cNvPr>
          <p:cNvPicPr>
            <a:picLocks noChangeAspect="1"/>
          </p:cNvPicPr>
          <p:nvPr/>
        </p:nvPicPr>
        <p:blipFill>
          <a:blip r:embed="rId5"/>
          <a:stretch>
            <a:fillRect/>
          </a:stretch>
        </p:blipFill>
        <p:spPr>
          <a:xfrm>
            <a:off x="5449017" y="6038496"/>
            <a:ext cx="646983" cy="763495"/>
          </a:xfrm>
          <a:prstGeom prst="rect">
            <a:avLst/>
          </a:prstGeom>
        </p:spPr>
      </p:pic>
      <p:pic>
        <p:nvPicPr>
          <p:cNvPr id="18" name="Picture 17">
            <a:extLst>
              <a:ext uri="{FF2B5EF4-FFF2-40B4-BE49-F238E27FC236}">
                <a16:creationId xmlns:a16="http://schemas.microsoft.com/office/drawing/2014/main" id="{6A90B188-8E20-C046-86C6-36E46D8E765A}"/>
              </a:ext>
            </a:extLst>
          </p:cNvPr>
          <p:cNvPicPr>
            <a:picLocks noChangeAspect="1"/>
          </p:cNvPicPr>
          <p:nvPr/>
        </p:nvPicPr>
        <p:blipFill>
          <a:blip r:embed="rId6"/>
          <a:srcRect/>
          <a:stretch/>
        </p:blipFill>
        <p:spPr>
          <a:xfrm>
            <a:off x="6523613" y="6058322"/>
            <a:ext cx="572025" cy="684974"/>
          </a:xfrm>
          <a:prstGeom prst="rect">
            <a:avLst/>
          </a:prstGeom>
        </p:spPr>
      </p:pic>
      <p:pic>
        <p:nvPicPr>
          <p:cNvPr id="19" name="Picture 18">
            <a:extLst>
              <a:ext uri="{FF2B5EF4-FFF2-40B4-BE49-F238E27FC236}">
                <a16:creationId xmlns:a16="http://schemas.microsoft.com/office/drawing/2014/main" id="{BD2AFFFF-B838-5D4A-B14A-1309E3FDFE3E}"/>
              </a:ext>
            </a:extLst>
          </p:cNvPr>
          <p:cNvPicPr>
            <a:picLocks noChangeAspect="1"/>
          </p:cNvPicPr>
          <p:nvPr/>
        </p:nvPicPr>
        <p:blipFill>
          <a:blip r:embed="rId6"/>
          <a:srcRect/>
          <a:stretch/>
        </p:blipFill>
        <p:spPr>
          <a:xfrm>
            <a:off x="4626502" y="6038496"/>
            <a:ext cx="572025" cy="684974"/>
          </a:xfrm>
          <a:prstGeom prst="rect">
            <a:avLst/>
          </a:prstGeom>
        </p:spPr>
      </p:pic>
      <p:pic>
        <p:nvPicPr>
          <p:cNvPr id="20" name="Picture 19">
            <a:extLst>
              <a:ext uri="{FF2B5EF4-FFF2-40B4-BE49-F238E27FC236}">
                <a16:creationId xmlns:a16="http://schemas.microsoft.com/office/drawing/2014/main" id="{6FA572E9-A2A4-0142-A749-5217C69D44BB}"/>
              </a:ext>
            </a:extLst>
          </p:cNvPr>
          <p:cNvPicPr>
            <a:picLocks noChangeAspect="1"/>
          </p:cNvPicPr>
          <p:nvPr/>
        </p:nvPicPr>
        <p:blipFill>
          <a:blip r:embed="rId5"/>
          <a:stretch>
            <a:fillRect/>
          </a:stretch>
        </p:blipFill>
        <p:spPr>
          <a:xfrm>
            <a:off x="7430996" y="5999235"/>
            <a:ext cx="646983" cy="763495"/>
          </a:xfrm>
          <a:prstGeom prst="rect">
            <a:avLst/>
          </a:prstGeom>
        </p:spPr>
      </p:pic>
      <p:pic>
        <p:nvPicPr>
          <p:cNvPr id="21" name="Picture 20">
            <a:extLst>
              <a:ext uri="{FF2B5EF4-FFF2-40B4-BE49-F238E27FC236}">
                <a16:creationId xmlns:a16="http://schemas.microsoft.com/office/drawing/2014/main" id="{6184884A-7471-954A-8A81-43B82332FF76}"/>
              </a:ext>
            </a:extLst>
          </p:cNvPr>
          <p:cNvPicPr>
            <a:picLocks noChangeAspect="1"/>
          </p:cNvPicPr>
          <p:nvPr/>
        </p:nvPicPr>
        <p:blipFill>
          <a:blip r:embed="rId7"/>
          <a:stretch>
            <a:fillRect/>
          </a:stretch>
        </p:blipFill>
        <p:spPr>
          <a:xfrm>
            <a:off x="7586855" y="2617076"/>
            <a:ext cx="1964420" cy="2363539"/>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D1DC0863-C801-464C-A513-A726A11D833B}"/>
              </a:ext>
            </a:extLst>
          </p:cNvPr>
          <p:cNvPicPr>
            <a:picLocks noChangeAspect="1"/>
          </p:cNvPicPr>
          <p:nvPr/>
        </p:nvPicPr>
        <p:blipFill>
          <a:blip r:embed="rId8"/>
          <a:stretch>
            <a:fillRect/>
          </a:stretch>
        </p:blipFill>
        <p:spPr>
          <a:xfrm>
            <a:off x="5539577" y="3436305"/>
            <a:ext cx="1202008" cy="1506096"/>
          </a:xfrm>
          <a:prstGeom prst="rect">
            <a:avLst/>
          </a:prstGeom>
        </p:spPr>
      </p:pic>
      <p:pic>
        <p:nvPicPr>
          <p:cNvPr id="27" name="Picture 26">
            <a:extLst>
              <a:ext uri="{FF2B5EF4-FFF2-40B4-BE49-F238E27FC236}">
                <a16:creationId xmlns:a16="http://schemas.microsoft.com/office/drawing/2014/main" id="{607598D9-5F6B-F041-A3BE-C6627A6D2AEE}"/>
              </a:ext>
            </a:extLst>
          </p:cNvPr>
          <p:cNvPicPr>
            <a:picLocks noChangeAspect="1"/>
          </p:cNvPicPr>
          <p:nvPr/>
        </p:nvPicPr>
        <p:blipFill>
          <a:blip r:embed="rId5"/>
          <a:stretch>
            <a:fillRect/>
          </a:stretch>
        </p:blipFill>
        <p:spPr>
          <a:xfrm>
            <a:off x="9423391" y="5107413"/>
            <a:ext cx="646983" cy="763495"/>
          </a:xfrm>
          <a:prstGeom prst="rect">
            <a:avLst/>
          </a:prstGeom>
        </p:spPr>
      </p:pic>
      <p:pic>
        <p:nvPicPr>
          <p:cNvPr id="28" name="Picture 27">
            <a:extLst>
              <a:ext uri="{FF2B5EF4-FFF2-40B4-BE49-F238E27FC236}">
                <a16:creationId xmlns:a16="http://schemas.microsoft.com/office/drawing/2014/main" id="{10F0D694-F29A-1644-A2A8-BE362BAE1BD8}"/>
              </a:ext>
            </a:extLst>
          </p:cNvPr>
          <p:cNvPicPr>
            <a:picLocks noChangeAspect="1"/>
          </p:cNvPicPr>
          <p:nvPr/>
        </p:nvPicPr>
        <p:blipFill>
          <a:blip r:embed="rId5"/>
          <a:stretch>
            <a:fillRect/>
          </a:stretch>
        </p:blipFill>
        <p:spPr>
          <a:xfrm>
            <a:off x="9433003" y="5128562"/>
            <a:ext cx="646983" cy="763495"/>
          </a:xfrm>
          <a:prstGeom prst="rect">
            <a:avLst/>
          </a:prstGeom>
        </p:spPr>
      </p:pic>
      <p:pic>
        <p:nvPicPr>
          <p:cNvPr id="29" name="Picture 28">
            <a:extLst>
              <a:ext uri="{FF2B5EF4-FFF2-40B4-BE49-F238E27FC236}">
                <a16:creationId xmlns:a16="http://schemas.microsoft.com/office/drawing/2014/main" id="{18912344-5710-2D4A-9942-30490F2CEAAE}"/>
              </a:ext>
            </a:extLst>
          </p:cNvPr>
          <p:cNvPicPr>
            <a:picLocks noChangeAspect="1"/>
          </p:cNvPicPr>
          <p:nvPr/>
        </p:nvPicPr>
        <p:blipFill>
          <a:blip r:embed="rId5"/>
          <a:stretch>
            <a:fillRect/>
          </a:stretch>
        </p:blipFill>
        <p:spPr>
          <a:xfrm>
            <a:off x="9448697" y="5097786"/>
            <a:ext cx="646983" cy="763495"/>
          </a:xfrm>
          <a:prstGeom prst="rect">
            <a:avLst/>
          </a:prstGeom>
        </p:spPr>
      </p:pic>
      <p:pic>
        <p:nvPicPr>
          <p:cNvPr id="23" name="Picture 22">
            <a:extLst>
              <a:ext uri="{FF2B5EF4-FFF2-40B4-BE49-F238E27FC236}">
                <a16:creationId xmlns:a16="http://schemas.microsoft.com/office/drawing/2014/main" id="{A21CAB0C-21B8-CE46-8033-0F1A968AB09F}"/>
              </a:ext>
            </a:extLst>
          </p:cNvPr>
          <p:cNvPicPr>
            <a:picLocks noChangeAspect="1"/>
          </p:cNvPicPr>
          <p:nvPr/>
        </p:nvPicPr>
        <p:blipFill>
          <a:blip r:embed="rId5"/>
          <a:stretch>
            <a:fillRect/>
          </a:stretch>
        </p:blipFill>
        <p:spPr>
          <a:xfrm>
            <a:off x="3412097" y="5586640"/>
            <a:ext cx="746273" cy="880666"/>
          </a:xfrm>
          <a:prstGeom prst="rect">
            <a:avLst/>
          </a:prstGeom>
        </p:spPr>
      </p:pic>
      <p:pic>
        <p:nvPicPr>
          <p:cNvPr id="30" name="Picture 29" descr="A close up of a logo&#10;&#10;Description automatically generated">
            <a:extLst>
              <a:ext uri="{FF2B5EF4-FFF2-40B4-BE49-F238E27FC236}">
                <a16:creationId xmlns:a16="http://schemas.microsoft.com/office/drawing/2014/main" id="{E6FE1ECD-F55F-8640-BE70-9814F2DBFBDA}"/>
              </a:ext>
            </a:extLst>
          </p:cNvPr>
          <p:cNvPicPr>
            <a:picLocks noChangeAspect="1"/>
          </p:cNvPicPr>
          <p:nvPr/>
        </p:nvPicPr>
        <p:blipFill>
          <a:blip r:embed="rId9">
            <a:duotone>
              <a:schemeClr val="accent1">
                <a:shade val="45000"/>
                <a:satMod val="135000"/>
              </a:schemeClr>
              <a:prstClr val="white"/>
            </a:duotone>
          </a:blip>
          <a:stretch>
            <a:fillRect/>
          </a:stretch>
        </p:blipFill>
        <p:spPr>
          <a:xfrm>
            <a:off x="5030492" y="1618447"/>
            <a:ext cx="2201442" cy="680816"/>
          </a:xfrm>
          <a:prstGeom prst="rect">
            <a:avLst/>
          </a:prstGeom>
        </p:spPr>
      </p:pic>
      <p:grpSp>
        <p:nvGrpSpPr>
          <p:cNvPr id="31" name="Group 30">
            <a:extLst>
              <a:ext uri="{FF2B5EF4-FFF2-40B4-BE49-F238E27FC236}">
                <a16:creationId xmlns:a16="http://schemas.microsoft.com/office/drawing/2014/main" id="{84BAA09A-68AB-EA4D-BE4F-3F7174343A5E}"/>
              </a:ext>
            </a:extLst>
          </p:cNvPr>
          <p:cNvGrpSpPr/>
          <p:nvPr/>
        </p:nvGrpSpPr>
        <p:grpSpPr>
          <a:xfrm>
            <a:off x="4451704" y="3166649"/>
            <a:ext cx="824299" cy="788215"/>
            <a:chOff x="2785520" y="4611525"/>
            <a:chExt cx="969129" cy="1247423"/>
          </a:xfrm>
        </p:grpSpPr>
        <p:pic>
          <p:nvPicPr>
            <p:cNvPr id="32" name="Picture 31" descr="A close up of a logo&#10;&#10;Description automatically generated">
              <a:extLst>
                <a:ext uri="{FF2B5EF4-FFF2-40B4-BE49-F238E27FC236}">
                  <a16:creationId xmlns:a16="http://schemas.microsoft.com/office/drawing/2014/main" id="{EA726893-0067-F246-AFA4-FB1225215837}"/>
                </a:ext>
              </a:extLst>
            </p:cNvPr>
            <p:cNvPicPr>
              <a:picLocks noChangeAspect="1"/>
            </p:cNvPicPr>
            <p:nvPr/>
          </p:nvPicPr>
          <p:blipFill>
            <a:blip r:embed="rId10">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33" name="TextBox 32">
              <a:extLst>
                <a:ext uri="{FF2B5EF4-FFF2-40B4-BE49-F238E27FC236}">
                  <a16:creationId xmlns:a16="http://schemas.microsoft.com/office/drawing/2014/main" id="{18194F86-F8BB-F941-90ED-AEE4A85097C5}"/>
                </a:ext>
              </a:extLst>
            </p:cNvPr>
            <p:cNvSpPr txBox="1"/>
            <p:nvPr/>
          </p:nvSpPr>
          <p:spPr>
            <a:xfrm>
              <a:off x="2834711" y="5274446"/>
              <a:ext cx="913668" cy="584502"/>
            </a:xfrm>
            <a:prstGeom prst="rect">
              <a:avLst/>
            </a:prstGeom>
            <a:noFill/>
          </p:spPr>
          <p:txBody>
            <a:bodyPr wrap="square" rtlCol="0">
              <a:spAutoFit/>
            </a:bodyPr>
            <a:lstStyle/>
            <a:p>
              <a:r>
                <a:rPr lang="en-US" dirty="0"/>
                <a:t>Tariff</a:t>
              </a:r>
            </a:p>
          </p:txBody>
        </p:sp>
      </p:grpSp>
      <p:pic>
        <p:nvPicPr>
          <p:cNvPr id="34" name="Picture 33" descr="A close up of a logo&#10;&#10;Description automatically generated">
            <a:extLst>
              <a:ext uri="{FF2B5EF4-FFF2-40B4-BE49-F238E27FC236}">
                <a16:creationId xmlns:a16="http://schemas.microsoft.com/office/drawing/2014/main" id="{5C15A677-8A49-4A40-B5AB-E53E5EA3B54A}"/>
              </a:ext>
            </a:extLst>
          </p:cNvPr>
          <p:cNvPicPr>
            <a:picLocks noChangeAspect="1"/>
          </p:cNvPicPr>
          <p:nvPr/>
        </p:nvPicPr>
        <p:blipFill>
          <a:blip r:embed="rId11"/>
          <a:stretch>
            <a:fillRect/>
          </a:stretch>
        </p:blipFill>
        <p:spPr>
          <a:xfrm rot="1937142">
            <a:off x="9616669" y="2402077"/>
            <a:ext cx="977573" cy="911892"/>
          </a:xfrm>
          <a:prstGeom prst="rect">
            <a:avLst/>
          </a:prstGeom>
        </p:spPr>
      </p:pic>
      <p:cxnSp>
        <p:nvCxnSpPr>
          <p:cNvPr id="35" name="Straight Arrow Connector 34">
            <a:extLst>
              <a:ext uri="{FF2B5EF4-FFF2-40B4-BE49-F238E27FC236}">
                <a16:creationId xmlns:a16="http://schemas.microsoft.com/office/drawing/2014/main" id="{E157627E-CC26-9C49-B115-89EFC2BB493D}"/>
              </a:ext>
            </a:extLst>
          </p:cNvPr>
          <p:cNvCxnSpPr>
            <a:cxnSpLocks/>
          </p:cNvCxnSpPr>
          <p:nvPr/>
        </p:nvCxnSpPr>
        <p:spPr>
          <a:xfrm>
            <a:off x="4066400" y="1816810"/>
            <a:ext cx="73053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92990E1-EBEB-3246-856B-EB16E0E22AFA}"/>
              </a:ext>
            </a:extLst>
          </p:cNvPr>
          <p:cNvSpPr txBox="1"/>
          <p:nvPr/>
        </p:nvSpPr>
        <p:spPr>
          <a:xfrm>
            <a:off x="1744158" y="1642260"/>
            <a:ext cx="3063169" cy="369332"/>
          </a:xfrm>
          <a:prstGeom prst="rect">
            <a:avLst/>
          </a:prstGeom>
          <a:noFill/>
        </p:spPr>
        <p:txBody>
          <a:bodyPr wrap="square" rtlCol="0">
            <a:spAutoFit/>
          </a:bodyPr>
          <a:lstStyle/>
          <a:p>
            <a:r>
              <a:rPr lang="en-US" dirty="0"/>
              <a:t>The Copyright Board</a:t>
            </a:r>
          </a:p>
        </p:txBody>
      </p:sp>
    </p:spTree>
    <p:extLst>
      <p:ext uri="{BB962C8B-B14F-4D97-AF65-F5344CB8AC3E}">
        <p14:creationId xmlns:p14="http://schemas.microsoft.com/office/powerpoint/2010/main" val="2590557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anim calcmode="lin" valueType="num">
                                          <p:cBhvr>
                                            <p:cTn id="33" dur="400" fill="hold"/>
                                            <p:tgtEl>
                                              <p:spTgt spid="12"/>
                                            </p:tgtEl>
                                            <p:attrNameLst>
                                              <p:attrName>ppt_x</p:attrName>
                                            </p:attrNameLst>
                                          </p:cBhvr>
                                          <p:tavLst>
                                            <p:tav tm="0">
                                              <p:val>
                                                <p:strVal val="#ppt_x"/>
                                              </p:val>
                                            </p:tav>
                                            <p:tav tm="100000">
                                              <p:val>
                                                <p:strVal val="#ppt_x"/>
                                              </p:val>
                                            </p:tav>
                                          </p:tavLst>
                                        </p:anim>
                                        <p:anim calcmode="lin" valueType="num">
                                          <p:cBhvr>
                                            <p:cTn id="34" dur="400" fill="hold"/>
                                            <p:tgtEl>
                                              <p:spTgt spid="12"/>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1000"/>
                                            <p:tgtEl>
                                              <p:spTgt spid="13"/>
                                            </p:tgtEl>
                                          </p:cBhvr>
                                        </p:animEffect>
                                      </p:childTnLst>
                                    </p:cTn>
                                  </p:par>
                                </p:childTnLst>
                              </p:cTn>
                            </p:par>
                            <p:par>
                              <p:cTn id="47" fill="hold">
                                <p:stCondLst>
                                  <p:cond delay="1000"/>
                                </p:stCondLst>
                                <p:childTnLst>
                                  <p:par>
                                    <p:cTn id="48" presetID="10" presetClass="exit" presetSubtype="0" fill="hold" grpId="1"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0"/>
                                </p:stCondLst>
                                <p:childTnLst>
                                  <p:par>
                                    <p:cTn id="60" presetID="49" presetClass="entr" presetSubtype="0" decel="10000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360"/>
                                              </p:val>
                                            </p:tav>
                                            <p:tav tm="100000">
                                              <p:val>
                                                <p:fltVal val="0"/>
                                              </p:val>
                                            </p:tav>
                                          </p:tavLst>
                                        </p:anim>
                                        <p:animEffect transition="in" filter="fade">
                                          <p:cBhvr>
                                            <p:cTn id="65" dur="500"/>
                                            <p:tgtEl>
                                              <p:spTgt spid="18"/>
                                            </p:tgtEl>
                                          </p:cBhvr>
                                        </p:animEffect>
                                      </p:childTnLst>
                                    </p:cTn>
                                  </p:par>
                                </p:childTnLst>
                              </p:cTn>
                            </p:par>
                            <p:par>
                              <p:cTn id="66" fill="hold">
                                <p:stCondLst>
                                  <p:cond delay="1000"/>
                                </p:stCondLst>
                                <p:childTnLst>
                                  <p:par>
                                    <p:cTn id="67" presetID="49" presetClass="entr" presetSubtype="0" decel="10000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childTnLst>
                              </p:cTn>
                            </p:par>
                            <p:par>
                              <p:cTn id="73" fill="hold">
                                <p:stCondLst>
                                  <p:cond delay="1500"/>
                                </p:stCondLst>
                                <p:childTnLst>
                                  <p:par>
                                    <p:cTn id="74" presetID="49" presetClass="entr" presetSubtype="0" decel="10000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3.75E-6 -1.48148E-6 L -0.20794 0.08218 " pathEditMode="relative" rAng="0" ptsTypes="AA">
                                          <p:cBhvr>
                                            <p:cTn id="83" dur="2000" fill="hold"/>
                                            <p:tgtEl>
                                              <p:spTgt spid="5"/>
                                            </p:tgtEl>
                                            <p:attrNameLst>
                                              <p:attrName>ppt_x</p:attrName>
                                              <p:attrName>ppt_y</p:attrName>
                                            </p:attrNameLst>
                                          </p:cBhvr>
                                          <p:rCtr x="-10404" y="4097"/>
                                        </p:animMotion>
                                      </p:childTnLst>
                                    </p:cTn>
                                  </p:par>
                                  <p:par>
                                    <p:cTn id="84" presetID="42" presetClass="path" presetSubtype="0" accel="50000" decel="50000" fill="hold" nodeType="withEffect">
                                      <p:stCondLst>
                                        <p:cond delay="0"/>
                                      </p:stCondLst>
                                      <p:childTnLst>
                                        <p:animMotion origin="layout" path="M 6.25E-7 3.7037E-7 L 6.25E-7 0.25 " pathEditMode="relative" rAng="0" ptsTypes="AA">
                                          <p:cBhvr>
                                            <p:cTn id="85" dur="2000" fill="hold"/>
                                            <p:tgtEl>
                                              <p:spTgt spid="7"/>
                                            </p:tgtEl>
                                            <p:attrNameLst>
                                              <p:attrName>ppt_x</p:attrName>
                                              <p:attrName>ppt_y</p:attrName>
                                            </p:attrNameLst>
                                          </p:cBhvr>
                                          <p:rCtr x="0" y="12500"/>
                                        </p:animMotion>
                                      </p:childTnLst>
                                    </p:cTn>
                                  </p:par>
                                  <p:par>
                                    <p:cTn id="86" presetID="42" presetClass="path" presetSubtype="0" accel="50000" decel="50000" fill="hold" nodeType="withEffect">
                                      <p:stCondLst>
                                        <p:cond delay="0"/>
                                      </p:stCondLst>
                                      <p:childTnLst>
                                        <p:animMotion origin="layout" path="M 2.29167E-6 4.07407E-6 L 2.29167E-6 0.25 " pathEditMode="relative" rAng="0" ptsTypes="AA">
                                          <p:cBhvr>
                                            <p:cTn id="87" dur="2000" fill="hold"/>
                                            <p:tgtEl>
                                              <p:spTgt spid="8"/>
                                            </p:tgtEl>
                                            <p:attrNameLst>
                                              <p:attrName>ppt_x</p:attrName>
                                              <p:attrName>ppt_y</p:attrName>
                                            </p:attrNameLst>
                                          </p:cBhvr>
                                          <p:rCtr x="0" y="12500"/>
                                        </p:animMotion>
                                      </p:childTnLst>
                                    </p:cTn>
                                  </p:par>
                                  <p:par>
                                    <p:cTn id="88" presetID="42" presetClass="path" presetSubtype="0" accel="50000" decel="50000" fill="hold" nodeType="withEffect">
                                      <p:stCondLst>
                                        <p:cond delay="0"/>
                                      </p:stCondLst>
                                      <p:childTnLst>
                                        <p:animMotion origin="layout" path="M 8.33333E-7 4.07407E-6 L 8.33333E-7 0.25 " pathEditMode="relative" rAng="0" ptsTypes="AA">
                                          <p:cBhvr>
                                            <p:cTn id="89" dur="2000" fill="hold"/>
                                            <p:tgtEl>
                                              <p:spTgt spid="10"/>
                                            </p:tgtEl>
                                            <p:attrNameLst>
                                              <p:attrName>ppt_x</p:attrName>
                                              <p:attrName>ppt_y</p:attrName>
                                            </p:attrNameLst>
                                          </p:cBhvr>
                                          <p:rCtr x="0" y="12500"/>
                                        </p:animMotion>
                                      </p:childTnLst>
                                    </p:cTn>
                                  </p:par>
                                  <p:par>
                                    <p:cTn id="90" presetID="42" presetClass="path" presetSubtype="0" accel="50000" decel="50000" fill="hold" nodeType="withEffect">
                                      <p:stCondLst>
                                        <p:cond delay="0"/>
                                      </p:stCondLst>
                                      <p:childTnLst>
                                        <p:animMotion origin="layout" path="M -1.04167E-6 0 L -1.04167E-6 0.25 " pathEditMode="relative" rAng="0" ptsTypes="AA">
                                          <p:cBhvr>
                                            <p:cTn id="91" dur="2000" fill="hold"/>
                                            <p:tgtEl>
                                              <p:spTgt spid="11"/>
                                            </p:tgtEl>
                                            <p:attrNameLst>
                                              <p:attrName>ppt_x</p:attrName>
                                              <p:attrName>ppt_y</p:attrName>
                                            </p:attrNameLst>
                                          </p:cBhvr>
                                          <p:rCtr x="0" y="12500"/>
                                        </p:animMotion>
                                      </p:childTnLst>
                                    </p:cTn>
                                  </p:par>
                                  <p:par>
                                    <p:cTn id="92" presetID="42" presetClass="path" presetSubtype="0" accel="50000" decel="50000" fill="hold" grpId="1" nodeType="withEffect">
                                      <p:stCondLst>
                                        <p:cond delay="0"/>
                                      </p:stCondLst>
                                      <p:childTnLst>
                                        <p:animMotion origin="layout" path="M -3.54167E-6 -7.40741E-7 L -3.54167E-6 0.25 " pathEditMode="relative" rAng="0" ptsTypes="AA">
                                          <p:cBhvr>
                                            <p:cTn id="93" dur="2000" fill="hold"/>
                                            <p:tgtEl>
                                              <p:spTgt spid="12"/>
                                            </p:tgtEl>
                                            <p:attrNameLst>
                                              <p:attrName>ppt_x</p:attrName>
                                              <p:attrName>ppt_y</p:attrName>
                                            </p:attrNameLst>
                                          </p:cBhvr>
                                          <p:rCtr x="0" y="12500"/>
                                        </p:animMotion>
                                      </p:childTnLst>
                                    </p:cTn>
                                  </p:par>
                                  <p:par>
                                    <p:cTn id="94" presetID="42" presetClass="path" presetSubtype="0" accel="50000" decel="50000" fill="hold" grpId="2" nodeType="withEffect">
                                      <p:stCondLst>
                                        <p:cond delay="0"/>
                                      </p:stCondLst>
                                      <p:childTnLst>
                                        <p:animMotion origin="layout" path="M 4.58333E-6 1.85185E-6 L 4.58333E-6 0.25 " pathEditMode="relative" rAng="0" ptsTypes="AA">
                                          <p:cBhvr>
                                            <p:cTn id="95" dur="2000" fill="hold"/>
                                            <p:tgtEl>
                                              <p:spTgt spid="13"/>
                                            </p:tgtEl>
                                            <p:attrNameLst>
                                              <p:attrName>ppt_x</p:attrName>
                                              <p:attrName>ppt_y</p:attrName>
                                            </p:attrNameLst>
                                          </p:cBhvr>
                                          <p:rCtr x="0" y="12500"/>
                                        </p:animMotion>
                                      </p:childTnLst>
                                    </p:cTn>
                                  </p:par>
                                  <p:par>
                                    <p:cTn id="96" presetID="42" presetClass="path" presetSubtype="0" accel="50000" decel="50000" fill="hold" nodeType="withEffect">
                                      <p:stCondLst>
                                        <p:cond delay="0"/>
                                      </p:stCondLst>
                                      <p:childTnLst>
                                        <p:animMotion origin="layout" path="M 2.5E-6 -1.11111E-6 L 2.5E-6 0.25 " pathEditMode="relative" rAng="0" ptsTypes="AA">
                                          <p:cBhvr>
                                            <p:cTn id="97" dur="2000" fill="hold"/>
                                            <p:tgtEl>
                                              <p:spTgt spid="16"/>
                                            </p:tgtEl>
                                            <p:attrNameLst>
                                              <p:attrName>ppt_x</p:attrName>
                                              <p:attrName>ppt_y</p:attrName>
                                            </p:attrNameLst>
                                          </p:cBhvr>
                                          <p:rCtr x="0" y="12500"/>
                                        </p:animMotion>
                                      </p:childTnLst>
                                    </p:cTn>
                                  </p:par>
                                  <p:par>
                                    <p:cTn id="98" presetID="42" presetClass="path" presetSubtype="0" accel="50000" decel="50000" fill="hold" nodeType="withEffect">
                                      <p:stCondLst>
                                        <p:cond delay="0"/>
                                      </p:stCondLst>
                                      <p:childTnLst>
                                        <p:animMotion origin="layout" path="M -3.54167E-6 -3.33333E-6 L -3.54167E-6 0.25 " pathEditMode="relative" rAng="0" ptsTypes="AA">
                                          <p:cBhvr>
                                            <p:cTn id="99" dur="2000" fill="hold"/>
                                            <p:tgtEl>
                                              <p:spTgt spid="18"/>
                                            </p:tgtEl>
                                            <p:attrNameLst>
                                              <p:attrName>ppt_x</p:attrName>
                                              <p:attrName>ppt_y</p:attrName>
                                            </p:attrNameLst>
                                          </p:cBhvr>
                                          <p:rCtr x="0" y="12500"/>
                                        </p:animMotion>
                                      </p:childTnLst>
                                    </p:cTn>
                                  </p:par>
                                  <p:par>
                                    <p:cTn id="100" presetID="42" presetClass="path" presetSubtype="0" accel="50000" decel="50000" fill="hold" nodeType="withEffect">
                                      <p:stCondLst>
                                        <p:cond delay="0"/>
                                      </p:stCondLst>
                                      <p:childTnLst>
                                        <p:animMotion origin="layout" path="M -4.58333E-6 -4.07407E-6 L -4.58333E-6 0.25 " pathEditMode="relative" rAng="0" ptsTypes="AA">
                                          <p:cBhvr>
                                            <p:cTn id="101" dur="2000" fill="hold"/>
                                            <p:tgtEl>
                                              <p:spTgt spid="19"/>
                                            </p:tgtEl>
                                            <p:attrNameLst>
                                              <p:attrName>ppt_x</p:attrName>
                                              <p:attrName>ppt_y</p:attrName>
                                            </p:attrNameLst>
                                          </p:cBhvr>
                                          <p:rCtr x="0" y="12500"/>
                                        </p:animMotion>
                                      </p:childTnLst>
                                    </p:cTn>
                                  </p:par>
                                  <p:par>
                                    <p:cTn id="102" presetID="42" presetClass="path" presetSubtype="0" accel="50000" decel="50000" fill="hold" nodeType="withEffect">
                                      <p:stCondLst>
                                        <p:cond delay="0"/>
                                      </p:stCondLst>
                                      <p:childTnLst>
                                        <p:animMotion origin="layout" path="M 2.5E-6 -4.07407E-6 L 2.5E-6 0.25 " pathEditMode="relative" rAng="0" ptsTypes="AA">
                                          <p:cBhvr>
                                            <p:cTn id="103" dur="2000" fill="hold"/>
                                            <p:tgtEl>
                                              <p:spTgt spid="20"/>
                                            </p:tgtEl>
                                            <p:attrNameLst>
                                              <p:attrName>ppt_x</p:attrName>
                                              <p:attrName>ppt_y</p:attrName>
                                            </p:attrNameLst>
                                          </p:cBhvr>
                                          <p:rCtr x="0" y="12500"/>
                                        </p:animMotion>
                                      </p:childTnLst>
                                    </p:cTn>
                                  </p:par>
                                  <p:par>
                                    <p:cTn id="104" presetID="2" presetClass="entr" presetSubtype="2"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1000" fill="hold"/>
                                            <p:tgtEl>
                                              <p:spTgt spid="21"/>
                                            </p:tgtEl>
                                            <p:attrNameLst>
                                              <p:attrName>ppt_x</p:attrName>
                                            </p:attrNameLst>
                                          </p:cBhvr>
                                          <p:tavLst>
                                            <p:tav tm="0">
                                              <p:val>
                                                <p:strVal val="1+#ppt_w/2"/>
                                              </p:val>
                                            </p:tav>
                                            <p:tav tm="100000">
                                              <p:val>
                                                <p:strVal val="#ppt_x"/>
                                              </p:val>
                                            </p:tav>
                                          </p:tavLst>
                                        </p:anim>
                                        <p:anim calcmode="lin" valueType="num">
                                          <p:cBhvr additive="base">
                                            <p:cTn id="107" dur="1000" fill="hold"/>
                                            <p:tgtEl>
                                              <p:spTgt spid="21"/>
                                            </p:tgtEl>
                                            <p:attrNameLst>
                                              <p:attrName>ppt_y</p:attrName>
                                            </p:attrNameLst>
                                          </p:cBhvr>
                                          <p:tavLst>
                                            <p:tav tm="0">
                                              <p:val>
                                                <p:strVal val="#ppt_y"/>
                                              </p:val>
                                            </p:tav>
                                            <p:tav tm="100000">
                                              <p:val>
                                                <p:strVal val="#ppt_y"/>
                                              </p:val>
                                            </p:tav>
                                          </p:tavLst>
                                        </p:anim>
                                      </p:childTnLst>
                                    </p:cTn>
                                  </p:par>
                                </p:childTnLst>
                              </p:cTn>
                            </p:par>
                            <p:par>
                              <p:cTn id="108" fill="hold">
                                <p:stCondLst>
                                  <p:cond delay="2000"/>
                                </p:stCondLst>
                                <p:childTnLst>
                                  <p:par>
                                    <p:cTn id="109" presetID="2" presetClass="entr" presetSubtype="4"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42" presetClass="path" presetSubtype="0" accel="50000" decel="50000" fill="hold" nodeType="withEffect">
                                      <p:stCondLst>
                                        <p:cond delay="0"/>
                                      </p:stCondLst>
                                      <p:childTnLst>
                                        <p:animMotion origin="layout" path="M 3.33333E-6 -3.7037E-6 L 0.48907 -0.07847 " pathEditMode="relative" rAng="0" ptsTypes="AA">
                                          <p:cBhvr>
                                            <p:cTn id="118" dur="2000" fill="hold"/>
                                            <p:tgtEl>
                                              <p:spTgt spid="23"/>
                                            </p:tgtEl>
                                            <p:attrNameLst>
                                              <p:attrName>ppt_x</p:attrName>
                                              <p:attrName>ppt_y</p:attrName>
                                            </p:attrNameLst>
                                          </p:cBhvr>
                                          <p:rCtr x="24362" y="-3889"/>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childTnLst>
                              </p:cTn>
                            </p:par>
                            <p:par>
                              <p:cTn id="126" fill="hold">
                                <p:stCondLst>
                                  <p:cond delay="2000"/>
                                </p:stCondLst>
                                <p:childTnLst>
                                  <p:par>
                                    <p:cTn id="127" presetID="42" presetClass="path" presetSubtype="0" accel="50000" decel="50000" fill="hold" nodeType="afterEffect">
                                      <p:stCondLst>
                                        <p:cond delay="0"/>
                                      </p:stCondLst>
                                      <p:childTnLst>
                                        <p:animMotion origin="layout" path="M 8.33333E-7 -1.48148E-6 L 0.23984 0.05093 " pathEditMode="relative" rAng="0" ptsTypes="AA">
                                          <p:cBhvr>
                                            <p:cTn id="128" dur="2000" fill="hold"/>
                                            <p:tgtEl>
                                              <p:spTgt spid="27"/>
                                            </p:tgtEl>
                                            <p:attrNameLst>
                                              <p:attrName>ppt_x</p:attrName>
                                              <p:attrName>ppt_y</p:attrName>
                                            </p:attrNameLst>
                                          </p:cBhvr>
                                          <p:rCtr x="11992" y="2546"/>
                                        </p:animMotion>
                                      </p:childTnLst>
                                    </p:cTn>
                                  </p:par>
                                  <p:par>
                                    <p:cTn id="129" presetID="42" presetClass="path" presetSubtype="0" accel="50000" decel="50000" fill="hold" nodeType="withEffect">
                                      <p:stCondLst>
                                        <p:cond delay="500"/>
                                      </p:stCondLst>
                                      <p:childTnLst>
                                        <p:animMotion origin="layout" path="M -4.16667E-7 -2.22222E-6 L 0.23216 -0.45625 " pathEditMode="relative" rAng="0" ptsTypes="AA">
                                          <p:cBhvr>
                                            <p:cTn id="130" dur="2000" fill="hold"/>
                                            <p:tgtEl>
                                              <p:spTgt spid="28"/>
                                            </p:tgtEl>
                                            <p:attrNameLst>
                                              <p:attrName>ppt_x</p:attrName>
                                              <p:attrName>ppt_y</p:attrName>
                                            </p:attrNameLst>
                                          </p:cBhvr>
                                          <p:rCtr x="11602" y="-22824"/>
                                        </p:animMotion>
                                      </p:childTnLst>
                                    </p:cTn>
                                  </p:par>
                                  <p:par>
                                    <p:cTn id="131" presetID="42" presetClass="path" presetSubtype="0" accel="50000" decel="50000" fill="hold" nodeType="withEffect">
                                      <p:stCondLst>
                                        <p:cond delay="1000"/>
                                      </p:stCondLst>
                                      <p:childTnLst>
                                        <p:animMotion origin="layout" path="M -2.29167E-6 -2.59259E-6 L 0.22878 -0.15578 " pathEditMode="relative" rAng="0" ptsTypes="AA">
                                          <p:cBhvr>
                                            <p:cTn id="132" dur="2000" fill="hold"/>
                                            <p:tgtEl>
                                              <p:spTgt spid="29"/>
                                            </p:tgtEl>
                                            <p:attrNameLst>
                                              <p:attrName>ppt_x</p:attrName>
                                              <p:attrName>ppt_y</p:attrName>
                                            </p:attrNameLst>
                                          </p:cBhvr>
                                          <p:rCtr x="11432" y="-7801"/>
                                        </p:animMotion>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23"/>
                                            </p:tgtEl>
                                          </p:cBhvr>
                                        </p:animEffect>
                                        <p:set>
                                          <p:cBhvr>
                                            <p:cTn id="137" dur="1" fill="hold">
                                              <p:stCondLst>
                                                <p:cond delay="499"/>
                                              </p:stCondLst>
                                            </p:cTn>
                                            <p:tgtEl>
                                              <p:spTgt spid="23"/>
                                            </p:tgtEl>
                                            <p:attrNameLst>
                                              <p:attrName>style.visibility</p:attrName>
                                            </p:attrNameLst>
                                          </p:cBhvr>
                                          <p:to>
                                            <p:strVal val="hidden"/>
                                          </p:to>
                                        </p:set>
                                      </p:childTnLst>
                                    </p:cTn>
                                  </p:par>
                                  <p:par>
                                    <p:cTn id="138" presetID="32" presetClass="emph" presetSubtype="0" fill="hold" nodeType="withEffect">
                                      <p:stCondLst>
                                        <p:cond delay="0"/>
                                      </p:stCondLst>
                                      <p:childTnLst>
                                        <p:animRot by="120000">
                                          <p:cBhvr>
                                            <p:cTn id="139" dur="100" fill="hold">
                                              <p:stCondLst>
                                                <p:cond delay="0"/>
                                              </p:stCondLst>
                                            </p:cTn>
                                            <p:tgtEl>
                                              <p:spTgt spid="5"/>
                                            </p:tgtEl>
                                            <p:attrNameLst>
                                              <p:attrName>r</p:attrName>
                                            </p:attrNameLst>
                                          </p:cBhvr>
                                        </p:animRot>
                                        <p:animRot by="-240000">
                                          <p:cBhvr>
                                            <p:cTn id="140" dur="200" fill="hold">
                                              <p:stCondLst>
                                                <p:cond delay="200"/>
                                              </p:stCondLst>
                                            </p:cTn>
                                            <p:tgtEl>
                                              <p:spTgt spid="5"/>
                                            </p:tgtEl>
                                            <p:attrNameLst>
                                              <p:attrName>r</p:attrName>
                                            </p:attrNameLst>
                                          </p:cBhvr>
                                        </p:animRot>
                                        <p:animRot by="240000">
                                          <p:cBhvr>
                                            <p:cTn id="141" dur="200" fill="hold">
                                              <p:stCondLst>
                                                <p:cond delay="400"/>
                                              </p:stCondLst>
                                            </p:cTn>
                                            <p:tgtEl>
                                              <p:spTgt spid="5"/>
                                            </p:tgtEl>
                                            <p:attrNameLst>
                                              <p:attrName>r</p:attrName>
                                            </p:attrNameLst>
                                          </p:cBhvr>
                                        </p:animRot>
                                        <p:animRot by="-240000">
                                          <p:cBhvr>
                                            <p:cTn id="142" dur="200" fill="hold">
                                              <p:stCondLst>
                                                <p:cond delay="600"/>
                                              </p:stCondLst>
                                            </p:cTn>
                                            <p:tgtEl>
                                              <p:spTgt spid="5"/>
                                            </p:tgtEl>
                                            <p:attrNameLst>
                                              <p:attrName>r</p:attrName>
                                            </p:attrNameLst>
                                          </p:cBhvr>
                                        </p:animRot>
                                        <p:animRot by="120000">
                                          <p:cBhvr>
                                            <p:cTn id="143" dur="200" fill="hold">
                                              <p:stCondLst>
                                                <p:cond delay="800"/>
                                              </p:stCondLst>
                                            </p:cTn>
                                            <p:tgtEl>
                                              <p:spTgt spid="5"/>
                                            </p:tgtEl>
                                            <p:attrNameLst>
                                              <p:attrName>r</p:attrName>
                                            </p:attrNameLst>
                                          </p:cBhvr>
                                        </p:animRot>
                                      </p:childTnLst>
                                    </p:cTn>
                                  </p:par>
                                </p:childTnLst>
                              </p:cTn>
                            </p:par>
                            <p:par>
                              <p:cTn id="144" fill="hold">
                                <p:stCondLst>
                                  <p:cond delay="1000"/>
                                </p:stCondLst>
                                <p:childTnLst>
                                  <p:par>
                                    <p:cTn id="145" presetID="32" presetClass="emph" presetSubtype="0" fill="hold" nodeType="afterEffect">
                                      <p:stCondLst>
                                        <p:cond delay="0"/>
                                      </p:stCondLst>
                                      <p:childTnLst>
                                        <p:animRot by="120000">
                                          <p:cBhvr>
                                            <p:cTn id="146" dur="100" fill="hold">
                                              <p:stCondLst>
                                                <p:cond delay="0"/>
                                              </p:stCondLst>
                                            </p:cTn>
                                            <p:tgtEl>
                                              <p:spTgt spid="21"/>
                                            </p:tgtEl>
                                            <p:attrNameLst>
                                              <p:attrName>r</p:attrName>
                                            </p:attrNameLst>
                                          </p:cBhvr>
                                        </p:animRot>
                                        <p:animRot by="-240000">
                                          <p:cBhvr>
                                            <p:cTn id="147" dur="200" fill="hold">
                                              <p:stCondLst>
                                                <p:cond delay="200"/>
                                              </p:stCondLst>
                                            </p:cTn>
                                            <p:tgtEl>
                                              <p:spTgt spid="21"/>
                                            </p:tgtEl>
                                            <p:attrNameLst>
                                              <p:attrName>r</p:attrName>
                                            </p:attrNameLst>
                                          </p:cBhvr>
                                        </p:animRot>
                                        <p:animRot by="240000">
                                          <p:cBhvr>
                                            <p:cTn id="148" dur="200" fill="hold">
                                              <p:stCondLst>
                                                <p:cond delay="400"/>
                                              </p:stCondLst>
                                            </p:cTn>
                                            <p:tgtEl>
                                              <p:spTgt spid="21"/>
                                            </p:tgtEl>
                                            <p:attrNameLst>
                                              <p:attrName>r</p:attrName>
                                            </p:attrNameLst>
                                          </p:cBhvr>
                                        </p:animRot>
                                        <p:animRot by="-240000">
                                          <p:cBhvr>
                                            <p:cTn id="149" dur="200" fill="hold">
                                              <p:stCondLst>
                                                <p:cond delay="600"/>
                                              </p:stCondLst>
                                            </p:cTn>
                                            <p:tgtEl>
                                              <p:spTgt spid="21"/>
                                            </p:tgtEl>
                                            <p:attrNameLst>
                                              <p:attrName>r</p:attrName>
                                            </p:attrNameLst>
                                          </p:cBhvr>
                                        </p:animRot>
                                        <p:animRot by="120000">
                                          <p:cBhvr>
                                            <p:cTn id="150" dur="200" fill="hold">
                                              <p:stCondLst>
                                                <p:cond delay="800"/>
                                              </p:stCondLst>
                                            </p:cTn>
                                            <p:tgtEl>
                                              <p:spTgt spid="21"/>
                                            </p:tgtEl>
                                            <p:attrNameLst>
                                              <p:attrName>r</p:attrName>
                                            </p:attrNameLst>
                                          </p:cBhvr>
                                        </p:animRot>
                                      </p:childTnLst>
                                    </p:cTn>
                                  </p:par>
                                </p:childTnLst>
                              </p:cTn>
                            </p:par>
                            <p:par>
                              <p:cTn id="151" fill="hold">
                                <p:stCondLst>
                                  <p:cond delay="2000"/>
                                </p:stCondLst>
                                <p:childTnLst>
                                  <p:par>
                                    <p:cTn id="152" presetID="2" presetClass="entr" presetSubtype="2" fill="hold" nodeType="afterEffect" p14:presetBounceEnd="50000">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14:bounceEnd="50000">
                                          <p:cBhvr additive="base">
                                            <p:cTn id="154" dur="10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155" dur="1000" fill="hold"/>
                                            <p:tgtEl>
                                              <p:spTgt spid="30"/>
                                            </p:tgtEl>
                                            <p:attrNameLst>
                                              <p:attrName>ppt_y</p:attrName>
                                            </p:attrNameLst>
                                          </p:cBhvr>
                                          <p:tavLst>
                                            <p:tav tm="0">
                                              <p:val>
                                                <p:strVal val="#ppt_y"/>
                                              </p:val>
                                            </p:tav>
                                            <p:tav tm="100000">
                                              <p:val>
                                                <p:strVal val="#ppt_y"/>
                                              </p:val>
                                            </p:tav>
                                          </p:tavLst>
                                        </p:anim>
                                      </p:childTnLst>
                                    </p:cTn>
                                  </p:par>
                                </p:childTnLst>
                              </p:cTn>
                            </p:par>
                            <p:par>
                              <p:cTn id="156" fill="hold">
                                <p:stCondLst>
                                  <p:cond delay="3000"/>
                                </p:stCondLst>
                                <p:childTnLst>
                                  <p:par>
                                    <p:cTn id="157" presetID="22" presetClass="entr" presetSubtype="8" fill="hold"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wipe(left)">
                                          <p:cBhvr>
                                            <p:cTn id="159" dur="500"/>
                                            <p:tgtEl>
                                              <p:spTgt spid="3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wipe(left)">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49" presetClass="entr" presetSubtype="0" decel="100000" fill="hold" nodeType="click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 calcmode="lin" valueType="num">
                                          <p:cBhvr>
                                            <p:cTn id="169" dur="500" fill="hold"/>
                                            <p:tgtEl>
                                              <p:spTgt spid="31"/>
                                            </p:tgtEl>
                                            <p:attrNameLst>
                                              <p:attrName>style.rotation</p:attrName>
                                            </p:attrNameLst>
                                          </p:cBhvr>
                                          <p:tavLst>
                                            <p:tav tm="0">
                                              <p:val>
                                                <p:fltVal val="360"/>
                                              </p:val>
                                            </p:tav>
                                            <p:tav tm="100000">
                                              <p:val>
                                                <p:fltVal val="0"/>
                                              </p:val>
                                            </p:tav>
                                          </p:tavLst>
                                        </p:anim>
                                        <p:animEffect transition="in" filter="fade">
                                          <p:cBhvr>
                                            <p:cTn id="170" dur="500"/>
                                            <p:tgtEl>
                                              <p:spTgt spid="31"/>
                                            </p:tgtEl>
                                          </p:cBhvr>
                                        </p:animEffect>
                                      </p:childTnLst>
                                    </p:cTn>
                                  </p:par>
                                  <p:par>
                                    <p:cTn id="171" presetID="42" presetClass="path" presetSubtype="0" accel="50000" decel="50000" fill="hold" nodeType="withEffect">
                                      <p:stCondLst>
                                        <p:cond delay="0"/>
                                      </p:stCondLst>
                                      <p:childTnLst>
                                        <p:animMotion origin="layout" path="M 0.00013 -0.02361 L 0.0987 -0.1375 " pathEditMode="relative" rAng="0" ptsTypes="AA">
                                          <p:cBhvr>
                                            <p:cTn id="172" dur="2000" fill="hold"/>
                                            <p:tgtEl>
                                              <p:spTgt spid="31"/>
                                            </p:tgtEl>
                                            <p:attrNameLst>
                                              <p:attrName>ppt_x</p:attrName>
                                              <p:attrName>ppt_y</p:attrName>
                                            </p:attrNameLst>
                                          </p:cBhvr>
                                          <p:rCtr x="4922" y="-5694"/>
                                        </p:animMotion>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p:cTn id="177" dur="250" fill="hold"/>
                                            <p:tgtEl>
                                              <p:spTgt spid="34"/>
                                            </p:tgtEl>
                                            <p:attrNameLst>
                                              <p:attrName>ppt_w</p:attrName>
                                            </p:attrNameLst>
                                          </p:cBhvr>
                                          <p:tavLst>
                                            <p:tav tm="0">
                                              <p:val>
                                                <p:fltVal val="0"/>
                                              </p:val>
                                            </p:tav>
                                            <p:tav tm="100000">
                                              <p:val>
                                                <p:strVal val="#ppt_w"/>
                                              </p:val>
                                            </p:tav>
                                          </p:tavLst>
                                        </p:anim>
                                        <p:anim calcmode="lin" valueType="num">
                                          <p:cBhvr>
                                            <p:cTn id="178" dur="250" fill="hold"/>
                                            <p:tgtEl>
                                              <p:spTgt spid="34"/>
                                            </p:tgtEl>
                                            <p:attrNameLst>
                                              <p:attrName>ppt_h</p:attrName>
                                            </p:attrNameLst>
                                          </p:cBhvr>
                                          <p:tavLst>
                                            <p:tav tm="0">
                                              <p:val>
                                                <p:fltVal val="0"/>
                                              </p:val>
                                            </p:tav>
                                            <p:tav tm="100000">
                                              <p:val>
                                                <p:strVal val="#ppt_h"/>
                                              </p:val>
                                            </p:tav>
                                          </p:tavLst>
                                        </p:anim>
                                        <p:animEffect transition="in" filter="fade">
                                          <p:cBhvr>
                                            <p:cTn id="17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3" grpId="2"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
                                            <p:tgtEl>
                                              <p:spTgt spid="12"/>
                                            </p:tgtEl>
                                          </p:cBhvr>
                                        </p:animEffect>
                                        <p:anim calcmode="lin" valueType="num">
                                          <p:cBhvr>
                                            <p:cTn id="33" dur="400" fill="hold"/>
                                            <p:tgtEl>
                                              <p:spTgt spid="12"/>
                                            </p:tgtEl>
                                            <p:attrNameLst>
                                              <p:attrName>ppt_x</p:attrName>
                                            </p:attrNameLst>
                                          </p:cBhvr>
                                          <p:tavLst>
                                            <p:tav tm="0">
                                              <p:val>
                                                <p:strVal val="#ppt_x"/>
                                              </p:val>
                                            </p:tav>
                                            <p:tav tm="100000">
                                              <p:val>
                                                <p:strVal val="#ppt_x"/>
                                              </p:val>
                                            </p:tav>
                                          </p:tavLst>
                                        </p:anim>
                                        <p:anim calcmode="lin" valueType="num">
                                          <p:cBhvr>
                                            <p:cTn id="34" dur="400" fill="hold"/>
                                            <p:tgtEl>
                                              <p:spTgt spid="12"/>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5"/>
                                            </p:tgtEl>
                                          </p:cBhvr>
                                        </p:animEffect>
                                        <p:animScale>
                                          <p:cBhvr>
                                            <p:cTn id="41" dur="250" autoRev="1" fill="hold"/>
                                            <p:tgtEl>
                                              <p:spTgt spid="5"/>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1000"/>
                                            <p:tgtEl>
                                              <p:spTgt spid="13"/>
                                            </p:tgtEl>
                                          </p:cBhvr>
                                        </p:animEffect>
                                      </p:childTnLst>
                                    </p:cTn>
                                  </p:par>
                                </p:childTnLst>
                              </p:cTn>
                            </p:par>
                            <p:par>
                              <p:cTn id="47" fill="hold">
                                <p:stCondLst>
                                  <p:cond delay="1000"/>
                                </p:stCondLst>
                                <p:childTnLst>
                                  <p:par>
                                    <p:cTn id="48" presetID="10" presetClass="exit" presetSubtype="0" fill="hold" grpId="1" nodeType="after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0"/>
                                </p:stCondLst>
                                <p:childTnLst>
                                  <p:par>
                                    <p:cTn id="60" presetID="49" presetClass="entr" presetSubtype="0" decel="10000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style.rotation</p:attrName>
                                            </p:attrNameLst>
                                          </p:cBhvr>
                                          <p:tavLst>
                                            <p:tav tm="0">
                                              <p:val>
                                                <p:fltVal val="360"/>
                                              </p:val>
                                            </p:tav>
                                            <p:tav tm="100000">
                                              <p:val>
                                                <p:fltVal val="0"/>
                                              </p:val>
                                            </p:tav>
                                          </p:tavLst>
                                        </p:anim>
                                        <p:animEffect transition="in" filter="fade">
                                          <p:cBhvr>
                                            <p:cTn id="65" dur="500"/>
                                            <p:tgtEl>
                                              <p:spTgt spid="18"/>
                                            </p:tgtEl>
                                          </p:cBhvr>
                                        </p:animEffect>
                                      </p:childTnLst>
                                    </p:cTn>
                                  </p:par>
                                </p:childTnLst>
                              </p:cTn>
                            </p:par>
                            <p:par>
                              <p:cTn id="66" fill="hold">
                                <p:stCondLst>
                                  <p:cond delay="1000"/>
                                </p:stCondLst>
                                <p:childTnLst>
                                  <p:par>
                                    <p:cTn id="67" presetID="49" presetClass="entr" presetSubtype="0" decel="10000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 calcmode="lin" valueType="num">
                                          <p:cBhvr>
                                            <p:cTn id="71" dur="500" fill="hold"/>
                                            <p:tgtEl>
                                              <p:spTgt spid="19"/>
                                            </p:tgtEl>
                                            <p:attrNameLst>
                                              <p:attrName>style.rotation</p:attrName>
                                            </p:attrNameLst>
                                          </p:cBhvr>
                                          <p:tavLst>
                                            <p:tav tm="0">
                                              <p:val>
                                                <p:fltVal val="360"/>
                                              </p:val>
                                            </p:tav>
                                            <p:tav tm="100000">
                                              <p:val>
                                                <p:fltVal val="0"/>
                                              </p:val>
                                            </p:tav>
                                          </p:tavLst>
                                        </p:anim>
                                        <p:animEffect transition="in" filter="fade">
                                          <p:cBhvr>
                                            <p:cTn id="72" dur="500"/>
                                            <p:tgtEl>
                                              <p:spTgt spid="19"/>
                                            </p:tgtEl>
                                          </p:cBhvr>
                                        </p:animEffect>
                                      </p:childTnLst>
                                    </p:cTn>
                                  </p:par>
                                </p:childTnLst>
                              </p:cTn>
                            </p:par>
                            <p:par>
                              <p:cTn id="73" fill="hold">
                                <p:stCondLst>
                                  <p:cond delay="1500"/>
                                </p:stCondLst>
                                <p:childTnLst>
                                  <p:par>
                                    <p:cTn id="74" presetID="49" presetClass="entr" presetSubtype="0" decel="10000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360"/>
                                              </p:val>
                                            </p:tav>
                                            <p:tav tm="100000">
                                              <p:val>
                                                <p:fltVal val="0"/>
                                              </p:val>
                                            </p:tav>
                                          </p:tavLst>
                                        </p:anim>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3.75E-6 -1.48148E-6 L -0.20794 0.08218 " pathEditMode="relative" rAng="0" ptsTypes="AA">
                                          <p:cBhvr>
                                            <p:cTn id="83" dur="2000" fill="hold"/>
                                            <p:tgtEl>
                                              <p:spTgt spid="5"/>
                                            </p:tgtEl>
                                            <p:attrNameLst>
                                              <p:attrName>ppt_x</p:attrName>
                                              <p:attrName>ppt_y</p:attrName>
                                            </p:attrNameLst>
                                          </p:cBhvr>
                                          <p:rCtr x="-10404" y="4097"/>
                                        </p:animMotion>
                                      </p:childTnLst>
                                    </p:cTn>
                                  </p:par>
                                  <p:par>
                                    <p:cTn id="84" presetID="42" presetClass="path" presetSubtype="0" accel="50000" decel="50000" fill="hold" nodeType="withEffect">
                                      <p:stCondLst>
                                        <p:cond delay="0"/>
                                      </p:stCondLst>
                                      <p:childTnLst>
                                        <p:animMotion origin="layout" path="M 6.25E-7 3.7037E-7 L 6.25E-7 0.25 " pathEditMode="relative" rAng="0" ptsTypes="AA">
                                          <p:cBhvr>
                                            <p:cTn id="85" dur="2000" fill="hold"/>
                                            <p:tgtEl>
                                              <p:spTgt spid="7"/>
                                            </p:tgtEl>
                                            <p:attrNameLst>
                                              <p:attrName>ppt_x</p:attrName>
                                              <p:attrName>ppt_y</p:attrName>
                                            </p:attrNameLst>
                                          </p:cBhvr>
                                          <p:rCtr x="0" y="12500"/>
                                        </p:animMotion>
                                      </p:childTnLst>
                                    </p:cTn>
                                  </p:par>
                                  <p:par>
                                    <p:cTn id="86" presetID="42" presetClass="path" presetSubtype="0" accel="50000" decel="50000" fill="hold" nodeType="withEffect">
                                      <p:stCondLst>
                                        <p:cond delay="0"/>
                                      </p:stCondLst>
                                      <p:childTnLst>
                                        <p:animMotion origin="layout" path="M 2.29167E-6 4.07407E-6 L 2.29167E-6 0.25 " pathEditMode="relative" rAng="0" ptsTypes="AA">
                                          <p:cBhvr>
                                            <p:cTn id="87" dur="2000" fill="hold"/>
                                            <p:tgtEl>
                                              <p:spTgt spid="8"/>
                                            </p:tgtEl>
                                            <p:attrNameLst>
                                              <p:attrName>ppt_x</p:attrName>
                                              <p:attrName>ppt_y</p:attrName>
                                            </p:attrNameLst>
                                          </p:cBhvr>
                                          <p:rCtr x="0" y="12500"/>
                                        </p:animMotion>
                                      </p:childTnLst>
                                    </p:cTn>
                                  </p:par>
                                  <p:par>
                                    <p:cTn id="88" presetID="42" presetClass="path" presetSubtype="0" accel="50000" decel="50000" fill="hold" nodeType="withEffect">
                                      <p:stCondLst>
                                        <p:cond delay="0"/>
                                      </p:stCondLst>
                                      <p:childTnLst>
                                        <p:animMotion origin="layout" path="M 8.33333E-7 4.07407E-6 L 8.33333E-7 0.25 " pathEditMode="relative" rAng="0" ptsTypes="AA">
                                          <p:cBhvr>
                                            <p:cTn id="89" dur="2000" fill="hold"/>
                                            <p:tgtEl>
                                              <p:spTgt spid="10"/>
                                            </p:tgtEl>
                                            <p:attrNameLst>
                                              <p:attrName>ppt_x</p:attrName>
                                              <p:attrName>ppt_y</p:attrName>
                                            </p:attrNameLst>
                                          </p:cBhvr>
                                          <p:rCtr x="0" y="12500"/>
                                        </p:animMotion>
                                      </p:childTnLst>
                                    </p:cTn>
                                  </p:par>
                                  <p:par>
                                    <p:cTn id="90" presetID="42" presetClass="path" presetSubtype="0" accel="50000" decel="50000" fill="hold" nodeType="withEffect">
                                      <p:stCondLst>
                                        <p:cond delay="0"/>
                                      </p:stCondLst>
                                      <p:childTnLst>
                                        <p:animMotion origin="layout" path="M -1.04167E-6 0 L -1.04167E-6 0.25 " pathEditMode="relative" rAng="0" ptsTypes="AA">
                                          <p:cBhvr>
                                            <p:cTn id="91" dur="2000" fill="hold"/>
                                            <p:tgtEl>
                                              <p:spTgt spid="11"/>
                                            </p:tgtEl>
                                            <p:attrNameLst>
                                              <p:attrName>ppt_x</p:attrName>
                                              <p:attrName>ppt_y</p:attrName>
                                            </p:attrNameLst>
                                          </p:cBhvr>
                                          <p:rCtr x="0" y="12500"/>
                                        </p:animMotion>
                                      </p:childTnLst>
                                    </p:cTn>
                                  </p:par>
                                  <p:par>
                                    <p:cTn id="92" presetID="42" presetClass="path" presetSubtype="0" accel="50000" decel="50000" fill="hold" grpId="1" nodeType="withEffect">
                                      <p:stCondLst>
                                        <p:cond delay="0"/>
                                      </p:stCondLst>
                                      <p:childTnLst>
                                        <p:animMotion origin="layout" path="M -3.54167E-6 -7.40741E-7 L -3.54167E-6 0.25 " pathEditMode="relative" rAng="0" ptsTypes="AA">
                                          <p:cBhvr>
                                            <p:cTn id="93" dur="2000" fill="hold"/>
                                            <p:tgtEl>
                                              <p:spTgt spid="12"/>
                                            </p:tgtEl>
                                            <p:attrNameLst>
                                              <p:attrName>ppt_x</p:attrName>
                                              <p:attrName>ppt_y</p:attrName>
                                            </p:attrNameLst>
                                          </p:cBhvr>
                                          <p:rCtr x="0" y="12500"/>
                                        </p:animMotion>
                                      </p:childTnLst>
                                    </p:cTn>
                                  </p:par>
                                  <p:par>
                                    <p:cTn id="94" presetID="42" presetClass="path" presetSubtype="0" accel="50000" decel="50000" fill="hold" grpId="2" nodeType="withEffect">
                                      <p:stCondLst>
                                        <p:cond delay="0"/>
                                      </p:stCondLst>
                                      <p:childTnLst>
                                        <p:animMotion origin="layout" path="M 4.58333E-6 1.85185E-6 L 4.58333E-6 0.25 " pathEditMode="relative" rAng="0" ptsTypes="AA">
                                          <p:cBhvr>
                                            <p:cTn id="95" dur="2000" fill="hold"/>
                                            <p:tgtEl>
                                              <p:spTgt spid="13"/>
                                            </p:tgtEl>
                                            <p:attrNameLst>
                                              <p:attrName>ppt_x</p:attrName>
                                              <p:attrName>ppt_y</p:attrName>
                                            </p:attrNameLst>
                                          </p:cBhvr>
                                          <p:rCtr x="0" y="12500"/>
                                        </p:animMotion>
                                      </p:childTnLst>
                                    </p:cTn>
                                  </p:par>
                                  <p:par>
                                    <p:cTn id="96" presetID="42" presetClass="path" presetSubtype="0" accel="50000" decel="50000" fill="hold" nodeType="withEffect">
                                      <p:stCondLst>
                                        <p:cond delay="0"/>
                                      </p:stCondLst>
                                      <p:childTnLst>
                                        <p:animMotion origin="layout" path="M 2.5E-6 -1.11111E-6 L 2.5E-6 0.25 " pathEditMode="relative" rAng="0" ptsTypes="AA">
                                          <p:cBhvr>
                                            <p:cTn id="97" dur="2000" fill="hold"/>
                                            <p:tgtEl>
                                              <p:spTgt spid="16"/>
                                            </p:tgtEl>
                                            <p:attrNameLst>
                                              <p:attrName>ppt_x</p:attrName>
                                              <p:attrName>ppt_y</p:attrName>
                                            </p:attrNameLst>
                                          </p:cBhvr>
                                          <p:rCtr x="0" y="12500"/>
                                        </p:animMotion>
                                      </p:childTnLst>
                                    </p:cTn>
                                  </p:par>
                                  <p:par>
                                    <p:cTn id="98" presetID="42" presetClass="path" presetSubtype="0" accel="50000" decel="50000" fill="hold" nodeType="withEffect">
                                      <p:stCondLst>
                                        <p:cond delay="0"/>
                                      </p:stCondLst>
                                      <p:childTnLst>
                                        <p:animMotion origin="layout" path="M -3.54167E-6 -3.33333E-6 L -3.54167E-6 0.25 " pathEditMode="relative" rAng="0" ptsTypes="AA">
                                          <p:cBhvr>
                                            <p:cTn id="99" dur="2000" fill="hold"/>
                                            <p:tgtEl>
                                              <p:spTgt spid="18"/>
                                            </p:tgtEl>
                                            <p:attrNameLst>
                                              <p:attrName>ppt_x</p:attrName>
                                              <p:attrName>ppt_y</p:attrName>
                                            </p:attrNameLst>
                                          </p:cBhvr>
                                          <p:rCtr x="0" y="12500"/>
                                        </p:animMotion>
                                      </p:childTnLst>
                                    </p:cTn>
                                  </p:par>
                                  <p:par>
                                    <p:cTn id="100" presetID="42" presetClass="path" presetSubtype="0" accel="50000" decel="50000" fill="hold" nodeType="withEffect">
                                      <p:stCondLst>
                                        <p:cond delay="0"/>
                                      </p:stCondLst>
                                      <p:childTnLst>
                                        <p:animMotion origin="layout" path="M -4.58333E-6 -4.07407E-6 L -4.58333E-6 0.25 " pathEditMode="relative" rAng="0" ptsTypes="AA">
                                          <p:cBhvr>
                                            <p:cTn id="101" dur="2000" fill="hold"/>
                                            <p:tgtEl>
                                              <p:spTgt spid="19"/>
                                            </p:tgtEl>
                                            <p:attrNameLst>
                                              <p:attrName>ppt_x</p:attrName>
                                              <p:attrName>ppt_y</p:attrName>
                                            </p:attrNameLst>
                                          </p:cBhvr>
                                          <p:rCtr x="0" y="12500"/>
                                        </p:animMotion>
                                      </p:childTnLst>
                                    </p:cTn>
                                  </p:par>
                                  <p:par>
                                    <p:cTn id="102" presetID="42" presetClass="path" presetSubtype="0" accel="50000" decel="50000" fill="hold" nodeType="withEffect">
                                      <p:stCondLst>
                                        <p:cond delay="0"/>
                                      </p:stCondLst>
                                      <p:childTnLst>
                                        <p:animMotion origin="layout" path="M 2.5E-6 -4.07407E-6 L 2.5E-6 0.25 " pathEditMode="relative" rAng="0" ptsTypes="AA">
                                          <p:cBhvr>
                                            <p:cTn id="103" dur="2000" fill="hold"/>
                                            <p:tgtEl>
                                              <p:spTgt spid="20"/>
                                            </p:tgtEl>
                                            <p:attrNameLst>
                                              <p:attrName>ppt_x</p:attrName>
                                              <p:attrName>ppt_y</p:attrName>
                                            </p:attrNameLst>
                                          </p:cBhvr>
                                          <p:rCtr x="0" y="12500"/>
                                        </p:animMotion>
                                      </p:childTnLst>
                                    </p:cTn>
                                  </p:par>
                                  <p:par>
                                    <p:cTn id="104" presetID="2" presetClass="entr" presetSubtype="2"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1000" fill="hold"/>
                                            <p:tgtEl>
                                              <p:spTgt spid="21"/>
                                            </p:tgtEl>
                                            <p:attrNameLst>
                                              <p:attrName>ppt_x</p:attrName>
                                            </p:attrNameLst>
                                          </p:cBhvr>
                                          <p:tavLst>
                                            <p:tav tm="0">
                                              <p:val>
                                                <p:strVal val="1+#ppt_w/2"/>
                                              </p:val>
                                            </p:tav>
                                            <p:tav tm="100000">
                                              <p:val>
                                                <p:strVal val="#ppt_x"/>
                                              </p:val>
                                            </p:tav>
                                          </p:tavLst>
                                        </p:anim>
                                        <p:anim calcmode="lin" valueType="num">
                                          <p:cBhvr additive="base">
                                            <p:cTn id="107" dur="1000" fill="hold"/>
                                            <p:tgtEl>
                                              <p:spTgt spid="21"/>
                                            </p:tgtEl>
                                            <p:attrNameLst>
                                              <p:attrName>ppt_y</p:attrName>
                                            </p:attrNameLst>
                                          </p:cBhvr>
                                          <p:tavLst>
                                            <p:tav tm="0">
                                              <p:val>
                                                <p:strVal val="#ppt_y"/>
                                              </p:val>
                                            </p:tav>
                                            <p:tav tm="100000">
                                              <p:val>
                                                <p:strVal val="#ppt_y"/>
                                              </p:val>
                                            </p:tav>
                                          </p:tavLst>
                                        </p:anim>
                                      </p:childTnLst>
                                    </p:cTn>
                                  </p:par>
                                </p:childTnLst>
                              </p:cTn>
                            </p:par>
                            <p:par>
                              <p:cTn id="108" fill="hold">
                                <p:stCondLst>
                                  <p:cond delay="2000"/>
                                </p:stCondLst>
                                <p:childTnLst>
                                  <p:par>
                                    <p:cTn id="109" presetID="2" presetClass="entr" presetSubtype="4" fill="hold"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42" presetClass="path" presetSubtype="0" accel="50000" decel="50000" fill="hold" nodeType="withEffect">
                                      <p:stCondLst>
                                        <p:cond delay="0"/>
                                      </p:stCondLst>
                                      <p:childTnLst>
                                        <p:animMotion origin="layout" path="M 3.33333E-6 -3.7037E-6 L 0.48907 -0.07847 " pathEditMode="relative" rAng="0" ptsTypes="AA">
                                          <p:cBhvr>
                                            <p:cTn id="118" dur="2000" fill="hold"/>
                                            <p:tgtEl>
                                              <p:spTgt spid="23"/>
                                            </p:tgtEl>
                                            <p:attrNameLst>
                                              <p:attrName>ppt_x</p:attrName>
                                              <p:attrName>ppt_y</p:attrName>
                                            </p:attrNameLst>
                                          </p:cBhvr>
                                          <p:rCtr x="24362" y="-3889"/>
                                        </p:animMotion>
                                      </p:childTnLst>
                                    </p:cTn>
                                  </p:par>
                                </p:childTnLst>
                              </p:cTn>
                            </p:par>
                            <p:par>
                              <p:cTn id="119" fill="hold">
                                <p:stCondLst>
                                  <p:cond delay="2000"/>
                                </p:stCondLst>
                                <p:childTnLst>
                                  <p:par>
                                    <p:cTn id="120" presetID="1"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8"/>
                                            </p:tgtEl>
                                            <p:attrNameLst>
                                              <p:attrName>style.visibility</p:attrName>
                                            </p:attrNameLst>
                                          </p:cBhvr>
                                          <p:to>
                                            <p:strVal val="visible"/>
                                          </p:to>
                                        </p:set>
                                      </p:childTnLst>
                                    </p:cTn>
                                  </p:par>
                                </p:childTnLst>
                              </p:cTn>
                            </p:par>
                            <p:par>
                              <p:cTn id="126" fill="hold">
                                <p:stCondLst>
                                  <p:cond delay="2000"/>
                                </p:stCondLst>
                                <p:childTnLst>
                                  <p:par>
                                    <p:cTn id="127" presetID="42" presetClass="path" presetSubtype="0" accel="50000" decel="50000" fill="hold" nodeType="afterEffect">
                                      <p:stCondLst>
                                        <p:cond delay="0"/>
                                      </p:stCondLst>
                                      <p:childTnLst>
                                        <p:animMotion origin="layout" path="M 8.33333E-7 -1.48148E-6 L 0.23984 0.05093 " pathEditMode="relative" rAng="0" ptsTypes="AA">
                                          <p:cBhvr>
                                            <p:cTn id="128" dur="2000" fill="hold"/>
                                            <p:tgtEl>
                                              <p:spTgt spid="27"/>
                                            </p:tgtEl>
                                            <p:attrNameLst>
                                              <p:attrName>ppt_x</p:attrName>
                                              <p:attrName>ppt_y</p:attrName>
                                            </p:attrNameLst>
                                          </p:cBhvr>
                                          <p:rCtr x="11992" y="2546"/>
                                        </p:animMotion>
                                      </p:childTnLst>
                                    </p:cTn>
                                  </p:par>
                                  <p:par>
                                    <p:cTn id="129" presetID="42" presetClass="path" presetSubtype="0" accel="50000" decel="50000" fill="hold" nodeType="withEffect">
                                      <p:stCondLst>
                                        <p:cond delay="500"/>
                                      </p:stCondLst>
                                      <p:childTnLst>
                                        <p:animMotion origin="layout" path="M -4.16667E-7 -2.22222E-6 L 0.23216 -0.45625 " pathEditMode="relative" rAng="0" ptsTypes="AA">
                                          <p:cBhvr>
                                            <p:cTn id="130" dur="2000" fill="hold"/>
                                            <p:tgtEl>
                                              <p:spTgt spid="28"/>
                                            </p:tgtEl>
                                            <p:attrNameLst>
                                              <p:attrName>ppt_x</p:attrName>
                                              <p:attrName>ppt_y</p:attrName>
                                            </p:attrNameLst>
                                          </p:cBhvr>
                                          <p:rCtr x="11602" y="-22824"/>
                                        </p:animMotion>
                                      </p:childTnLst>
                                    </p:cTn>
                                  </p:par>
                                  <p:par>
                                    <p:cTn id="131" presetID="42" presetClass="path" presetSubtype="0" accel="50000" decel="50000" fill="hold" nodeType="withEffect">
                                      <p:stCondLst>
                                        <p:cond delay="1000"/>
                                      </p:stCondLst>
                                      <p:childTnLst>
                                        <p:animMotion origin="layout" path="M -2.29167E-6 -2.59259E-6 L 0.22878 -0.15578 " pathEditMode="relative" rAng="0" ptsTypes="AA">
                                          <p:cBhvr>
                                            <p:cTn id="132" dur="2000" fill="hold"/>
                                            <p:tgtEl>
                                              <p:spTgt spid="29"/>
                                            </p:tgtEl>
                                            <p:attrNameLst>
                                              <p:attrName>ppt_x</p:attrName>
                                              <p:attrName>ppt_y</p:attrName>
                                            </p:attrNameLst>
                                          </p:cBhvr>
                                          <p:rCtr x="11432" y="-7801"/>
                                        </p:animMotion>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23"/>
                                            </p:tgtEl>
                                          </p:cBhvr>
                                        </p:animEffect>
                                        <p:set>
                                          <p:cBhvr>
                                            <p:cTn id="137" dur="1" fill="hold">
                                              <p:stCondLst>
                                                <p:cond delay="499"/>
                                              </p:stCondLst>
                                            </p:cTn>
                                            <p:tgtEl>
                                              <p:spTgt spid="23"/>
                                            </p:tgtEl>
                                            <p:attrNameLst>
                                              <p:attrName>style.visibility</p:attrName>
                                            </p:attrNameLst>
                                          </p:cBhvr>
                                          <p:to>
                                            <p:strVal val="hidden"/>
                                          </p:to>
                                        </p:set>
                                      </p:childTnLst>
                                    </p:cTn>
                                  </p:par>
                                  <p:par>
                                    <p:cTn id="138" presetID="32" presetClass="emph" presetSubtype="0" fill="hold" nodeType="withEffect">
                                      <p:stCondLst>
                                        <p:cond delay="0"/>
                                      </p:stCondLst>
                                      <p:childTnLst>
                                        <p:animRot by="120000">
                                          <p:cBhvr>
                                            <p:cTn id="139" dur="100" fill="hold">
                                              <p:stCondLst>
                                                <p:cond delay="0"/>
                                              </p:stCondLst>
                                            </p:cTn>
                                            <p:tgtEl>
                                              <p:spTgt spid="5"/>
                                            </p:tgtEl>
                                            <p:attrNameLst>
                                              <p:attrName>r</p:attrName>
                                            </p:attrNameLst>
                                          </p:cBhvr>
                                        </p:animRot>
                                        <p:animRot by="-240000">
                                          <p:cBhvr>
                                            <p:cTn id="140" dur="200" fill="hold">
                                              <p:stCondLst>
                                                <p:cond delay="200"/>
                                              </p:stCondLst>
                                            </p:cTn>
                                            <p:tgtEl>
                                              <p:spTgt spid="5"/>
                                            </p:tgtEl>
                                            <p:attrNameLst>
                                              <p:attrName>r</p:attrName>
                                            </p:attrNameLst>
                                          </p:cBhvr>
                                        </p:animRot>
                                        <p:animRot by="240000">
                                          <p:cBhvr>
                                            <p:cTn id="141" dur="200" fill="hold">
                                              <p:stCondLst>
                                                <p:cond delay="400"/>
                                              </p:stCondLst>
                                            </p:cTn>
                                            <p:tgtEl>
                                              <p:spTgt spid="5"/>
                                            </p:tgtEl>
                                            <p:attrNameLst>
                                              <p:attrName>r</p:attrName>
                                            </p:attrNameLst>
                                          </p:cBhvr>
                                        </p:animRot>
                                        <p:animRot by="-240000">
                                          <p:cBhvr>
                                            <p:cTn id="142" dur="200" fill="hold">
                                              <p:stCondLst>
                                                <p:cond delay="600"/>
                                              </p:stCondLst>
                                            </p:cTn>
                                            <p:tgtEl>
                                              <p:spTgt spid="5"/>
                                            </p:tgtEl>
                                            <p:attrNameLst>
                                              <p:attrName>r</p:attrName>
                                            </p:attrNameLst>
                                          </p:cBhvr>
                                        </p:animRot>
                                        <p:animRot by="120000">
                                          <p:cBhvr>
                                            <p:cTn id="143" dur="200" fill="hold">
                                              <p:stCondLst>
                                                <p:cond delay="800"/>
                                              </p:stCondLst>
                                            </p:cTn>
                                            <p:tgtEl>
                                              <p:spTgt spid="5"/>
                                            </p:tgtEl>
                                            <p:attrNameLst>
                                              <p:attrName>r</p:attrName>
                                            </p:attrNameLst>
                                          </p:cBhvr>
                                        </p:animRot>
                                      </p:childTnLst>
                                    </p:cTn>
                                  </p:par>
                                </p:childTnLst>
                              </p:cTn>
                            </p:par>
                            <p:par>
                              <p:cTn id="144" fill="hold">
                                <p:stCondLst>
                                  <p:cond delay="1000"/>
                                </p:stCondLst>
                                <p:childTnLst>
                                  <p:par>
                                    <p:cTn id="145" presetID="32" presetClass="emph" presetSubtype="0" fill="hold" nodeType="afterEffect">
                                      <p:stCondLst>
                                        <p:cond delay="0"/>
                                      </p:stCondLst>
                                      <p:childTnLst>
                                        <p:animRot by="120000">
                                          <p:cBhvr>
                                            <p:cTn id="146" dur="100" fill="hold">
                                              <p:stCondLst>
                                                <p:cond delay="0"/>
                                              </p:stCondLst>
                                            </p:cTn>
                                            <p:tgtEl>
                                              <p:spTgt spid="21"/>
                                            </p:tgtEl>
                                            <p:attrNameLst>
                                              <p:attrName>r</p:attrName>
                                            </p:attrNameLst>
                                          </p:cBhvr>
                                        </p:animRot>
                                        <p:animRot by="-240000">
                                          <p:cBhvr>
                                            <p:cTn id="147" dur="200" fill="hold">
                                              <p:stCondLst>
                                                <p:cond delay="200"/>
                                              </p:stCondLst>
                                            </p:cTn>
                                            <p:tgtEl>
                                              <p:spTgt spid="21"/>
                                            </p:tgtEl>
                                            <p:attrNameLst>
                                              <p:attrName>r</p:attrName>
                                            </p:attrNameLst>
                                          </p:cBhvr>
                                        </p:animRot>
                                        <p:animRot by="240000">
                                          <p:cBhvr>
                                            <p:cTn id="148" dur="200" fill="hold">
                                              <p:stCondLst>
                                                <p:cond delay="400"/>
                                              </p:stCondLst>
                                            </p:cTn>
                                            <p:tgtEl>
                                              <p:spTgt spid="21"/>
                                            </p:tgtEl>
                                            <p:attrNameLst>
                                              <p:attrName>r</p:attrName>
                                            </p:attrNameLst>
                                          </p:cBhvr>
                                        </p:animRot>
                                        <p:animRot by="-240000">
                                          <p:cBhvr>
                                            <p:cTn id="149" dur="200" fill="hold">
                                              <p:stCondLst>
                                                <p:cond delay="600"/>
                                              </p:stCondLst>
                                            </p:cTn>
                                            <p:tgtEl>
                                              <p:spTgt spid="21"/>
                                            </p:tgtEl>
                                            <p:attrNameLst>
                                              <p:attrName>r</p:attrName>
                                            </p:attrNameLst>
                                          </p:cBhvr>
                                        </p:animRot>
                                        <p:animRot by="120000">
                                          <p:cBhvr>
                                            <p:cTn id="150" dur="200" fill="hold">
                                              <p:stCondLst>
                                                <p:cond delay="800"/>
                                              </p:stCondLst>
                                            </p:cTn>
                                            <p:tgtEl>
                                              <p:spTgt spid="21"/>
                                            </p:tgtEl>
                                            <p:attrNameLst>
                                              <p:attrName>r</p:attrName>
                                            </p:attrNameLst>
                                          </p:cBhvr>
                                        </p:animRot>
                                      </p:childTnLst>
                                    </p:cTn>
                                  </p:par>
                                </p:childTnLst>
                              </p:cTn>
                            </p:par>
                            <p:par>
                              <p:cTn id="151" fill="hold">
                                <p:stCondLst>
                                  <p:cond delay="2000"/>
                                </p:stCondLst>
                                <p:childTnLst>
                                  <p:par>
                                    <p:cTn id="152" presetID="2" presetClass="entr" presetSubtype="2" fill="hold" nodeType="after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additive="base">
                                            <p:cTn id="154" dur="1000" fill="hold"/>
                                            <p:tgtEl>
                                              <p:spTgt spid="30"/>
                                            </p:tgtEl>
                                            <p:attrNameLst>
                                              <p:attrName>ppt_x</p:attrName>
                                            </p:attrNameLst>
                                          </p:cBhvr>
                                          <p:tavLst>
                                            <p:tav tm="0">
                                              <p:val>
                                                <p:strVal val="1+#ppt_w/2"/>
                                              </p:val>
                                            </p:tav>
                                            <p:tav tm="100000">
                                              <p:val>
                                                <p:strVal val="#ppt_x"/>
                                              </p:val>
                                            </p:tav>
                                          </p:tavLst>
                                        </p:anim>
                                        <p:anim calcmode="lin" valueType="num">
                                          <p:cBhvr additive="base">
                                            <p:cTn id="155" dur="1000" fill="hold"/>
                                            <p:tgtEl>
                                              <p:spTgt spid="30"/>
                                            </p:tgtEl>
                                            <p:attrNameLst>
                                              <p:attrName>ppt_y</p:attrName>
                                            </p:attrNameLst>
                                          </p:cBhvr>
                                          <p:tavLst>
                                            <p:tav tm="0">
                                              <p:val>
                                                <p:strVal val="#ppt_y"/>
                                              </p:val>
                                            </p:tav>
                                            <p:tav tm="100000">
                                              <p:val>
                                                <p:strVal val="#ppt_y"/>
                                              </p:val>
                                            </p:tav>
                                          </p:tavLst>
                                        </p:anim>
                                      </p:childTnLst>
                                    </p:cTn>
                                  </p:par>
                                </p:childTnLst>
                              </p:cTn>
                            </p:par>
                            <p:par>
                              <p:cTn id="156" fill="hold">
                                <p:stCondLst>
                                  <p:cond delay="3000"/>
                                </p:stCondLst>
                                <p:childTnLst>
                                  <p:par>
                                    <p:cTn id="157" presetID="22" presetClass="entr" presetSubtype="8" fill="hold" nodeType="after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wipe(left)">
                                          <p:cBhvr>
                                            <p:cTn id="159" dur="500"/>
                                            <p:tgtEl>
                                              <p:spTgt spid="3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wipe(left)">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49" presetClass="entr" presetSubtype="0" decel="100000" fill="hold" nodeType="click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 calcmode="lin" valueType="num">
                                          <p:cBhvr>
                                            <p:cTn id="169" dur="500" fill="hold"/>
                                            <p:tgtEl>
                                              <p:spTgt spid="31"/>
                                            </p:tgtEl>
                                            <p:attrNameLst>
                                              <p:attrName>style.rotation</p:attrName>
                                            </p:attrNameLst>
                                          </p:cBhvr>
                                          <p:tavLst>
                                            <p:tav tm="0">
                                              <p:val>
                                                <p:fltVal val="360"/>
                                              </p:val>
                                            </p:tav>
                                            <p:tav tm="100000">
                                              <p:val>
                                                <p:fltVal val="0"/>
                                              </p:val>
                                            </p:tav>
                                          </p:tavLst>
                                        </p:anim>
                                        <p:animEffect transition="in" filter="fade">
                                          <p:cBhvr>
                                            <p:cTn id="170" dur="500"/>
                                            <p:tgtEl>
                                              <p:spTgt spid="31"/>
                                            </p:tgtEl>
                                          </p:cBhvr>
                                        </p:animEffect>
                                      </p:childTnLst>
                                    </p:cTn>
                                  </p:par>
                                  <p:par>
                                    <p:cTn id="171" presetID="42" presetClass="path" presetSubtype="0" accel="50000" decel="50000" fill="hold" nodeType="withEffect">
                                      <p:stCondLst>
                                        <p:cond delay="0"/>
                                      </p:stCondLst>
                                      <p:childTnLst>
                                        <p:animMotion origin="layout" path="M 0.00013 -0.02361 L 0.0987 -0.1375 " pathEditMode="relative" rAng="0" ptsTypes="AA">
                                          <p:cBhvr>
                                            <p:cTn id="172" dur="2000" fill="hold"/>
                                            <p:tgtEl>
                                              <p:spTgt spid="31"/>
                                            </p:tgtEl>
                                            <p:attrNameLst>
                                              <p:attrName>ppt_x</p:attrName>
                                              <p:attrName>ppt_y</p:attrName>
                                            </p:attrNameLst>
                                          </p:cBhvr>
                                          <p:rCtr x="4922" y="-5694"/>
                                        </p:animMotion>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34"/>
                                            </p:tgtEl>
                                            <p:attrNameLst>
                                              <p:attrName>style.visibility</p:attrName>
                                            </p:attrNameLst>
                                          </p:cBhvr>
                                          <p:to>
                                            <p:strVal val="visible"/>
                                          </p:to>
                                        </p:set>
                                        <p:anim calcmode="lin" valueType="num">
                                          <p:cBhvr>
                                            <p:cTn id="177" dur="250" fill="hold"/>
                                            <p:tgtEl>
                                              <p:spTgt spid="34"/>
                                            </p:tgtEl>
                                            <p:attrNameLst>
                                              <p:attrName>ppt_w</p:attrName>
                                            </p:attrNameLst>
                                          </p:cBhvr>
                                          <p:tavLst>
                                            <p:tav tm="0">
                                              <p:val>
                                                <p:fltVal val="0"/>
                                              </p:val>
                                            </p:tav>
                                            <p:tav tm="100000">
                                              <p:val>
                                                <p:strVal val="#ppt_w"/>
                                              </p:val>
                                            </p:tav>
                                          </p:tavLst>
                                        </p:anim>
                                        <p:anim calcmode="lin" valueType="num">
                                          <p:cBhvr>
                                            <p:cTn id="178" dur="250" fill="hold"/>
                                            <p:tgtEl>
                                              <p:spTgt spid="34"/>
                                            </p:tgtEl>
                                            <p:attrNameLst>
                                              <p:attrName>ppt_h</p:attrName>
                                            </p:attrNameLst>
                                          </p:cBhvr>
                                          <p:tavLst>
                                            <p:tav tm="0">
                                              <p:val>
                                                <p:fltVal val="0"/>
                                              </p:val>
                                            </p:tav>
                                            <p:tav tm="100000">
                                              <p:val>
                                                <p:strVal val="#ppt_h"/>
                                              </p:val>
                                            </p:tav>
                                          </p:tavLst>
                                        </p:anim>
                                        <p:animEffect transition="in" filter="fade">
                                          <p:cBhvr>
                                            <p:cTn id="179"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3" grpId="2" animBg="1"/>
          <p:bldP spid="38"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1613C-E388-0A4F-A210-AD9738782A10}"/>
              </a:ext>
            </a:extLst>
          </p:cNvPr>
          <p:cNvSpPr>
            <a:spLocks noGrp="1"/>
          </p:cNvSpPr>
          <p:nvPr>
            <p:ph type="body" sz="quarter" idx="15"/>
          </p:nvPr>
        </p:nvSpPr>
        <p:spPr>
          <a:xfrm>
            <a:off x="482501" y="1688947"/>
            <a:ext cx="11527436" cy="4103180"/>
          </a:xfrm>
        </p:spPr>
        <p:txBody>
          <a:bodyPr/>
          <a:lstStyle/>
          <a:p>
            <a:pPr marL="540000" indent="-457200"/>
            <a:r>
              <a:rPr lang="en-CA" dirty="0" err="1">
                <a:solidFill>
                  <a:schemeClr val="tx1"/>
                </a:solidFill>
              </a:rPr>
              <a:t>OpenClipart</a:t>
            </a:r>
            <a:r>
              <a:rPr lang="en-CA" dirty="0">
                <a:solidFill>
                  <a:schemeClr val="tx1"/>
                </a:solidFill>
              </a:rPr>
              <a:t>-Vectors. (</a:t>
            </a:r>
            <a:r>
              <a:rPr lang="en-CA" dirty="0" err="1">
                <a:solidFill>
                  <a:schemeClr val="tx1"/>
                </a:solidFill>
              </a:rPr>
              <a:t>n.d.</a:t>
            </a:r>
            <a:r>
              <a:rPr lang="en-CA" dirty="0">
                <a:solidFill>
                  <a:schemeClr val="tx1"/>
                </a:solidFill>
              </a:rPr>
              <a:t>). [bird]. </a:t>
            </a:r>
            <a:r>
              <a:rPr lang="en-CA" i="1" dirty="0" err="1">
                <a:solidFill>
                  <a:schemeClr val="tx1"/>
                </a:solidFill>
              </a:rPr>
              <a:t>Pixabay</a:t>
            </a:r>
            <a:r>
              <a:rPr lang="en-CA" i="1" dirty="0">
                <a:solidFill>
                  <a:schemeClr val="tx1"/>
                </a:solidFill>
              </a:rPr>
              <a:t>.</a:t>
            </a:r>
            <a:r>
              <a:rPr lang="en-CA" dirty="0">
                <a:solidFill>
                  <a:schemeClr val="tx1"/>
                </a:solidFill>
              </a:rPr>
              <a:t> </a:t>
            </a:r>
            <a:r>
              <a:rPr lang="en-CA" dirty="0">
                <a:hlinkClick r:id="rId3"/>
              </a:rPr>
              <a:t>https://pixabay.com/vectors/aves-birds-flying-colors-sparrows-148952/</a:t>
            </a:r>
            <a:endParaRPr lang="en-CA" dirty="0"/>
          </a:p>
          <a:p>
            <a:pPr marL="540000" indent="-457200"/>
            <a:r>
              <a:rPr lang="en-CA" dirty="0" err="1">
                <a:solidFill>
                  <a:schemeClr val="tx1"/>
                </a:solidFill>
              </a:rPr>
              <a:t>Czarcasis</a:t>
            </a:r>
            <a:r>
              <a:rPr lang="en-CA" dirty="0">
                <a:solidFill>
                  <a:schemeClr val="tx1"/>
                </a:solidFill>
              </a:rPr>
              <a:t>. (2015). Shattering glass. </a:t>
            </a:r>
            <a:r>
              <a:rPr lang="en-CA" i="1" dirty="0" err="1">
                <a:solidFill>
                  <a:schemeClr val="tx1"/>
                </a:solidFill>
              </a:rPr>
              <a:t>Freesound</a:t>
            </a:r>
            <a:r>
              <a:rPr lang="en-CA" i="1" dirty="0">
                <a:solidFill>
                  <a:schemeClr val="tx1"/>
                </a:solidFill>
              </a:rPr>
              <a:t>. </a:t>
            </a:r>
            <a:r>
              <a:rPr lang="en-CA" dirty="0">
                <a:solidFill>
                  <a:schemeClr val="tx1"/>
                </a:solidFill>
              </a:rPr>
              <a:t>CC BY. </a:t>
            </a:r>
            <a:r>
              <a:rPr lang="en-CA" dirty="0">
                <a:hlinkClick r:id="rId4"/>
              </a:rPr>
              <a:t>https:///freesound.org/people/Czarcazas/sounds/330800</a:t>
            </a:r>
            <a:endParaRPr lang="en-CA" dirty="0"/>
          </a:p>
          <a:p>
            <a:pPr marL="540000" indent="-457200"/>
            <a:r>
              <a:rPr lang="en-US" dirty="0" err="1">
                <a:solidFill>
                  <a:schemeClr val="tx1"/>
                </a:solidFill>
              </a:rPr>
              <a:t>Clker</a:t>
            </a:r>
            <a:r>
              <a:rPr lang="en-US" dirty="0">
                <a:solidFill>
                  <a:schemeClr val="tx1"/>
                </a:solidFill>
              </a:rPr>
              <a:t>-Free-Vector-Images. (</a:t>
            </a:r>
            <a:r>
              <a:rPr lang="en-US" dirty="0" err="1">
                <a:solidFill>
                  <a:schemeClr val="tx1"/>
                </a:solidFill>
              </a:rPr>
              <a:t>n.d.</a:t>
            </a:r>
            <a:r>
              <a:rPr lang="en-US" dirty="0">
                <a:solidFill>
                  <a:schemeClr val="tx1"/>
                </a:solidFill>
              </a:rPr>
              <a:t>). [Lawyer]. </a:t>
            </a:r>
            <a:r>
              <a:rPr lang="en-US" i="1" dirty="0" err="1">
                <a:solidFill>
                  <a:schemeClr val="tx1"/>
                </a:solidFill>
              </a:rPr>
              <a:t>Pixabay</a:t>
            </a:r>
            <a:r>
              <a:rPr lang="en-US" dirty="0">
                <a:solidFill>
                  <a:schemeClr val="tx1"/>
                </a:solidFill>
              </a:rPr>
              <a:t>. </a:t>
            </a:r>
            <a:r>
              <a:rPr lang="en-CA" dirty="0">
                <a:hlinkClick r:id="rId5"/>
              </a:rPr>
              <a:t>https://pixabay.com/vectors/lawyer-attorney-barrister-judge-28838/</a:t>
            </a:r>
            <a:endParaRPr lang="en-CA" dirty="0"/>
          </a:p>
          <a:p>
            <a:pPr marL="540000" indent="-457200"/>
            <a:r>
              <a:rPr lang="en-CA" dirty="0">
                <a:solidFill>
                  <a:schemeClr val="tx1"/>
                </a:solidFill>
              </a:rPr>
              <a:t>Federal Court. (</a:t>
            </a:r>
            <a:r>
              <a:rPr lang="en-CA" dirty="0" err="1">
                <a:solidFill>
                  <a:schemeClr val="tx1"/>
                </a:solidFill>
              </a:rPr>
              <a:t>n.d.</a:t>
            </a:r>
            <a:r>
              <a:rPr lang="en-CA" dirty="0">
                <a:solidFill>
                  <a:schemeClr val="tx1"/>
                </a:solidFill>
              </a:rPr>
              <a:t>). [Federal Court Coat of Arms]. Federal Court. </a:t>
            </a:r>
            <a:r>
              <a:rPr lang="en-CA" dirty="0">
                <a:hlinkClick r:id="rId6"/>
              </a:rPr>
              <a:t>https://www.fct-cf.gc.ca/Content/img/base/newCOA.jpg</a:t>
            </a:r>
            <a:endParaRPr lang="en-CA" dirty="0"/>
          </a:p>
          <a:p>
            <a:pPr marL="360000" indent="-457200">
              <a:lnSpc>
                <a:spcPct val="100000"/>
              </a:lnSpc>
            </a:pPr>
            <a:r>
              <a:rPr lang="en-US" dirty="0">
                <a:solidFill>
                  <a:schemeClr val="tx1"/>
                </a:solidFill>
                <a:latin typeface="Arial" panose="020B0604020202020204" pitchFamily="34" charset="0"/>
                <a:cs typeface="Arial" panose="020B0604020202020204" pitchFamily="34" charset="0"/>
              </a:rPr>
              <a:t> </a:t>
            </a:r>
            <a:r>
              <a:rPr lang="az-Cyrl-AZ" dirty="0">
                <a:solidFill>
                  <a:schemeClr val="tx1"/>
                </a:solidFill>
                <a:latin typeface="Arial" panose="020B0604020202020204" pitchFamily="34" charset="0"/>
                <a:cs typeface="Arial" panose="020B0604020202020204" pitchFamily="34" charset="0"/>
              </a:rPr>
              <a:t>Тимур Минвалеев, </a:t>
            </a:r>
            <a:r>
              <a:rPr lang="en-CA" dirty="0">
                <a:solidFill>
                  <a:schemeClr val="tx1"/>
                </a:solidFill>
                <a:latin typeface="Arial" panose="020B0604020202020204" pitchFamily="34" charset="0"/>
                <a:cs typeface="Arial" panose="020B0604020202020204" pitchFamily="34" charset="0"/>
              </a:rPr>
              <a:t>RU. (</a:t>
            </a:r>
            <a:r>
              <a:rPr lang="en-CA" dirty="0" err="1">
                <a:solidFill>
                  <a:schemeClr val="tx1"/>
                </a:solidFill>
                <a:latin typeface="Arial" panose="020B0604020202020204" pitchFamily="34" charset="0"/>
                <a:cs typeface="Arial" panose="020B0604020202020204" pitchFamily="34" charset="0"/>
              </a:rPr>
              <a:t>n.d.</a:t>
            </a:r>
            <a:r>
              <a:rPr lang="en-CA" dirty="0">
                <a:solidFill>
                  <a:schemeClr val="tx1"/>
                </a:solidFill>
                <a:latin typeface="Arial" panose="020B0604020202020204" pitchFamily="34" charset="0"/>
                <a:cs typeface="Arial" panose="020B0604020202020204" pitchFamily="34" charset="0"/>
              </a:rPr>
              <a:t>). Percent. </a:t>
            </a:r>
            <a:r>
              <a:rPr lang="en-CA" i="1" dirty="0">
                <a:solidFill>
                  <a:schemeClr val="tx1"/>
                </a:solidFill>
                <a:latin typeface="Arial" panose="020B0604020202020204" pitchFamily="34" charset="0"/>
                <a:cs typeface="Arial" panose="020B0604020202020204" pitchFamily="34" charset="0"/>
              </a:rPr>
              <a:t>The Noun Project</a:t>
            </a:r>
            <a:r>
              <a:rPr lang="en-CA" dirty="0">
                <a:solidFill>
                  <a:schemeClr val="tx1"/>
                </a:solidFill>
                <a:latin typeface="Arial" panose="020B0604020202020204" pitchFamily="34" charset="0"/>
                <a:cs typeface="Arial" panose="020B0604020202020204" pitchFamily="34" charset="0"/>
              </a:rPr>
              <a:t>. CC BY. </a:t>
            </a:r>
            <a:r>
              <a:rPr lang="en-CA" dirty="0">
                <a:latin typeface="Arial" panose="020B0604020202020204" pitchFamily="34" charset="0"/>
                <a:cs typeface="Arial" panose="020B0604020202020204" pitchFamily="34" charset="0"/>
                <a:hlinkClick r:id="rId7"/>
              </a:rPr>
              <a:t>https://thenounproject.com/search/?q=percent&amp;i=397874</a:t>
            </a:r>
            <a:endParaRPr lang="en-CA" dirty="0">
              <a:latin typeface="Arial" panose="020B0604020202020204" pitchFamily="34" charset="0"/>
              <a:cs typeface="Arial" panose="020B0604020202020204" pitchFamily="34" charset="0"/>
            </a:endParaRPr>
          </a:p>
          <a:p>
            <a:pPr marL="360000" indent="-457200">
              <a:lnSpc>
                <a:spcPct val="100000"/>
              </a:lnSpc>
            </a:pPr>
            <a:r>
              <a:rPr lang="en-CA" dirty="0">
                <a:latin typeface="Arial" panose="020B0604020202020204" pitchFamily="34" charset="0"/>
                <a:cs typeface="Arial" panose="020B0604020202020204" pitchFamily="34" charset="0"/>
              </a:rPr>
              <a:t> </a:t>
            </a:r>
            <a:r>
              <a:rPr lang="en-CA" dirty="0">
                <a:solidFill>
                  <a:schemeClr val="tx1"/>
                </a:solidFill>
                <a:latin typeface="Arial" panose="020B0604020202020204" pitchFamily="34" charset="0"/>
                <a:cs typeface="Arial" panose="020B0604020202020204" pitchFamily="34" charset="0"/>
              </a:rPr>
              <a:t>TH ATOM. (</a:t>
            </a:r>
            <a:r>
              <a:rPr lang="en-CA" dirty="0" err="1">
                <a:solidFill>
                  <a:schemeClr val="tx1"/>
                </a:solidFill>
                <a:latin typeface="Arial" panose="020B0604020202020204" pitchFamily="34" charset="0"/>
                <a:cs typeface="Arial" panose="020B0604020202020204" pitchFamily="34" charset="0"/>
              </a:rPr>
              <a:t>n.d.</a:t>
            </a:r>
            <a:r>
              <a:rPr lang="en-CA" dirty="0">
                <a:solidFill>
                  <a:schemeClr val="tx1"/>
                </a:solidFill>
                <a:latin typeface="Arial" panose="020B0604020202020204" pitchFamily="34" charset="0"/>
                <a:cs typeface="Arial" panose="020B0604020202020204" pitchFamily="34" charset="0"/>
              </a:rPr>
              <a:t>). Copy. </a:t>
            </a:r>
            <a:r>
              <a:rPr lang="en-CA" i="1" dirty="0">
                <a:solidFill>
                  <a:schemeClr val="tx1"/>
                </a:solidFill>
                <a:latin typeface="Arial" panose="020B0604020202020204" pitchFamily="34" charset="0"/>
                <a:cs typeface="Arial" panose="020B0604020202020204" pitchFamily="34" charset="0"/>
              </a:rPr>
              <a:t>The Noun Project</a:t>
            </a:r>
            <a:r>
              <a:rPr lang="en-CA" dirty="0">
                <a:solidFill>
                  <a:schemeClr val="tx1"/>
                </a:solidFill>
                <a:latin typeface="Arial" panose="020B0604020202020204" pitchFamily="34" charset="0"/>
                <a:cs typeface="Arial" panose="020B0604020202020204" pitchFamily="34" charset="0"/>
              </a:rPr>
              <a:t>. CC BY. </a:t>
            </a:r>
            <a:r>
              <a:rPr lang="en-CA" dirty="0">
                <a:latin typeface="Arial" panose="020B0604020202020204" pitchFamily="34" charset="0"/>
                <a:cs typeface="Arial" panose="020B0604020202020204" pitchFamily="34" charset="0"/>
                <a:hlinkClick r:id="rId8"/>
              </a:rPr>
              <a:t>https://thenounproject.com/search/?q=copy&amp;i=1474212</a:t>
            </a:r>
            <a:endParaRPr lang="en-CA"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23450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C7103C8-4A21-FD4E-B84F-7A9AA5910FAA}"/>
              </a:ext>
            </a:extLst>
          </p:cNvPr>
          <p:cNvSpPr txBox="1">
            <a:spLocks/>
          </p:cNvSpPr>
          <p:nvPr/>
        </p:nvSpPr>
        <p:spPr>
          <a:xfrm>
            <a:off x="453957" y="1748584"/>
            <a:ext cx="11284086" cy="4494172"/>
          </a:xfrm>
          <a:prstGeom prst="rect">
            <a:avLst/>
          </a:prstGeom>
        </p:spPr>
        <p:txBody>
          <a:bodyPr/>
          <a:lstStyle>
            <a:lvl1pPr marL="0" indent="0" algn="l" defTabSz="914400" rtl="0" eaLnBrk="1" latinLnBrk="0" hangingPunct="1">
              <a:lnSpc>
                <a:spcPct val="90000"/>
              </a:lnSpc>
              <a:spcBef>
                <a:spcPts val="1000"/>
              </a:spcBef>
              <a:buFont typeface="Arial"/>
              <a:buNone/>
              <a:defRPr sz="2000"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indent="-457200"/>
            <a:r>
              <a:rPr lang="en-US" sz="1800" dirty="0" err="1">
                <a:solidFill>
                  <a:schemeClr val="tx1"/>
                </a:solidFill>
                <a:latin typeface="Arial" panose="020B0604020202020204" pitchFamily="34" charset="0"/>
                <a:cs typeface="Arial" panose="020B0604020202020204" pitchFamily="34" charset="0"/>
              </a:rPr>
              <a:t>Farais</a:t>
            </a:r>
            <a:r>
              <a:rPr lang="en-US" sz="1800" dirty="0">
                <a:solidFill>
                  <a:schemeClr val="tx1"/>
                </a:solidFill>
                <a:latin typeface="Arial" panose="020B0604020202020204" pitchFamily="34" charset="0"/>
                <a:cs typeface="Arial" panose="020B0604020202020204" pitchFamily="34" charset="0"/>
              </a:rPr>
              <a:t>, B, CL. (n.d.). Decision. </a:t>
            </a:r>
            <a:r>
              <a:rPr lang="en-US" sz="1800" i="1" dirty="0">
                <a:solidFill>
                  <a:schemeClr val="tx1"/>
                </a:solidFill>
                <a:latin typeface="Arial" panose="020B0604020202020204" pitchFamily="34" charset="0"/>
                <a:cs typeface="Arial" panose="020B0604020202020204" pitchFamily="34" charset="0"/>
              </a:rPr>
              <a:t>The Noun Project</a:t>
            </a:r>
            <a:r>
              <a:rPr lang="en-US" sz="1800" dirty="0">
                <a:solidFill>
                  <a:schemeClr val="tx1"/>
                </a:solidFill>
                <a:latin typeface="Arial" panose="020B0604020202020204" pitchFamily="34" charset="0"/>
                <a:cs typeface="Arial" panose="020B0604020202020204" pitchFamily="34" charset="0"/>
              </a:rPr>
              <a:t>. CC BY</a:t>
            </a:r>
            <a:r>
              <a:rPr lang="en-US" sz="1800" dirty="0" smtClean="0">
                <a:solidFill>
                  <a:schemeClr val="tx1"/>
                </a:solidFill>
                <a:latin typeface="Arial" panose="020B0604020202020204" pitchFamily="34" charset="0"/>
                <a:cs typeface="Arial" panose="020B0604020202020204" pitchFamily="34" charset="0"/>
              </a:rPr>
              <a:t>. </a:t>
            </a:r>
            <a:r>
              <a:rPr lang="en-CA" sz="1800" dirty="0">
                <a:latin typeface="Arial" panose="020B0604020202020204" pitchFamily="34" charset="0"/>
                <a:cs typeface="Arial" panose="020B0604020202020204" pitchFamily="34" charset="0"/>
                <a:hlinkClick r:id="rId2"/>
              </a:rPr>
              <a:t>https://thenounproject.com/search/?q=alternatives&amp;i=1074053</a:t>
            </a:r>
            <a:endParaRPr lang="en-US" sz="1800" dirty="0">
              <a:latin typeface="Arial" panose="020B0604020202020204" pitchFamily="34" charset="0"/>
              <a:cs typeface="Arial" panose="020B0604020202020204" pitchFamily="34" charset="0"/>
            </a:endParaRPr>
          </a:p>
          <a:p>
            <a:pPr marL="360000" indent="-457200">
              <a:lnSpc>
                <a:spcPct val="100000"/>
              </a:lnSpc>
            </a:pPr>
            <a:r>
              <a:rPr lang="en-CA" sz="1800" dirty="0">
                <a:solidFill>
                  <a:schemeClr val="tx1"/>
                </a:solidFill>
                <a:latin typeface="Arial" panose="020B0604020202020204" pitchFamily="34" charset="0"/>
                <a:cs typeface="Arial" panose="020B0604020202020204" pitchFamily="34" charset="0"/>
              </a:rPr>
              <a:t>AFY Studio, ID. (n.d.). Leaf. </a:t>
            </a:r>
            <a:r>
              <a:rPr lang="en-CA" sz="1800" i="1" dirty="0">
                <a:solidFill>
                  <a:schemeClr val="tx1"/>
                </a:solidFill>
                <a:latin typeface="Arial" panose="020B0604020202020204" pitchFamily="34" charset="0"/>
                <a:cs typeface="Arial" panose="020B0604020202020204" pitchFamily="34" charset="0"/>
              </a:rPr>
              <a:t>The Noun Project</a:t>
            </a:r>
            <a:r>
              <a:rPr lang="en-CA" sz="1800" dirty="0">
                <a:solidFill>
                  <a:schemeClr val="tx1"/>
                </a:solidFill>
                <a:latin typeface="Arial" panose="020B0604020202020204" pitchFamily="34" charset="0"/>
                <a:cs typeface="Arial" panose="020B0604020202020204" pitchFamily="34" charset="0"/>
              </a:rPr>
              <a:t>. CC BY. </a:t>
            </a:r>
            <a:r>
              <a:rPr lang="en-CA" sz="1800" dirty="0" smtClean="0">
                <a:latin typeface="Arial" panose="020B0604020202020204" pitchFamily="34" charset="0"/>
                <a:cs typeface="Arial" panose="020B0604020202020204" pitchFamily="34" charset="0"/>
                <a:hlinkClick r:id="rId3"/>
              </a:rPr>
              <a:t>https</a:t>
            </a:r>
            <a:r>
              <a:rPr lang="en-CA" sz="1800" dirty="0">
                <a:latin typeface="Arial" panose="020B0604020202020204" pitchFamily="34" charset="0"/>
                <a:cs typeface="Arial" panose="020B0604020202020204" pitchFamily="34" charset="0"/>
                <a:hlinkClick r:id="rId3"/>
              </a:rPr>
              <a:t>://thenounproject.com/AFYstudio/uploads/?i=1737325</a:t>
            </a:r>
            <a:endParaRPr lang="en-US" sz="1800" dirty="0"/>
          </a:p>
          <a:p>
            <a:pPr marL="360000" indent="-457200"/>
            <a:r>
              <a:rPr lang="en-CA" sz="1800" dirty="0" err="1" smtClean="0">
                <a:solidFill>
                  <a:schemeClr val="tx1"/>
                </a:solidFill>
                <a:latin typeface="Arial" panose="020B0604020202020204" pitchFamily="34" charset="0"/>
                <a:cs typeface="Arial" panose="020B0604020202020204" pitchFamily="34" charset="0"/>
              </a:rPr>
              <a:t>Gregor</a:t>
            </a:r>
            <a:r>
              <a:rPr lang="en-CA" sz="1800" dirty="0" smtClean="0">
                <a:solidFill>
                  <a:schemeClr val="tx1"/>
                </a:solidFill>
                <a:latin typeface="Arial" panose="020B0604020202020204" pitchFamily="34" charset="0"/>
                <a:cs typeface="Arial" panose="020B0604020202020204" pitchFamily="34" charset="0"/>
              </a:rPr>
              <a:t> </a:t>
            </a:r>
            <a:r>
              <a:rPr lang="en-CA" sz="1800" dirty="0" err="1" smtClean="0">
                <a:solidFill>
                  <a:schemeClr val="tx1"/>
                </a:solidFill>
                <a:latin typeface="Arial" panose="020B0604020202020204" pitchFamily="34" charset="0"/>
                <a:cs typeface="Arial" panose="020B0604020202020204" pitchFamily="34" charset="0"/>
              </a:rPr>
              <a:t>Cresnar</a:t>
            </a:r>
            <a:r>
              <a:rPr lang="en-CA" sz="1800" dirty="0" smtClean="0">
                <a:solidFill>
                  <a:schemeClr val="tx1"/>
                </a:solidFill>
                <a:latin typeface="Arial" panose="020B0604020202020204" pitchFamily="34" charset="0"/>
                <a:cs typeface="Arial" panose="020B0604020202020204" pitchFamily="34" charset="0"/>
              </a:rPr>
              <a:t>. </a:t>
            </a:r>
            <a:r>
              <a:rPr lang="en-CA" sz="1800" dirty="0">
                <a:solidFill>
                  <a:schemeClr val="tx1"/>
                </a:solidFill>
                <a:latin typeface="Arial" panose="020B0604020202020204" pitchFamily="34" charset="0"/>
                <a:cs typeface="Arial" panose="020B0604020202020204" pitchFamily="34" charset="0"/>
              </a:rPr>
              <a:t>(n.d.). Dollar sign. </a:t>
            </a:r>
            <a:r>
              <a:rPr lang="en-CA" sz="1800" i="1" dirty="0">
                <a:solidFill>
                  <a:schemeClr val="tx1"/>
                </a:solidFill>
                <a:latin typeface="Arial" panose="020B0604020202020204" pitchFamily="34" charset="0"/>
                <a:cs typeface="Arial" panose="020B0604020202020204" pitchFamily="34" charset="0"/>
              </a:rPr>
              <a:t>The Noun Project</a:t>
            </a:r>
            <a:r>
              <a:rPr lang="en-CA" sz="1800" dirty="0">
                <a:solidFill>
                  <a:schemeClr val="tx1"/>
                </a:solidFill>
                <a:latin typeface="Arial" panose="020B0604020202020204" pitchFamily="34" charset="0"/>
                <a:cs typeface="Arial" panose="020B0604020202020204" pitchFamily="34" charset="0"/>
              </a:rPr>
              <a:t>. CC </a:t>
            </a:r>
            <a:r>
              <a:rPr lang="en-CA" sz="1800" dirty="0" smtClean="0">
                <a:solidFill>
                  <a:schemeClr val="tx1"/>
                </a:solidFill>
                <a:latin typeface="Arial" panose="020B0604020202020204" pitchFamily="34" charset="0"/>
                <a:cs typeface="Arial" panose="020B0604020202020204" pitchFamily="34" charset="0"/>
              </a:rPr>
              <a:t>BY.</a:t>
            </a:r>
            <a:r>
              <a:rPr lang="en-US" sz="1800" dirty="0" smtClean="0">
                <a:solidFill>
                  <a:schemeClr val="tx1"/>
                </a:solidFill>
                <a:latin typeface="Arial" panose="020B0604020202020204" pitchFamily="34" charset="0"/>
                <a:cs typeface="Arial" panose="020B0604020202020204" pitchFamily="34" charset="0"/>
              </a:rPr>
              <a:t> </a:t>
            </a:r>
            <a:r>
              <a:rPr lang="en-CA" sz="1800" dirty="0" smtClean="0">
                <a:latin typeface="Arial" panose="020B0604020202020204" pitchFamily="34" charset="0"/>
                <a:cs typeface="Arial" panose="020B0604020202020204" pitchFamily="34" charset="0"/>
                <a:hlinkClick r:id="rId4"/>
              </a:rPr>
              <a:t>https</a:t>
            </a:r>
            <a:r>
              <a:rPr lang="en-CA" sz="1800" dirty="0">
                <a:latin typeface="Arial" panose="020B0604020202020204" pitchFamily="34" charset="0"/>
                <a:cs typeface="Arial" panose="020B0604020202020204" pitchFamily="34" charset="0"/>
                <a:hlinkClick r:id="rId4"/>
              </a:rPr>
              <a:t>://thenounproject.com/search/?q=dollar%20sign&amp;i=171145</a:t>
            </a:r>
            <a:endParaRPr lang="en-CA" sz="1800" dirty="0">
              <a:latin typeface="Arial" panose="020B0604020202020204" pitchFamily="34" charset="0"/>
              <a:cs typeface="Arial" panose="020B0604020202020204" pitchFamily="34" charset="0"/>
            </a:endParaRPr>
          </a:p>
          <a:p>
            <a:pPr marL="360000" indent="-457200"/>
            <a:r>
              <a:rPr lang="en-CA" sz="1800" dirty="0">
                <a:solidFill>
                  <a:schemeClr val="tx1"/>
                </a:solidFill>
                <a:latin typeface="Arial" panose="020B0604020202020204" pitchFamily="34" charset="0"/>
                <a:cs typeface="Arial" panose="020B0604020202020204" pitchFamily="34" charset="0"/>
              </a:rPr>
              <a:t>[Photo of Ariel Katz] CC BY SA. Retrieved from: </a:t>
            </a:r>
            <a:r>
              <a:rPr lang="en-CA" sz="1800" dirty="0">
                <a:hlinkClick r:id="rId5"/>
              </a:rPr>
              <a:t>https://arielkatz.org/about</a:t>
            </a:r>
            <a:endParaRPr lang="en-CA" sz="1800" dirty="0"/>
          </a:p>
          <a:p>
            <a:pPr marL="360000" indent="-457200"/>
            <a:r>
              <a:rPr lang="en-CA" sz="1800" dirty="0" smtClean="0">
                <a:solidFill>
                  <a:schemeClr val="tx1"/>
                </a:solidFill>
              </a:rPr>
              <a:t>Government of Canada. (2018). Official </a:t>
            </a:r>
            <a:r>
              <a:rPr lang="en-CA" sz="1800" dirty="0">
                <a:solidFill>
                  <a:schemeClr val="tx1"/>
                </a:solidFill>
              </a:rPr>
              <a:t>rendition of the coat of arms of </a:t>
            </a:r>
            <a:r>
              <a:rPr lang="en-CA" sz="1800" dirty="0" smtClean="0">
                <a:solidFill>
                  <a:schemeClr val="tx1"/>
                </a:solidFill>
              </a:rPr>
              <a:t>Canada. </a:t>
            </a:r>
            <a:r>
              <a:rPr lang="en-CA" sz="1800" i="1" dirty="0">
                <a:solidFill>
                  <a:schemeClr val="tx1"/>
                </a:solidFill>
              </a:rPr>
              <a:t>Wikimedia Commons. </a:t>
            </a:r>
            <a:r>
              <a:rPr lang="en-CA" sz="1800" dirty="0">
                <a:solidFill>
                  <a:schemeClr val="tx1"/>
                </a:solidFill>
              </a:rPr>
              <a:t>Converted to </a:t>
            </a:r>
            <a:r>
              <a:rPr lang="en-CA" sz="1800" dirty="0" err="1">
                <a:solidFill>
                  <a:schemeClr val="tx1"/>
                </a:solidFill>
              </a:rPr>
              <a:t>svg</a:t>
            </a:r>
            <a:r>
              <a:rPr lang="en-CA" sz="1800" dirty="0">
                <a:solidFill>
                  <a:schemeClr val="tx1"/>
                </a:solidFill>
              </a:rPr>
              <a:t> by Zscout370</a:t>
            </a:r>
            <a:r>
              <a:rPr lang="en-CA" sz="1800" dirty="0" smtClean="0">
                <a:solidFill>
                  <a:schemeClr val="tx1"/>
                </a:solidFill>
              </a:rPr>
              <a:t>. Crown </a:t>
            </a:r>
            <a:r>
              <a:rPr lang="en-CA" sz="1800" dirty="0">
                <a:solidFill>
                  <a:schemeClr val="tx1"/>
                </a:solidFill>
              </a:rPr>
              <a:t>Copyright. Fair Use TM. </a:t>
            </a:r>
            <a:r>
              <a:rPr lang="en-CA" sz="1800" dirty="0" smtClean="0">
                <a:hlinkClick r:id="rId6"/>
              </a:rPr>
              <a:t>https</a:t>
            </a:r>
            <a:r>
              <a:rPr lang="en-CA" sz="1800" dirty="0">
                <a:hlinkClick r:id="rId6"/>
              </a:rPr>
              <a:t>://en.wikipedia.org/wiki/Arms_of_Canada#/media/File:Coat_of_arms_of_Canada.svg</a:t>
            </a:r>
            <a:endParaRPr lang="en-CA" sz="1800" dirty="0"/>
          </a:p>
          <a:p>
            <a:pPr marL="360000" indent="-457200"/>
            <a:r>
              <a:rPr lang="en-CA" sz="1800" dirty="0">
                <a:solidFill>
                  <a:schemeClr val="tx1"/>
                </a:solidFill>
              </a:rPr>
              <a:t>Dig deeper. (2017). [Supreme Court of Canada]. </a:t>
            </a:r>
            <a:r>
              <a:rPr lang="en-CA" sz="1800" i="1" dirty="0">
                <a:solidFill>
                  <a:schemeClr val="tx1"/>
                </a:solidFill>
              </a:rPr>
              <a:t>Wikimedia Commons</a:t>
            </a:r>
            <a:r>
              <a:rPr lang="en-CA" sz="1800" dirty="0">
                <a:solidFill>
                  <a:schemeClr val="tx1"/>
                </a:solidFill>
              </a:rPr>
              <a:t>. CC BY 4.0. </a:t>
            </a:r>
            <a:r>
              <a:rPr lang="en-CA" sz="1800" dirty="0">
                <a:hlinkClick r:id="rId7"/>
              </a:rPr>
              <a:t>https://</a:t>
            </a:r>
            <a:r>
              <a:rPr lang="en-CA" sz="1800" dirty="0" smtClean="0">
                <a:hlinkClick r:id="rId7"/>
              </a:rPr>
              <a:t>commons.wikimedia.org/wiki/File:Supreme_court_of_Canada_in_summer.jpg</a:t>
            </a:r>
            <a:endParaRPr lang="en-CA" sz="1800" dirty="0"/>
          </a:p>
          <a:p>
            <a:pPr marL="360000" indent="-457200"/>
            <a:endParaRPr lang="en-CA" sz="1800" dirty="0"/>
          </a:p>
          <a:p>
            <a:pPr marL="360000" indent="-457200"/>
            <a:endParaRPr lang="en-CA" sz="1800" dirty="0">
              <a:latin typeface="Arial" panose="020B060402020202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2135713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DC7103C8-4A21-FD4E-B84F-7A9AA5910FAA}"/>
              </a:ext>
            </a:extLst>
          </p:cNvPr>
          <p:cNvSpPr txBox="1">
            <a:spLocks/>
          </p:cNvSpPr>
          <p:nvPr/>
        </p:nvSpPr>
        <p:spPr>
          <a:xfrm>
            <a:off x="453957" y="1748584"/>
            <a:ext cx="11284086" cy="4494172"/>
          </a:xfrm>
          <a:prstGeom prst="rect">
            <a:avLst/>
          </a:prstGeom>
        </p:spPr>
        <p:txBody>
          <a:bodyPr/>
          <a:lstStyle>
            <a:lvl1pPr marL="0" indent="0" algn="l" defTabSz="914400" rtl="0" eaLnBrk="1" latinLnBrk="0" hangingPunct="1">
              <a:lnSpc>
                <a:spcPct val="90000"/>
              </a:lnSpc>
              <a:spcBef>
                <a:spcPts val="1000"/>
              </a:spcBef>
              <a:buFont typeface="Arial"/>
              <a:buNone/>
              <a:defRPr sz="2000" kern="1200" baseline="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40000" indent="-457200"/>
            <a:r>
              <a:rPr lang="en-US" sz="1800" dirty="0">
                <a:solidFill>
                  <a:schemeClr val="tx1"/>
                </a:solidFill>
                <a:latin typeface="Arial" panose="020B0604020202020204" pitchFamily="34" charset="0"/>
                <a:cs typeface="Arial" panose="020B0604020202020204" pitchFamily="34" charset="0"/>
              </a:rPr>
              <a:t>Closing Slides Music: </a:t>
            </a:r>
            <a:r>
              <a:rPr lang="en-US" sz="1800" dirty="0" err="1">
                <a:solidFill>
                  <a:schemeClr val="tx1"/>
                </a:solidFill>
                <a:latin typeface="Arial" panose="020B0604020202020204" pitchFamily="34" charset="0"/>
                <a:cs typeface="Arial" panose="020B0604020202020204" pitchFamily="34" charset="0"/>
              </a:rPr>
              <a:t>Rybak</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Nazar</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n.d.</a:t>
            </a:r>
            <a:r>
              <a:rPr lang="en-US" sz="1800" dirty="0">
                <a:solidFill>
                  <a:schemeClr val="tx1"/>
                </a:solidFill>
                <a:latin typeface="Arial" panose="020B0604020202020204" pitchFamily="34" charset="0"/>
                <a:cs typeface="Arial" panose="020B0604020202020204" pitchFamily="34" charset="0"/>
              </a:rPr>
              <a:t>). Corporate Inspired</a:t>
            </a:r>
            <a:r>
              <a:rPr lang="en-US" sz="1800" i="1" dirty="0">
                <a:solidFill>
                  <a:schemeClr val="tx1"/>
                </a:solidFill>
                <a:latin typeface="Arial" panose="020B0604020202020204" pitchFamily="34" charset="0"/>
                <a:cs typeface="Arial" panose="020B0604020202020204" pitchFamily="34" charset="0"/>
              </a:rPr>
              <a:t>. </a:t>
            </a:r>
            <a:r>
              <a:rPr lang="en-US" sz="1800" i="1" dirty="0" err="1">
                <a:solidFill>
                  <a:schemeClr val="tx1"/>
                </a:solidFill>
                <a:latin typeface="Arial" panose="020B0604020202020204" pitchFamily="34" charset="0"/>
                <a:cs typeface="Arial" panose="020B0604020202020204" pitchFamily="34" charset="0"/>
              </a:rPr>
              <a:t>HookSounds</a:t>
            </a:r>
            <a:r>
              <a:rPr lang="en-US" sz="1800" i="1" dirty="0">
                <a:solidFill>
                  <a:schemeClr val="tx1"/>
                </a:solidFill>
                <a:latin typeface="Arial" panose="020B0604020202020204" pitchFamily="34" charset="0"/>
                <a:cs typeface="Arial" panose="020B0604020202020204" pitchFamily="34" charset="0"/>
              </a:rPr>
              <a:t>.</a:t>
            </a:r>
            <a:r>
              <a:rPr lang="en-US" sz="1800" dirty="0">
                <a:solidFill>
                  <a:schemeClr val="tx1"/>
                </a:solidFill>
                <a:latin typeface="Arial" panose="020B0604020202020204" pitchFamily="34" charset="0"/>
                <a:cs typeface="Arial" panose="020B0604020202020204" pitchFamily="34" charset="0"/>
              </a:rPr>
              <a:t> CC BY. </a:t>
            </a:r>
            <a:r>
              <a:rPr lang="en-US" sz="1800" dirty="0">
                <a:latin typeface="Arial" panose="020B0604020202020204" pitchFamily="34" charset="0"/>
                <a:cs typeface="Arial" panose="020B0604020202020204" pitchFamily="34" charset="0"/>
                <a:hlinkClick r:id="rId3"/>
              </a:rPr>
              <a:t>http://www.hooksounds.com</a:t>
            </a:r>
            <a:endParaRPr lang="en-US" sz="1800" dirty="0">
              <a:latin typeface="Arial" panose="020B0604020202020204" pitchFamily="34" charset="0"/>
              <a:cs typeface="Arial" panose="020B0604020202020204" pitchFamily="34" charset="0"/>
            </a:endParaRPr>
          </a:p>
          <a:p>
            <a:pPr marL="540000" indent="-457200"/>
            <a:endParaRPr lang="en-US" sz="1800" dirty="0">
              <a:solidFill>
                <a:schemeClr val="tx1"/>
              </a:solidFill>
              <a:latin typeface="Arial" panose="020B0604020202020204" pitchFamily="34" charset="0"/>
              <a:cs typeface="Arial" panose="020B0604020202020204" pitchFamily="34" charset="0"/>
            </a:endParaRPr>
          </a:p>
          <a:p>
            <a:pPr marL="540000" indent="-457200">
              <a:spcBef>
                <a:spcPts val="0"/>
              </a:spcBef>
            </a:pPr>
            <a:r>
              <a:rPr lang="en-US" sz="1800" dirty="0">
                <a:solidFill>
                  <a:schemeClr val="tx1"/>
                </a:solidFill>
                <a:latin typeface="Arial" panose="020B0604020202020204" pitchFamily="34" charset="0"/>
                <a:cs typeface="Arial" panose="020B0604020202020204" pitchFamily="34" charset="0"/>
              </a:rPr>
              <a:t>Unattributed materials are contributions from the Opening Up Copyright Project Team and placed in the Public Domain</a:t>
            </a:r>
          </a:p>
          <a:p>
            <a:endParaRPr lang="en-US" sz="1800" dirty="0"/>
          </a:p>
        </p:txBody>
      </p:sp>
    </p:spTree>
    <p:extLst>
      <p:ext uri="{BB962C8B-B14F-4D97-AF65-F5344CB8AC3E}">
        <p14:creationId xmlns:p14="http://schemas.microsoft.com/office/powerpoint/2010/main" val="3272893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47C9CD-F3BE-744F-B3FB-0DC33EF60973}"/>
              </a:ext>
            </a:extLst>
          </p:cNvPr>
          <p:cNvSpPr txBox="1"/>
          <p:nvPr/>
        </p:nvSpPr>
        <p:spPr>
          <a:xfrm>
            <a:off x="1936459" y="2443083"/>
            <a:ext cx="9768468" cy="707886"/>
          </a:xfrm>
          <a:prstGeom prst="rect">
            <a:avLst/>
          </a:prstGeom>
          <a:noFill/>
        </p:spPr>
        <p:txBody>
          <a:bodyPr wrap="square" rtlCol="0">
            <a:spAutoFit/>
          </a:bodyPr>
          <a:lstStyle/>
          <a:p>
            <a:r>
              <a:rPr lang="en-US" sz="2000" dirty="0"/>
              <a:t>University of Alberta. (</a:t>
            </a:r>
            <a:r>
              <a:rPr lang="en-US" sz="2000" dirty="0" smtClean="0"/>
              <a:t>2020). Access </a:t>
            </a:r>
            <a:r>
              <a:rPr lang="en-US" sz="2000" dirty="0"/>
              <a:t>Copyright v. York</a:t>
            </a:r>
            <a:r>
              <a:rPr lang="en-US" sz="2000" dirty="0" smtClean="0"/>
              <a:t>. </a:t>
            </a:r>
            <a:r>
              <a:rPr lang="en-US" sz="2000" i="1" dirty="0"/>
              <a:t>Opening Up Copyright </a:t>
            </a:r>
            <a:r>
              <a:rPr lang="en-US" sz="2000" i="1" dirty="0" smtClean="0"/>
              <a:t>Instructional </a:t>
            </a:r>
            <a:r>
              <a:rPr lang="en-US" sz="2000" i="1" dirty="0"/>
              <a:t>Module. </a:t>
            </a:r>
            <a:r>
              <a:rPr lang="en-US" sz="2000" dirty="0">
                <a:solidFill>
                  <a:schemeClr val="bg2">
                    <a:lumMod val="50000"/>
                  </a:schemeClr>
                </a:solidFill>
                <a:hlinkClick r:id="rId2"/>
              </a:rPr>
              <a:t>https://sites.library.ualberta.ca/copyright</a:t>
            </a:r>
            <a:r>
              <a:rPr lang="en-US" sz="2000" dirty="0" smtClean="0">
                <a:solidFill>
                  <a:schemeClr val="bg2">
                    <a:lumMod val="50000"/>
                  </a:schemeClr>
                </a:solidFill>
                <a:hlinkClick r:id="rId2"/>
              </a:rPr>
              <a:t>/</a:t>
            </a:r>
            <a:r>
              <a:rPr lang="en-US" sz="2000" dirty="0" smtClean="0">
                <a:solidFill>
                  <a:schemeClr val="bg2">
                    <a:lumMod val="50000"/>
                  </a:schemeClr>
                </a:solidFill>
              </a:rPr>
              <a:t> </a:t>
            </a:r>
            <a:endParaRPr lang="en-US" sz="2000" dirty="0">
              <a:solidFill>
                <a:schemeClr val="bg2">
                  <a:lumMod val="50000"/>
                </a:schemeClr>
              </a:solidFill>
            </a:endParaRPr>
          </a:p>
        </p:txBody>
      </p:sp>
    </p:spTree>
    <p:extLst>
      <p:ext uri="{BB962C8B-B14F-4D97-AF65-F5344CB8AC3E}">
        <p14:creationId xmlns:p14="http://schemas.microsoft.com/office/powerpoint/2010/main" val="2871025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13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98423-8A1E-BF43-B512-FF8F1A2EC4E5}"/>
              </a:ext>
            </a:extLst>
          </p:cNvPr>
          <p:cNvSpPr>
            <a:spLocks noGrp="1"/>
          </p:cNvSpPr>
          <p:nvPr>
            <p:ph type="title"/>
          </p:nvPr>
        </p:nvSpPr>
        <p:spPr/>
        <p:txBody>
          <a:bodyPr/>
          <a:lstStyle/>
          <a:p>
            <a:r>
              <a:rPr lang="en-US" dirty="0" smtClean="0"/>
              <a:t>SPECIAL THANKS</a:t>
            </a:r>
            <a:endParaRPr lang="en-US" dirty="0"/>
          </a:p>
        </p:txBody>
      </p:sp>
      <p:sp>
        <p:nvSpPr>
          <p:cNvPr id="5" name="TextBox 4">
            <a:extLst>
              <a:ext uri="{FF2B5EF4-FFF2-40B4-BE49-F238E27FC236}">
                <a16:creationId xmlns:a16="http://schemas.microsoft.com/office/drawing/2014/main" id="{D8BBC2EF-3BC3-C441-BDCA-B210EDACAEB7}"/>
              </a:ext>
            </a:extLst>
          </p:cNvPr>
          <p:cNvSpPr txBox="1"/>
          <p:nvPr/>
        </p:nvSpPr>
        <p:spPr>
          <a:xfrm>
            <a:off x="936978" y="3149599"/>
            <a:ext cx="10588977" cy="1420325"/>
          </a:xfrm>
          <a:prstGeom prst="rect">
            <a:avLst/>
          </a:prstGeom>
          <a:noFill/>
        </p:spPr>
        <p:txBody>
          <a:bodyPr wrap="square" rtlCol="0">
            <a:spAutoFit/>
          </a:bodyPr>
          <a:lstStyle/>
          <a:p>
            <a:pPr algn="ctr" fontAlgn="base">
              <a:lnSpc>
                <a:spcPct val="150000"/>
              </a:lnSpc>
            </a:pPr>
            <a:r>
              <a:rPr lang="en-US" sz="2000" dirty="0" smtClean="0"/>
              <a:t>The Opening Up Copyright Project would like to thank</a:t>
            </a:r>
            <a:endParaRPr lang="en-US" sz="4400" dirty="0"/>
          </a:p>
          <a:p>
            <a:pPr algn="ctr" fontAlgn="base">
              <a:lnSpc>
                <a:spcPct val="150000"/>
              </a:lnSpc>
            </a:pPr>
            <a:r>
              <a:rPr lang="en-US" sz="2000" b="1" dirty="0" smtClean="0"/>
              <a:t>Julia Guy</a:t>
            </a:r>
            <a:endParaRPr lang="en-US" sz="2000" b="1" dirty="0"/>
          </a:p>
          <a:p>
            <a:pPr algn="ctr" fontAlgn="base">
              <a:lnSpc>
                <a:spcPct val="150000"/>
              </a:lnSpc>
            </a:pPr>
            <a:r>
              <a:rPr lang="en-US" sz="2000" dirty="0"/>
              <a:t>f</a:t>
            </a:r>
            <a:r>
              <a:rPr lang="en-US" sz="2000" dirty="0" smtClean="0"/>
              <a:t>or volunteering her time and fantastic voice-work for the update portion of this module</a:t>
            </a:r>
            <a:endParaRPr lang="en-CA" sz="2000" dirty="0"/>
          </a:p>
        </p:txBody>
      </p:sp>
    </p:spTree>
    <p:extLst>
      <p:ext uri="{BB962C8B-B14F-4D97-AF65-F5344CB8AC3E}">
        <p14:creationId xmlns:p14="http://schemas.microsoft.com/office/powerpoint/2010/main" val="82794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15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9068353-345B-234C-9633-9A5062D7CBE3}"/>
              </a:ext>
            </a:extLst>
          </p:cNvPr>
          <p:cNvCxnSpPr/>
          <p:nvPr/>
        </p:nvCxnSpPr>
        <p:spPr>
          <a:xfrm>
            <a:off x="6353777" y="4455013"/>
            <a:ext cx="5382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2010: A NEW TARIFF</a:t>
            </a:r>
          </a:p>
        </p:txBody>
      </p:sp>
      <p:grpSp>
        <p:nvGrpSpPr>
          <p:cNvPr id="7" name="Group 6">
            <a:extLst>
              <a:ext uri="{FF2B5EF4-FFF2-40B4-BE49-F238E27FC236}">
                <a16:creationId xmlns:a16="http://schemas.microsoft.com/office/drawing/2014/main" id="{A5558329-0D33-364B-B96B-8938E90216BD}"/>
              </a:ext>
            </a:extLst>
          </p:cNvPr>
          <p:cNvGrpSpPr/>
          <p:nvPr/>
        </p:nvGrpSpPr>
        <p:grpSpPr>
          <a:xfrm>
            <a:off x="2945634" y="3220437"/>
            <a:ext cx="824299" cy="788215"/>
            <a:chOff x="2785520" y="4611525"/>
            <a:chExt cx="969129" cy="1247423"/>
          </a:xfrm>
        </p:grpSpPr>
        <p:pic>
          <p:nvPicPr>
            <p:cNvPr id="8" name="Picture 7" descr="A close up of a logo&#10;&#10;Description automatically generated">
              <a:extLst>
                <a:ext uri="{FF2B5EF4-FFF2-40B4-BE49-F238E27FC236}">
                  <a16:creationId xmlns:a16="http://schemas.microsoft.com/office/drawing/2014/main" id="{FBBA8942-A985-534D-8846-11F5790AB196}"/>
                </a:ext>
              </a:extLst>
            </p:cNvPr>
            <p:cNvPicPr>
              <a:picLocks noChangeAspect="1"/>
            </p:cNvPicPr>
            <p:nvPr/>
          </p:nvPicPr>
          <p:blipFill>
            <a:blip r:embed="rId3">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10" name="TextBox 9">
              <a:extLst>
                <a:ext uri="{FF2B5EF4-FFF2-40B4-BE49-F238E27FC236}">
                  <a16:creationId xmlns:a16="http://schemas.microsoft.com/office/drawing/2014/main" id="{E3E4B3E0-31A9-684C-A809-8620E9422FAA}"/>
                </a:ext>
              </a:extLst>
            </p:cNvPr>
            <p:cNvSpPr txBox="1"/>
            <p:nvPr/>
          </p:nvSpPr>
          <p:spPr>
            <a:xfrm>
              <a:off x="2834711" y="5274446"/>
              <a:ext cx="913668" cy="584502"/>
            </a:xfrm>
            <a:prstGeom prst="rect">
              <a:avLst/>
            </a:prstGeom>
            <a:noFill/>
          </p:spPr>
          <p:txBody>
            <a:bodyPr wrap="square" rtlCol="0">
              <a:spAutoFit/>
            </a:bodyPr>
            <a:lstStyle/>
            <a:p>
              <a:r>
                <a:rPr lang="en-US" dirty="0"/>
                <a:t>Tariff</a:t>
              </a:r>
            </a:p>
          </p:txBody>
        </p:sp>
      </p:grpSp>
      <p:pic>
        <p:nvPicPr>
          <p:cNvPr id="11" name="Picture 10" descr="A close up of a logo&#10;&#10;Description automatically generated">
            <a:extLst>
              <a:ext uri="{FF2B5EF4-FFF2-40B4-BE49-F238E27FC236}">
                <a16:creationId xmlns:a16="http://schemas.microsoft.com/office/drawing/2014/main" id="{A4230E34-2C5F-5C40-BD57-DA4545E2A25E}"/>
              </a:ext>
            </a:extLst>
          </p:cNvPr>
          <p:cNvPicPr>
            <a:picLocks noChangeAspect="1"/>
          </p:cNvPicPr>
          <p:nvPr/>
        </p:nvPicPr>
        <p:blipFill>
          <a:blip r:embed="rId4">
            <a:duotone>
              <a:schemeClr val="accent1">
                <a:shade val="45000"/>
                <a:satMod val="135000"/>
              </a:schemeClr>
              <a:prstClr val="white"/>
            </a:duotone>
          </a:blip>
          <a:stretch>
            <a:fillRect/>
          </a:stretch>
        </p:blipFill>
        <p:spPr>
          <a:xfrm>
            <a:off x="5031792" y="1532916"/>
            <a:ext cx="2201442" cy="680816"/>
          </a:xfrm>
          <a:prstGeom prst="rect">
            <a:avLst/>
          </a:prstGeom>
        </p:spPr>
      </p:pic>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5"/>
          <a:stretch>
            <a:fillRect/>
          </a:stretch>
        </p:blipFill>
        <p:spPr>
          <a:xfrm>
            <a:off x="9394544" y="3627849"/>
            <a:ext cx="1684336" cy="202654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65696E23-CB66-AD49-B19F-A0DAFA8186C6}"/>
              </a:ext>
            </a:extLst>
          </p:cNvPr>
          <p:cNvPicPr>
            <a:picLocks noChangeAspect="1"/>
          </p:cNvPicPr>
          <p:nvPr/>
        </p:nvPicPr>
        <p:blipFill>
          <a:blip r:embed="rId6"/>
          <a:stretch>
            <a:fillRect/>
          </a:stretch>
        </p:blipFill>
        <p:spPr>
          <a:xfrm>
            <a:off x="1784992" y="3999801"/>
            <a:ext cx="1023674" cy="1282647"/>
          </a:xfrm>
          <a:prstGeom prst="rect">
            <a:avLst/>
          </a:prstGeom>
        </p:spPr>
      </p:pic>
      <p:pic>
        <p:nvPicPr>
          <p:cNvPr id="16" name="Isabelle" descr="A picture containing clothing&#10;&#10;Description automatically generated">
            <a:extLst>
              <a:ext uri="{FF2B5EF4-FFF2-40B4-BE49-F238E27FC236}">
                <a16:creationId xmlns:a16="http://schemas.microsoft.com/office/drawing/2014/main" id="{3BBD55D1-4264-8A41-ADE6-6961ED8E9A1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06" b="92284" l="10000" r="90000">
                        <a14:foregroundMark x1="48594" y1="90511" x2="48594" y2="90511"/>
                        <a14:foregroundMark x1="48594" y1="90511" x2="48229" y2="89260"/>
                        <a14:foregroundMark x1="54635" y1="92284" x2="54635" y2="91554"/>
                      </a14:backgroundRemoval>
                    </a14:imgEffect>
                  </a14:imgLayer>
                </a14:imgProps>
              </a:ext>
            </a:extLst>
          </a:blip>
          <a:srcRect l="33766" r="34666"/>
          <a:stretch/>
        </p:blipFill>
        <p:spPr>
          <a:xfrm>
            <a:off x="4904011" y="3535504"/>
            <a:ext cx="1074984" cy="3274600"/>
          </a:xfrm>
          <a:prstGeom prst="rect">
            <a:avLst/>
          </a:prstGeom>
        </p:spPr>
      </p:pic>
      <p:sp>
        <p:nvSpPr>
          <p:cNvPr id="2" name="TextBox 1">
            <a:extLst>
              <a:ext uri="{FF2B5EF4-FFF2-40B4-BE49-F238E27FC236}">
                <a16:creationId xmlns:a16="http://schemas.microsoft.com/office/drawing/2014/main" id="{FCFB925B-BA52-634C-8EAE-DC7BB078FCAE}"/>
              </a:ext>
            </a:extLst>
          </p:cNvPr>
          <p:cNvSpPr txBox="1"/>
          <p:nvPr/>
        </p:nvSpPr>
        <p:spPr>
          <a:xfrm>
            <a:off x="6177865" y="4274937"/>
            <a:ext cx="824299" cy="369332"/>
          </a:xfrm>
          <a:prstGeom prst="rect">
            <a:avLst/>
          </a:prstGeom>
          <a:noFill/>
          <a:ln w="22225">
            <a:solidFill>
              <a:schemeClr val="accent6"/>
            </a:solidFill>
          </a:ln>
        </p:spPr>
        <p:txBody>
          <a:bodyPr wrap="square" rtlCol="0">
            <a:spAutoFit/>
          </a:bodyPr>
          <a:lstStyle/>
          <a:p>
            <a:r>
              <a:rPr lang="en-US" dirty="0"/>
              <a:t>$ 3.38</a:t>
            </a:r>
          </a:p>
        </p:txBody>
      </p:sp>
      <p:sp>
        <p:nvSpPr>
          <p:cNvPr id="17" name="TextBox 16">
            <a:extLst>
              <a:ext uri="{FF2B5EF4-FFF2-40B4-BE49-F238E27FC236}">
                <a16:creationId xmlns:a16="http://schemas.microsoft.com/office/drawing/2014/main" id="{D6B8AA3B-7877-C44E-A5DB-55E3F302A5AE}"/>
              </a:ext>
            </a:extLst>
          </p:cNvPr>
          <p:cNvSpPr txBox="1"/>
          <p:nvPr/>
        </p:nvSpPr>
        <p:spPr>
          <a:xfrm>
            <a:off x="6188242" y="4913116"/>
            <a:ext cx="637323" cy="369332"/>
          </a:xfrm>
          <a:prstGeom prst="rect">
            <a:avLst/>
          </a:prstGeom>
          <a:noFill/>
          <a:ln w="22225">
            <a:solidFill>
              <a:schemeClr val="accent6"/>
            </a:solidFill>
          </a:ln>
        </p:spPr>
        <p:txBody>
          <a:bodyPr wrap="square" rtlCol="0">
            <a:spAutoFit/>
          </a:bodyPr>
          <a:lstStyle/>
          <a:p>
            <a:r>
              <a:rPr lang="en-US" dirty="0"/>
              <a:t>$ 45</a:t>
            </a:r>
          </a:p>
        </p:txBody>
      </p:sp>
      <p:sp>
        <p:nvSpPr>
          <p:cNvPr id="20" name="TextBox 19">
            <a:extLst>
              <a:ext uri="{FF2B5EF4-FFF2-40B4-BE49-F238E27FC236}">
                <a16:creationId xmlns:a16="http://schemas.microsoft.com/office/drawing/2014/main" id="{2BE4958F-1717-C645-A6DE-FD2A8DCD308C}"/>
              </a:ext>
            </a:extLst>
          </p:cNvPr>
          <p:cNvSpPr txBox="1"/>
          <p:nvPr/>
        </p:nvSpPr>
        <p:spPr>
          <a:xfrm>
            <a:off x="5965446" y="5374129"/>
            <a:ext cx="2051271" cy="369332"/>
          </a:xfrm>
          <a:prstGeom prst="rect">
            <a:avLst/>
          </a:prstGeom>
          <a:noFill/>
          <a:ln w="22225">
            <a:solidFill>
              <a:schemeClr val="accent6"/>
            </a:solidFill>
          </a:ln>
        </p:spPr>
        <p:txBody>
          <a:bodyPr wrap="square" rtlCol="0">
            <a:spAutoFit/>
          </a:bodyPr>
          <a:lstStyle/>
          <a:p>
            <a:r>
              <a:rPr lang="en-US" dirty="0"/>
              <a:t>Or $35 (colleges)</a:t>
            </a:r>
          </a:p>
        </p:txBody>
      </p:sp>
      <p:pic>
        <p:nvPicPr>
          <p:cNvPr id="3" name="Picture 2" descr="A close up of a logo&#10;&#10;Description automatically generated">
            <a:extLst>
              <a:ext uri="{FF2B5EF4-FFF2-40B4-BE49-F238E27FC236}">
                <a16:creationId xmlns:a16="http://schemas.microsoft.com/office/drawing/2014/main" id="{3E7559BC-1BA5-A94B-98E7-2BD659002B65}"/>
              </a:ext>
            </a:extLst>
          </p:cNvPr>
          <p:cNvPicPr>
            <a:picLocks noChangeAspect="1"/>
          </p:cNvPicPr>
          <p:nvPr/>
        </p:nvPicPr>
        <p:blipFill>
          <a:blip r:embed="rId9"/>
          <a:stretch>
            <a:fillRect/>
          </a:stretch>
        </p:blipFill>
        <p:spPr>
          <a:xfrm>
            <a:off x="69893" y="3397915"/>
            <a:ext cx="1945867" cy="2681387"/>
          </a:xfrm>
          <a:prstGeom prst="rect">
            <a:avLst/>
          </a:prstGeom>
        </p:spPr>
      </p:pic>
      <p:sp>
        <p:nvSpPr>
          <p:cNvPr id="23" name="Left Brace 22">
            <a:extLst>
              <a:ext uri="{FF2B5EF4-FFF2-40B4-BE49-F238E27FC236}">
                <a16:creationId xmlns:a16="http://schemas.microsoft.com/office/drawing/2014/main" id="{4FF68792-04E7-0249-8721-F64D21733A9D}"/>
              </a:ext>
            </a:extLst>
          </p:cNvPr>
          <p:cNvSpPr/>
          <p:nvPr/>
        </p:nvSpPr>
        <p:spPr>
          <a:xfrm>
            <a:off x="6261652" y="3665072"/>
            <a:ext cx="783246" cy="1993403"/>
          </a:xfrm>
          <a:prstGeom prst="leftBrace">
            <a:avLst>
              <a:gd name="adj1" fmla="val 8333"/>
              <a:gd name="adj2" fmla="val 50387"/>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0466ECA1-928A-5249-BE93-CB99E6AF7F0F}"/>
              </a:ext>
            </a:extLst>
          </p:cNvPr>
          <p:cNvSpPr txBox="1"/>
          <p:nvPr/>
        </p:nvSpPr>
        <p:spPr>
          <a:xfrm>
            <a:off x="7398730" y="3769755"/>
            <a:ext cx="1397229"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Scan</a:t>
            </a:r>
          </a:p>
        </p:txBody>
      </p:sp>
      <p:sp>
        <p:nvSpPr>
          <p:cNvPr id="25" name="TextBox 24">
            <a:extLst>
              <a:ext uri="{FF2B5EF4-FFF2-40B4-BE49-F238E27FC236}">
                <a16:creationId xmlns:a16="http://schemas.microsoft.com/office/drawing/2014/main" id="{BD48A877-B221-D549-B61B-C085B73F34C7}"/>
              </a:ext>
            </a:extLst>
          </p:cNvPr>
          <p:cNvSpPr txBox="1"/>
          <p:nvPr/>
        </p:nvSpPr>
        <p:spPr>
          <a:xfrm>
            <a:off x="7398730" y="4133781"/>
            <a:ext cx="1464493"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Print</a:t>
            </a:r>
          </a:p>
        </p:txBody>
      </p:sp>
      <p:sp>
        <p:nvSpPr>
          <p:cNvPr id="26" name="TextBox 25">
            <a:extLst>
              <a:ext uri="{FF2B5EF4-FFF2-40B4-BE49-F238E27FC236}">
                <a16:creationId xmlns:a16="http://schemas.microsoft.com/office/drawing/2014/main" id="{E723570A-55F0-2243-BC00-E435FB1FA30C}"/>
              </a:ext>
            </a:extLst>
          </p:cNvPr>
          <p:cNvSpPr txBox="1"/>
          <p:nvPr/>
        </p:nvSpPr>
        <p:spPr>
          <a:xfrm>
            <a:off x="7398730" y="4477108"/>
            <a:ext cx="1191152"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Store</a:t>
            </a:r>
          </a:p>
        </p:txBody>
      </p:sp>
      <p:pic>
        <p:nvPicPr>
          <p:cNvPr id="21" name="Picture 20" descr="A close up of a logo&#10;&#10;Description automatically generated">
            <a:extLst>
              <a:ext uri="{FF2B5EF4-FFF2-40B4-BE49-F238E27FC236}">
                <a16:creationId xmlns:a16="http://schemas.microsoft.com/office/drawing/2014/main" id="{46CB5803-9768-2D48-AFA0-A4EF8D90BFB9}"/>
              </a:ext>
            </a:extLst>
          </p:cNvPr>
          <p:cNvPicPr>
            <a:picLocks noChangeAspect="1"/>
          </p:cNvPicPr>
          <p:nvPr/>
        </p:nvPicPr>
        <p:blipFill>
          <a:blip r:embed="rId3">
            <a:duotone>
              <a:schemeClr val="accent6">
                <a:shade val="45000"/>
                <a:satMod val="135000"/>
              </a:schemeClr>
              <a:prstClr val="white"/>
            </a:duotone>
          </a:blip>
          <a:stretch>
            <a:fillRect/>
          </a:stretch>
        </p:blipFill>
        <p:spPr>
          <a:xfrm>
            <a:off x="1185102" y="919808"/>
            <a:ext cx="9587786" cy="5556723"/>
          </a:xfrm>
          <a:prstGeom prst="rect">
            <a:avLst/>
          </a:prstGeom>
        </p:spPr>
      </p:pic>
      <p:sp>
        <p:nvSpPr>
          <p:cNvPr id="27" name="TextBox 26">
            <a:extLst>
              <a:ext uri="{FF2B5EF4-FFF2-40B4-BE49-F238E27FC236}">
                <a16:creationId xmlns:a16="http://schemas.microsoft.com/office/drawing/2014/main" id="{7BFC628D-42CC-6149-8A3B-E0B12FE0DD48}"/>
              </a:ext>
            </a:extLst>
          </p:cNvPr>
          <p:cNvSpPr txBox="1"/>
          <p:nvPr/>
        </p:nvSpPr>
        <p:spPr>
          <a:xfrm>
            <a:off x="7375060" y="4841134"/>
            <a:ext cx="2051270"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Display</a:t>
            </a:r>
          </a:p>
        </p:txBody>
      </p:sp>
      <p:sp>
        <p:nvSpPr>
          <p:cNvPr id="28" name="TextBox 27">
            <a:extLst>
              <a:ext uri="{FF2B5EF4-FFF2-40B4-BE49-F238E27FC236}">
                <a16:creationId xmlns:a16="http://schemas.microsoft.com/office/drawing/2014/main" id="{ECF93F92-1614-264A-8A34-52AB3C8E0B14}"/>
              </a:ext>
            </a:extLst>
          </p:cNvPr>
          <p:cNvSpPr txBox="1"/>
          <p:nvPr/>
        </p:nvSpPr>
        <p:spPr>
          <a:xfrm>
            <a:off x="7419411" y="5253638"/>
            <a:ext cx="2340941" cy="369332"/>
          </a:xfrm>
          <a:prstGeom prst="rect">
            <a:avLst/>
          </a:prstGeom>
          <a:noFill/>
          <a:ln w="22225">
            <a:noFill/>
          </a:ln>
        </p:spPr>
        <p:txBody>
          <a:bodyPr wrap="square" rtlCol="0">
            <a:spAutoFit/>
          </a:bodyPr>
          <a:lstStyle/>
          <a:p>
            <a:pPr marL="285750" indent="-285750">
              <a:buFont typeface="Arial" panose="020B0604020202020204" pitchFamily="34" charset="0"/>
              <a:buChar char="•"/>
            </a:pPr>
            <a:r>
              <a:rPr lang="en-US" dirty="0"/>
              <a:t>Send a link</a:t>
            </a:r>
          </a:p>
        </p:txBody>
      </p:sp>
      <p:sp>
        <p:nvSpPr>
          <p:cNvPr id="29" name="TextBox 28">
            <a:extLst>
              <a:ext uri="{FF2B5EF4-FFF2-40B4-BE49-F238E27FC236}">
                <a16:creationId xmlns:a16="http://schemas.microsoft.com/office/drawing/2014/main" id="{663D2277-5A7F-0549-BBDC-502F74E791A5}"/>
              </a:ext>
            </a:extLst>
          </p:cNvPr>
          <p:cNvSpPr txBox="1"/>
          <p:nvPr/>
        </p:nvSpPr>
        <p:spPr>
          <a:xfrm>
            <a:off x="3614049" y="4068443"/>
            <a:ext cx="1990856" cy="1200329"/>
          </a:xfrm>
          <a:prstGeom prst="rect">
            <a:avLst/>
          </a:prstGeom>
          <a:noFill/>
          <a:ln w="22225">
            <a:noFill/>
          </a:ln>
        </p:spPr>
        <p:txBody>
          <a:bodyPr wrap="square" rtlCol="0">
            <a:spAutoFit/>
          </a:bodyPr>
          <a:lstStyle/>
          <a:p>
            <a:r>
              <a:rPr lang="en-US" dirty="0"/>
              <a:t>Considered ‘making a copy’ according to the proposed tariff </a:t>
            </a:r>
          </a:p>
        </p:txBody>
      </p:sp>
      <p:sp>
        <p:nvSpPr>
          <p:cNvPr id="30" name="TextBox 29">
            <a:extLst>
              <a:ext uri="{FF2B5EF4-FFF2-40B4-BE49-F238E27FC236}">
                <a16:creationId xmlns:a16="http://schemas.microsoft.com/office/drawing/2014/main" id="{CCC150C4-FACD-6D42-8E5A-0D0F79200B9F}"/>
              </a:ext>
            </a:extLst>
          </p:cNvPr>
          <p:cNvSpPr txBox="1"/>
          <p:nvPr/>
        </p:nvSpPr>
        <p:spPr>
          <a:xfrm>
            <a:off x="7268957" y="3283729"/>
            <a:ext cx="1397229" cy="369332"/>
          </a:xfrm>
          <a:prstGeom prst="rect">
            <a:avLst/>
          </a:prstGeom>
          <a:noFill/>
          <a:ln w="22225">
            <a:noFill/>
          </a:ln>
        </p:spPr>
        <p:txBody>
          <a:bodyPr wrap="square" rtlCol="0">
            <a:spAutoFit/>
          </a:bodyPr>
          <a:lstStyle/>
          <a:p>
            <a:r>
              <a:rPr lang="en-US" dirty="0"/>
              <a:t>If you:</a:t>
            </a:r>
          </a:p>
        </p:txBody>
      </p:sp>
      <p:pic>
        <p:nvPicPr>
          <p:cNvPr id="34" name="Picture 33" descr="A close up of a logo&#10;&#10;Description automatically generated">
            <a:extLst>
              <a:ext uri="{FF2B5EF4-FFF2-40B4-BE49-F238E27FC236}">
                <a16:creationId xmlns:a16="http://schemas.microsoft.com/office/drawing/2014/main" id="{E7BBB9FA-9143-E046-B307-2B8814FAE3A0}"/>
              </a:ext>
            </a:extLst>
          </p:cNvPr>
          <p:cNvPicPr>
            <a:picLocks noChangeAspect="1"/>
          </p:cNvPicPr>
          <p:nvPr/>
        </p:nvPicPr>
        <p:blipFill>
          <a:blip r:embed="rId10"/>
          <a:stretch>
            <a:fillRect/>
          </a:stretch>
        </p:blipFill>
        <p:spPr>
          <a:xfrm rot="1040910">
            <a:off x="9683382" y="3441895"/>
            <a:ext cx="1521216" cy="809317"/>
          </a:xfrm>
          <a:prstGeom prst="rect">
            <a:avLst/>
          </a:prstGeom>
        </p:spPr>
      </p:pic>
      <p:pic>
        <p:nvPicPr>
          <p:cNvPr id="5" name="Picture 4" descr="A close up of a logo&#10;&#10;Description automatically generated">
            <a:extLst>
              <a:ext uri="{FF2B5EF4-FFF2-40B4-BE49-F238E27FC236}">
                <a16:creationId xmlns:a16="http://schemas.microsoft.com/office/drawing/2014/main" id="{5C899169-0026-5840-A8A9-CB523103D63E}"/>
              </a:ext>
            </a:extLst>
          </p:cNvPr>
          <p:cNvPicPr>
            <a:picLocks noChangeAspect="1"/>
          </p:cNvPicPr>
          <p:nvPr/>
        </p:nvPicPr>
        <p:blipFill>
          <a:blip r:embed="rId11"/>
          <a:stretch>
            <a:fillRect/>
          </a:stretch>
        </p:blipFill>
        <p:spPr>
          <a:xfrm>
            <a:off x="9466960" y="2152974"/>
            <a:ext cx="1305928" cy="1118174"/>
          </a:xfrm>
          <a:prstGeom prst="rect">
            <a:avLst/>
          </a:prstGeom>
        </p:spPr>
      </p:pic>
    </p:spTree>
    <p:extLst>
      <p:ext uri="{BB962C8B-B14F-4D97-AF65-F5344CB8AC3E}">
        <p14:creationId xmlns:p14="http://schemas.microsoft.com/office/powerpoint/2010/main" val="11359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2" presetClass="path" presetSubtype="0" accel="50000" decel="50000" fill="hold" nodeType="withEffect">
                                  <p:stCondLst>
                                    <p:cond delay="0"/>
                                  </p:stCondLst>
                                  <p:childTnLst>
                                    <p:animMotion origin="layout" path="M -6.25E-7 -3.33333E-6 L 0.22461 -0.1368 " pathEditMode="relative" rAng="0" ptsTypes="AA">
                                      <p:cBhvr>
                                        <p:cTn id="12" dur="2000" fill="hold"/>
                                        <p:tgtEl>
                                          <p:spTgt spid="7"/>
                                        </p:tgtEl>
                                        <p:attrNameLst>
                                          <p:attrName>ppt_x</p:attrName>
                                          <p:attrName>ppt_y</p:attrName>
                                        </p:attrNameLst>
                                      </p:cBhvr>
                                      <p:rCtr x="11224" y="-6852"/>
                                    </p:animMotion>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1+#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900" decel="100000" fill="hold"/>
                                        <p:tgtEl>
                                          <p:spTgt spid="1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900" decel="100000" fill="hold"/>
                                        <p:tgtEl>
                                          <p:spTgt spid="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3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900" decel="100000" fill="hold"/>
                                        <p:tgtEl>
                                          <p:spTgt spid="1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900" decel="100000" fill="hold"/>
                                        <p:tgtEl>
                                          <p:spTgt spid="2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500" fill="hold"/>
                                        <p:tgtEl>
                                          <p:spTgt spid="21"/>
                                        </p:tgtEl>
                                        <p:attrNameLst>
                                          <p:attrName>ppt_w</p:attrName>
                                        </p:attrNameLst>
                                      </p:cBhvr>
                                      <p:tavLst>
                                        <p:tav tm="0">
                                          <p:val>
                                            <p:fltVal val="0"/>
                                          </p:val>
                                        </p:tav>
                                        <p:tav tm="100000">
                                          <p:val>
                                            <p:strVal val="#ppt_w"/>
                                          </p:val>
                                        </p:tav>
                                      </p:tavLst>
                                    </p:anim>
                                    <p:anim calcmode="lin" valueType="num">
                                      <p:cBhvr>
                                        <p:cTn id="62" dur="1500" fill="hold"/>
                                        <p:tgtEl>
                                          <p:spTgt spid="21"/>
                                        </p:tgtEl>
                                        <p:attrNameLst>
                                          <p:attrName>ppt_h</p:attrName>
                                        </p:attrNameLst>
                                      </p:cBhvr>
                                      <p:tavLst>
                                        <p:tav tm="0">
                                          <p:val>
                                            <p:fltVal val="0"/>
                                          </p:val>
                                        </p:tav>
                                        <p:tav tm="100000">
                                          <p:val>
                                            <p:strVal val="#ppt_h"/>
                                          </p:val>
                                        </p:tav>
                                      </p:tavLst>
                                    </p:anim>
                                  </p:childTnLst>
                                </p:cTn>
                              </p:par>
                              <p:par>
                                <p:cTn id="63" presetID="10" presetClass="exit" presetSubtype="0" fill="hold" grpId="1" nodeType="withEffect">
                                  <p:stCondLst>
                                    <p:cond delay="0"/>
                                  </p:stCondLst>
                                  <p:childTnLst>
                                    <p:animEffect transition="out" filter="fade">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1500"/>
                                        <p:tgtEl>
                                          <p:spTgt spid="21"/>
                                        </p:tgtEl>
                                        <p:attrNameLst>
                                          <p:attrName>ppt_x</p:attrName>
                                        </p:attrNameLst>
                                      </p:cBhvr>
                                      <p:tavLst>
                                        <p:tav tm="0">
                                          <p:val>
                                            <p:strVal val="ppt_x"/>
                                          </p:val>
                                        </p:tav>
                                        <p:tav tm="100000">
                                          <p:val>
                                            <p:strVal val="ppt_x"/>
                                          </p:val>
                                        </p:tav>
                                      </p:tavLst>
                                    </p:anim>
                                    <p:anim calcmode="lin" valueType="num">
                                      <p:cBhvr additive="base">
                                        <p:cTn id="76" dur="1500"/>
                                        <p:tgtEl>
                                          <p:spTgt spid="21"/>
                                        </p:tgtEl>
                                        <p:attrNameLst>
                                          <p:attrName>ppt_y</p:attrName>
                                        </p:attrNameLst>
                                      </p:cBhvr>
                                      <p:tavLst>
                                        <p:tav tm="0">
                                          <p:val>
                                            <p:strVal val="ppt_y"/>
                                          </p:val>
                                        </p:tav>
                                        <p:tav tm="100000">
                                          <p:val>
                                            <p:strVal val="1+ppt_h/2"/>
                                          </p:val>
                                        </p:tav>
                                      </p:tavLst>
                                    </p:anim>
                                    <p:set>
                                      <p:cBhvr>
                                        <p:cTn id="77" dur="1" fill="hold">
                                          <p:stCondLst>
                                            <p:cond delay="1499"/>
                                          </p:stCondLst>
                                        </p:cTn>
                                        <p:tgtEl>
                                          <p:spTgt spid="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5"/>
                                        </p:tgtEl>
                                      </p:cBhvr>
                                    </p:animEffect>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900" decel="100000" fill="hold"/>
                                        <p:tgtEl>
                                          <p:spTgt spid="3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7"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900" decel="100000" fill="hold"/>
                                        <p:tgtEl>
                                          <p:spTgt spid="2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900" decel="100000" fill="hold"/>
                                        <p:tgtEl>
                                          <p:spTgt spid="25"/>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7"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900" decel="100000" fill="hold"/>
                                        <p:tgtEl>
                                          <p:spTgt spid="26"/>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900" decel="100000" fill="hold"/>
                                        <p:tgtEl>
                                          <p:spTgt spid="27"/>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7" presetClass="entr" presetSubtype="0"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900" decel="100000" fill="hold"/>
                                        <p:tgtEl>
                                          <p:spTgt spid="28"/>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35" fill="hold">
                            <p:stCondLst>
                              <p:cond delay="1000"/>
                            </p:stCondLst>
                            <p:childTnLst>
                              <p:par>
                                <p:cTn id="136" presetID="10" presetClass="entr" presetSubtype="0" fill="hold" grpId="0"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500"/>
                                        <p:tgtEl>
                                          <p:spTgt spid="2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fade">
                                      <p:cBhvr>
                                        <p:cTn id="141" dur="500"/>
                                        <p:tgtEl>
                                          <p:spTgt spid="23"/>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nodeType="clickEffect">
                                  <p:stCondLst>
                                    <p:cond delay="0"/>
                                  </p:stCondLst>
                                  <p:childTnLst>
                                    <p:set>
                                      <p:cBhvr>
                                        <p:cTn id="145" dur="1" fill="hold">
                                          <p:stCondLst>
                                            <p:cond delay="0"/>
                                          </p:stCondLst>
                                        </p:cTn>
                                        <p:tgtEl>
                                          <p:spTgt spid="5"/>
                                        </p:tgtEl>
                                        <p:attrNameLst>
                                          <p:attrName>style.visibility</p:attrName>
                                        </p:attrNameLst>
                                      </p:cBhvr>
                                      <p:to>
                                        <p:strVal val="visible"/>
                                      </p:to>
                                    </p:set>
                                    <p:anim calcmode="lin" valueType="num">
                                      <p:cBhvr>
                                        <p:cTn id="146" dur="500" fill="hold"/>
                                        <p:tgtEl>
                                          <p:spTgt spid="5"/>
                                        </p:tgtEl>
                                        <p:attrNameLst>
                                          <p:attrName>ppt_w</p:attrName>
                                        </p:attrNameLst>
                                      </p:cBhvr>
                                      <p:tavLst>
                                        <p:tav tm="0">
                                          <p:val>
                                            <p:fltVal val="0"/>
                                          </p:val>
                                        </p:tav>
                                        <p:tav tm="100000">
                                          <p:val>
                                            <p:strVal val="#ppt_w"/>
                                          </p:val>
                                        </p:tav>
                                      </p:tavLst>
                                    </p:anim>
                                    <p:anim calcmode="lin" valueType="num">
                                      <p:cBhvr>
                                        <p:cTn id="147" dur="500" fill="hold"/>
                                        <p:tgtEl>
                                          <p:spTgt spid="5"/>
                                        </p:tgtEl>
                                        <p:attrNameLst>
                                          <p:attrName>ppt_h</p:attrName>
                                        </p:attrNameLst>
                                      </p:cBhvr>
                                      <p:tavLst>
                                        <p:tav tm="0">
                                          <p:val>
                                            <p:fltVal val="0"/>
                                          </p:val>
                                        </p:tav>
                                        <p:tav tm="100000">
                                          <p:val>
                                            <p:strVal val="#ppt_h"/>
                                          </p:val>
                                        </p:tav>
                                      </p:tavLst>
                                    </p:anim>
                                    <p:animEffect transition="in" filter="fade">
                                      <p:cBhvr>
                                        <p:cTn id="148" dur="500"/>
                                        <p:tgtEl>
                                          <p:spTgt spid="5"/>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1" fill="hold" nodeType="clickEffect">
                                  <p:stCondLst>
                                    <p:cond delay="0"/>
                                  </p:stCondLst>
                                  <p:childTnLst>
                                    <p:set>
                                      <p:cBhvr>
                                        <p:cTn id="152" dur="1" fill="hold">
                                          <p:stCondLst>
                                            <p:cond delay="0"/>
                                          </p:stCondLst>
                                        </p:cTn>
                                        <p:tgtEl>
                                          <p:spTgt spid="34"/>
                                        </p:tgtEl>
                                        <p:attrNameLst>
                                          <p:attrName>style.visibility</p:attrName>
                                        </p:attrNameLst>
                                      </p:cBhvr>
                                      <p:to>
                                        <p:strVal val="visible"/>
                                      </p:to>
                                    </p:set>
                                    <p:anim calcmode="lin" valueType="num">
                                      <p:cBhvr additive="base">
                                        <p:cTn id="153" dur="500" fill="hold"/>
                                        <p:tgtEl>
                                          <p:spTgt spid="34"/>
                                        </p:tgtEl>
                                        <p:attrNameLst>
                                          <p:attrName>ppt_x</p:attrName>
                                        </p:attrNameLst>
                                      </p:cBhvr>
                                      <p:tavLst>
                                        <p:tav tm="0">
                                          <p:val>
                                            <p:strVal val="#ppt_x"/>
                                          </p:val>
                                        </p:tav>
                                        <p:tav tm="100000">
                                          <p:val>
                                            <p:strVal val="#ppt_x"/>
                                          </p:val>
                                        </p:tav>
                                      </p:tavLst>
                                    </p:anim>
                                    <p:anim calcmode="lin" valueType="num">
                                      <p:cBhvr additive="base">
                                        <p:cTn id="154" dur="500" fill="hold"/>
                                        <p:tgtEl>
                                          <p:spTgt spid="34"/>
                                        </p:tgtEl>
                                        <p:attrNameLst>
                                          <p:attrName>ppt_y</p:attrName>
                                        </p:attrNameLst>
                                      </p:cBhvr>
                                      <p:tavLst>
                                        <p:tav tm="0">
                                          <p:val>
                                            <p:strVal val="0-#ppt_h/2"/>
                                          </p:val>
                                        </p:tav>
                                        <p:tav tm="100000">
                                          <p:val>
                                            <p:strVal val="#ppt_y"/>
                                          </p:val>
                                        </p:tav>
                                      </p:tavLst>
                                    </p:anim>
                                  </p:childTnLst>
                                </p:cTn>
                              </p:par>
                            </p:childTnLst>
                          </p:cTn>
                        </p:par>
                        <p:par>
                          <p:cTn id="155" fill="hold">
                            <p:stCondLst>
                              <p:cond delay="500"/>
                            </p:stCondLst>
                            <p:childTnLst>
                              <p:par>
                                <p:cTn id="156" presetID="42" presetClass="path" presetSubtype="0" accel="50000" decel="50000" fill="hold" nodeType="afterEffect">
                                  <p:stCondLst>
                                    <p:cond delay="0"/>
                                  </p:stCondLst>
                                  <p:childTnLst>
                                    <p:animMotion origin="layout" path="M -3.33333E-6 -3.7037E-7 L -0.00039 0.0294 " pathEditMode="relative" rAng="0" ptsTypes="AA">
                                      <p:cBhvr>
                                        <p:cTn id="157" dur="200" fill="hold"/>
                                        <p:tgtEl>
                                          <p:spTgt spid="12"/>
                                        </p:tgtEl>
                                        <p:attrNameLst>
                                          <p:attrName>ppt_x</p:attrName>
                                          <p:attrName>ppt_y</p:attrName>
                                        </p:attrNameLst>
                                      </p:cBhvr>
                                      <p:rCtr x="-26"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7" grpId="0" animBg="1"/>
      <p:bldP spid="17" grpId="1" animBg="1"/>
      <p:bldP spid="20" grpId="0" animBg="1"/>
      <p:bldP spid="20" grpId="1"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2011: THE INTERIM TARIFF</a:t>
            </a:r>
          </a:p>
        </p:txBody>
      </p:sp>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3"/>
          <a:stretch>
            <a:fillRect/>
          </a:stretch>
        </p:blipFill>
        <p:spPr>
          <a:xfrm>
            <a:off x="7445230" y="3429000"/>
            <a:ext cx="1686336" cy="2028956"/>
          </a:xfrm>
          <a:prstGeom prst="rect">
            <a:avLst/>
          </a:prstGeom>
        </p:spPr>
      </p:pic>
      <p:pic>
        <p:nvPicPr>
          <p:cNvPr id="3" name="Picture 2" descr="A close up of a logo&#10;&#10;Description automatically generated">
            <a:extLst>
              <a:ext uri="{FF2B5EF4-FFF2-40B4-BE49-F238E27FC236}">
                <a16:creationId xmlns:a16="http://schemas.microsoft.com/office/drawing/2014/main" id="{3E7559BC-1BA5-A94B-98E7-2BD659002B65}"/>
              </a:ext>
            </a:extLst>
          </p:cNvPr>
          <p:cNvPicPr>
            <a:picLocks noChangeAspect="1"/>
          </p:cNvPicPr>
          <p:nvPr/>
        </p:nvPicPr>
        <p:blipFill>
          <a:blip r:embed="rId4"/>
          <a:stretch>
            <a:fillRect/>
          </a:stretch>
        </p:blipFill>
        <p:spPr>
          <a:xfrm>
            <a:off x="2431522" y="3429000"/>
            <a:ext cx="1945867" cy="2681387"/>
          </a:xfrm>
          <a:prstGeom prst="rect">
            <a:avLst/>
          </a:prstGeom>
        </p:spPr>
      </p:pic>
      <p:pic>
        <p:nvPicPr>
          <p:cNvPr id="31" name="Picture 5">
            <a:extLst>
              <a:ext uri="{FF2B5EF4-FFF2-40B4-BE49-F238E27FC236}">
                <a16:creationId xmlns:a16="http://schemas.microsoft.com/office/drawing/2014/main" id="{875D5D9E-EE0D-7044-8D19-F268FC6B4F21}"/>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7445230" y="5653187"/>
            <a:ext cx="1890753" cy="680557"/>
          </a:xfrm>
          <a:prstGeom prst="rect">
            <a:avLst/>
          </a:prstGeom>
        </p:spPr>
      </p:pic>
      <p:pic>
        <p:nvPicPr>
          <p:cNvPr id="32" name="Picture 31" descr="A close up of a logo&#10;&#10;Description automatically generated">
            <a:extLst>
              <a:ext uri="{FF2B5EF4-FFF2-40B4-BE49-F238E27FC236}">
                <a16:creationId xmlns:a16="http://schemas.microsoft.com/office/drawing/2014/main" id="{409AA6CC-FA27-9745-8C52-2AA8DFE05A10}"/>
              </a:ext>
            </a:extLst>
          </p:cNvPr>
          <p:cNvPicPr>
            <a:picLocks noChangeAspect="1"/>
          </p:cNvPicPr>
          <p:nvPr/>
        </p:nvPicPr>
        <p:blipFill>
          <a:blip r:embed="rId7">
            <a:duotone>
              <a:schemeClr val="accent1">
                <a:shade val="45000"/>
                <a:satMod val="135000"/>
              </a:schemeClr>
              <a:prstClr val="white"/>
            </a:duotone>
          </a:blip>
          <a:stretch>
            <a:fillRect/>
          </a:stretch>
        </p:blipFill>
        <p:spPr>
          <a:xfrm>
            <a:off x="5030492" y="1618447"/>
            <a:ext cx="2201442" cy="680816"/>
          </a:xfrm>
          <a:prstGeom prst="rect">
            <a:avLst/>
          </a:prstGeom>
        </p:spPr>
      </p:pic>
      <p:grpSp>
        <p:nvGrpSpPr>
          <p:cNvPr id="33" name="Group 32">
            <a:extLst>
              <a:ext uri="{FF2B5EF4-FFF2-40B4-BE49-F238E27FC236}">
                <a16:creationId xmlns:a16="http://schemas.microsoft.com/office/drawing/2014/main" id="{F29199B6-F35B-854F-8755-F3B961E546FA}"/>
              </a:ext>
            </a:extLst>
          </p:cNvPr>
          <p:cNvGrpSpPr/>
          <p:nvPr/>
        </p:nvGrpSpPr>
        <p:grpSpPr>
          <a:xfrm>
            <a:off x="5656793" y="2454671"/>
            <a:ext cx="948840" cy="1124064"/>
            <a:chOff x="2710780" y="4611525"/>
            <a:chExt cx="1115552" cy="1778934"/>
          </a:xfrm>
        </p:grpSpPr>
        <p:pic>
          <p:nvPicPr>
            <p:cNvPr id="34" name="Picture 33" descr="A close up of a logo&#10;&#10;Description automatically generated">
              <a:extLst>
                <a:ext uri="{FF2B5EF4-FFF2-40B4-BE49-F238E27FC236}">
                  <a16:creationId xmlns:a16="http://schemas.microsoft.com/office/drawing/2014/main" id="{56C6C568-313F-034A-AD64-CDD1038D91E5}"/>
                </a:ext>
              </a:extLst>
            </p:cNvPr>
            <p:cNvPicPr>
              <a:picLocks noChangeAspect="1"/>
            </p:cNvPicPr>
            <p:nvPr/>
          </p:nvPicPr>
          <p:blipFill>
            <a:blip r:embed="rId8">
              <a:duotone>
                <a:schemeClr val="accent6">
                  <a:shade val="45000"/>
                  <a:satMod val="135000"/>
                </a:schemeClr>
                <a:prstClr val="white"/>
              </a:duotone>
            </a:blip>
            <a:stretch>
              <a:fillRect/>
            </a:stretch>
          </p:blipFill>
          <p:spPr>
            <a:xfrm>
              <a:off x="2785520" y="4611525"/>
              <a:ext cx="969129" cy="756056"/>
            </a:xfrm>
            <a:prstGeom prst="rect">
              <a:avLst/>
            </a:prstGeom>
          </p:spPr>
        </p:pic>
        <p:sp>
          <p:nvSpPr>
            <p:cNvPr id="35" name="TextBox 34">
              <a:extLst>
                <a:ext uri="{FF2B5EF4-FFF2-40B4-BE49-F238E27FC236}">
                  <a16:creationId xmlns:a16="http://schemas.microsoft.com/office/drawing/2014/main" id="{C9C5560A-4BF4-D846-AB78-6B412DB9F484}"/>
                </a:ext>
              </a:extLst>
            </p:cNvPr>
            <p:cNvSpPr txBox="1"/>
            <p:nvPr/>
          </p:nvSpPr>
          <p:spPr>
            <a:xfrm>
              <a:off x="2710780" y="5367581"/>
              <a:ext cx="1115552" cy="1022878"/>
            </a:xfrm>
            <a:prstGeom prst="rect">
              <a:avLst/>
            </a:prstGeom>
            <a:noFill/>
          </p:spPr>
          <p:txBody>
            <a:bodyPr wrap="square" rtlCol="0">
              <a:spAutoFit/>
            </a:bodyPr>
            <a:lstStyle/>
            <a:p>
              <a:pPr algn="ctr"/>
              <a:r>
                <a:rPr lang="en-US" dirty="0" err="1"/>
                <a:t>InterimTariff</a:t>
              </a:r>
              <a:endParaRPr lang="en-US" dirty="0"/>
            </a:p>
          </p:txBody>
        </p:sp>
      </p:grpSp>
      <p:sp>
        <p:nvSpPr>
          <p:cNvPr id="36" name="TextBox 35">
            <a:extLst>
              <a:ext uri="{FF2B5EF4-FFF2-40B4-BE49-F238E27FC236}">
                <a16:creationId xmlns:a16="http://schemas.microsoft.com/office/drawing/2014/main" id="{D1F718A7-5EEC-DC4A-B695-61EB70DEB723}"/>
              </a:ext>
            </a:extLst>
          </p:cNvPr>
          <p:cNvSpPr txBox="1"/>
          <p:nvPr/>
        </p:nvSpPr>
        <p:spPr>
          <a:xfrm>
            <a:off x="6631517" y="2390496"/>
            <a:ext cx="762870" cy="1015663"/>
          </a:xfrm>
          <a:prstGeom prst="rect">
            <a:avLst/>
          </a:prstGeom>
          <a:noFill/>
        </p:spPr>
        <p:txBody>
          <a:bodyPr wrap="square" rtlCol="0">
            <a:spAutoFit/>
          </a:bodyPr>
          <a:lstStyle/>
          <a:p>
            <a:r>
              <a:rPr lang="en-US" sz="6000" b="1" dirty="0">
                <a:solidFill>
                  <a:schemeClr val="accent6"/>
                </a:solidFill>
              </a:rPr>
              <a:t>✓</a:t>
            </a:r>
          </a:p>
        </p:txBody>
      </p:sp>
      <p:sp>
        <p:nvSpPr>
          <p:cNvPr id="37" name="Rounded Rectangular Callout 36">
            <a:extLst>
              <a:ext uri="{FF2B5EF4-FFF2-40B4-BE49-F238E27FC236}">
                <a16:creationId xmlns:a16="http://schemas.microsoft.com/office/drawing/2014/main" id="{2DAFA302-4EEA-A54A-AFC6-7834FC95F484}"/>
              </a:ext>
            </a:extLst>
          </p:cNvPr>
          <p:cNvSpPr/>
          <p:nvPr/>
        </p:nvSpPr>
        <p:spPr>
          <a:xfrm>
            <a:off x="8850085" y="2509688"/>
            <a:ext cx="2041071" cy="496959"/>
          </a:xfrm>
          <a:prstGeom prst="wedgeRoundRectCallout">
            <a:avLst>
              <a:gd name="adj1" fmla="val -60534"/>
              <a:gd name="adj2" fmla="val 13867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GOOD.</a:t>
            </a:r>
          </a:p>
        </p:txBody>
      </p:sp>
    </p:spTree>
    <p:extLst>
      <p:ext uri="{BB962C8B-B14F-4D97-AF65-F5344CB8AC3E}">
        <p14:creationId xmlns:p14="http://schemas.microsoft.com/office/powerpoint/2010/main" val="97296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3000" fill="hold" nodeType="withEffect">
                                      <p:stCondLst>
                                        <p:cond delay="130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4300"/>
                                </p:stCondLst>
                                <p:childTnLst>
                                  <p:par>
                                    <p:cTn id="18" presetID="2" presetClass="entr" presetSubtype="2" fill="hold" nodeType="afterEffect" p14:presetBounceEnd="50000">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14:bounceEnd="50000">
                                          <p:cBhvr additive="base">
                                            <p:cTn id="20" dur="10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 calcmode="lin" valueType="num">
                                          <p:cBhvr>
                                            <p:cTn id="28" dur="500" fill="hold"/>
                                            <p:tgtEl>
                                              <p:spTgt spid="33"/>
                                            </p:tgtEl>
                                            <p:attrNameLst>
                                              <p:attrName>style.rotation</p:attrName>
                                            </p:attrNameLst>
                                          </p:cBhvr>
                                          <p:tavLst>
                                            <p:tav tm="0">
                                              <p:val>
                                                <p:fltVal val="360"/>
                                              </p:val>
                                            </p:tav>
                                            <p:tav tm="100000">
                                              <p:val>
                                                <p:fltVal val="0"/>
                                              </p:val>
                                            </p:tav>
                                          </p:tavLst>
                                        </p:anim>
                                        <p:animEffect transition="in" filter="fade">
                                          <p:cBhvr>
                                            <p:cTn id="29" dur="500"/>
                                            <p:tgtEl>
                                              <p:spTgt spid="3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after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3000" fill="hold" nodeType="withEffect">
                                      <p:stCondLst>
                                        <p:cond delay="130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4300"/>
                                </p:stCondLst>
                                <p:childTnLst>
                                  <p:par>
                                    <p:cTn id="18" presetID="2" presetClass="entr" presetSubtype="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1000" fill="hold"/>
                                            <p:tgtEl>
                                              <p:spTgt spid="32"/>
                                            </p:tgtEl>
                                            <p:attrNameLst>
                                              <p:attrName>ppt_x</p:attrName>
                                            </p:attrNameLst>
                                          </p:cBhvr>
                                          <p:tavLst>
                                            <p:tav tm="0">
                                              <p:val>
                                                <p:strVal val="1+#ppt_w/2"/>
                                              </p:val>
                                            </p:tav>
                                            <p:tav tm="100000">
                                              <p:val>
                                                <p:strVal val="#ppt_x"/>
                                              </p:val>
                                            </p:tav>
                                          </p:tavLst>
                                        </p:anim>
                                        <p:anim calcmode="lin" valueType="num">
                                          <p:cBhvr additive="base">
                                            <p:cTn id="21"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 calcmode="lin" valueType="num">
                                          <p:cBhvr>
                                            <p:cTn id="28" dur="500" fill="hold"/>
                                            <p:tgtEl>
                                              <p:spTgt spid="33"/>
                                            </p:tgtEl>
                                            <p:attrNameLst>
                                              <p:attrName>style.rotation</p:attrName>
                                            </p:attrNameLst>
                                          </p:cBhvr>
                                          <p:tavLst>
                                            <p:tav tm="0">
                                              <p:val>
                                                <p:fltVal val="360"/>
                                              </p:val>
                                            </p:tav>
                                            <p:tav tm="100000">
                                              <p:val>
                                                <p:fltVal val="0"/>
                                              </p:val>
                                            </p:tav>
                                          </p:tavLst>
                                        </p:anim>
                                        <p:animEffect transition="in" filter="fade">
                                          <p:cBhvr>
                                            <p:cTn id="29" dur="500"/>
                                            <p:tgtEl>
                                              <p:spTgt spid="3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2011: OPTING OUT OF LICENCE AGREEMENTS </a:t>
            </a:r>
          </a:p>
        </p:txBody>
      </p:sp>
      <p:pic>
        <p:nvPicPr>
          <p:cNvPr id="12" name="Picture 11">
            <a:extLst>
              <a:ext uri="{FF2B5EF4-FFF2-40B4-BE49-F238E27FC236}">
                <a16:creationId xmlns:a16="http://schemas.microsoft.com/office/drawing/2014/main" id="{9EA8E847-43E6-0242-A3B5-A99D2B269469}"/>
              </a:ext>
            </a:extLst>
          </p:cNvPr>
          <p:cNvPicPr>
            <a:picLocks noChangeAspect="1"/>
          </p:cNvPicPr>
          <p:nvPr/>
        </p:nvPicPr>
        <p:blipFill>
          <a:blip r:embed="rId3"/>
          <a:stretch>
            <a:fillRect/>
          </a:stretch>
        </p:blipFill>
        <p:spPr>
          <a:xfrm>
            <a:off x="5504034" y="3429000"/>
            <a:ext cx="1183931" cy="1424475"/>
          </a:xfrm>
          <a:prstGeom prst="rect">
            <a:avLst/>
          </a:prstGeom>
        </p:spPr>
      </p:pic>
      <p:pic>
        <p:nvPicPr>
          <p:cNvPr id="13" name="Open Access Logo">
            <a:extLst>
              <a:ext uri="{FF2B5EF4-FFF2-40B4-BE49-F238E27FC236}">
                <a16:creationId xmlns:a16="http://schemas.microsoft.com/office/drawing/2014/main" id="{486D0A0B-3D3A-C54F-BDF9-D9D62F285BB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874169" y="1663340"/>
            <a:ext cx="2346962" cy="938785"/>
          </a:xfrm>
          <a:prstGeom prst="rect">
            <a:avLst/>
          </a:prstGeom>
        </p:spPr>
      </p:pic>
      <p:pic>
        <p:nvPicPr>
          <p:cNvPr id="14" name="OER Commons">
            <a:extLst>
              <a:ext uri="{FF2B5EF4-FFF2-40B4-BE49-F238E27FC236}">
                <a16:creationId xmlns:a16="http://schemas.microsoft.com/office/drawing/2014/main" id="{41042215-4EE4-784F-B8DE-13B2F7321144}"/>
              </a:ext>
            </a:extLst>
          </p:cNvPr>
          <p:cNvPicPr>
            <a:picLocks noChangeAspect="1"/>
          </p:cNvPicPr>
          <p:nvPr/>
        </p:nvPicPr>
        <p:blipFill>
          <a:blip r:embed="rId6"/>
          <a:srcRect/>
          <a:stretch/>
        </p:blipFill>
        <p:spPr>
          <a:xfrm>
            <a:off x="7666721" y="1998881"/>
            <a:ext cx="1638795" cy="1093895"/>
          </a:xfrm>
          <a:prstGeom prst="rect">
            <a:avLst/>
          </a:prstGeom>
        </p:spPr>
      </p:pic>
      <p:pic>
        <p:nvPicPr>
          <p:cNvPr id="15" name="Picture 2" descr="Image result for canada coat of arm">
            <a:extLst>
              <a:ext uri="{FF2B5EF4-FFF2-40B4-BE49-F238E27FC236}">
                <a16:creationId xmlns:a16="http://schemas.microsoft.com/office/drawing/2014/main" id="{0AAEE452-3450-1F40-A52B-A7A0492BFB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3710" y="3899338"/>
            <a:ext cx="1183931" cy="14995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95BD8C3-0851-3440-A76A-28441548BFFC}"/>
              </a:ext>
            </a:extLst>
          </p:cNvPr>
          <p:cNvPicPr>
            <a:picLocks noChangeAspect="1"/>
          </p:cNvPicPr>
          <p:nvPr/>
        </p:nvPicPr>
        <p:blipFill>
          <a:blip r:embed="rId8"/>
          <a:stretch>
            <a:fillRect/>
          </a:stretch>
        </p:blipFill>
        <p:spPr>
          <a:xfrm>
            <a:off x="7979897" y="5513116"/>
            <a:ext cx="1602751" cy="232573"/>
          </a:xfrm>
          <a:prstGeom prst="rect">
            <a:avLst/>
          </a:prstGeom>
        </p:spPr>
      </p:pic>
      <p:sp>
        <p:nvSpPr>
          <p:cNvPr id="17" name="TextBox 16">
            <a:extLst>
              <a:ext uri="{FF2B5EF4-FFF2-40B4-BE49-F238E27FC236}">
                <a16:creationId xmlns:a16="http://schemas.microsoft.com/office/drawing/2014/main" id="{E41418D8-B4E9-E146-8A6B-F1B0A7923E3F}"/>
              </a:ext>
            </a:extLst>
          </p:cNvPr>
          <p:cNvSpPr txBox="1"/>
          <p:nvPr/>
        </p:nvSpPr>
        <p:spPr>
          <a:xfrm>
            <a:off x="8317741" y="5859908"/>
            <a:ext cx="675867" cy="338554"/>
          </a:xfrm>
          <a:prstGeom prst="rect">
            <a:avLst/>
          </a:prstGeom>
          <a:noFill/>
        </p:spPr>
        <p:txBody>
          <a:bodyPr wrap="square" rtlCol="0">
            <a:spAutoFit/>
          </a:bodyPr>
          <a:lstStyle/>
          <a:p>
            <a:r>
              <a:rPr lang="en-US" sz="1600" dirty="0"/>
              <a:t>s. </a:t>
            </a:r>
            <a:r>
              <a:rPr lang="en-US" sz="1400" dirty="0"/>
              <a:t>29</a:t>
            </a:r>
          </a:p>
        </p:txBody>
      </p:sp>
      <p:pic>
        <p:nvPicPr>
          <p:cNvPr id="4" name="Picture 3" descr="A close up of a logo&#10;&#10;Description automatically generated">
            <a:extLst>
              <a:ext uri="{FF2B5EF4-FFF2-40B4-BE49-F238E27FC236}">
                <a16:creationId xmlns:a16="http://schemas.microsoft.com/office/drawing/2014/main" id="{C5F64F9B-1A37-7E48-8442-4DD1B1685A83}"/>
              </a:ext>
            </a:extLst>
          </p:cNvPr>
          <p:cNvPicPr>
            <a:picLocks noChangeAspect="1"/>
          </p:cNvPicPr>
          <p:nvPr/>
        </p:nvPicPr>
        <p:blipFill>
          <a:blip r:embed="rId9">
            <a:duotone>
              <a:schemeClr val="accent6">
                <a:shade val="45000"/>
                <a:satMod val="135000"/>
              </a:schemeClr>
              <a:prstClr val="white"/>
            </a:duotone>
          </a:blip>
          <a:stretch>
            <a:fillRect/>
          </a:stretch>
        </p:blipFill>
        <p:spPr>
          <a:xfrm>
            <a:off x="3477834" y="5207225"/>
            <a:ext cx="1484260" cy="1373287"/>
          </a:xfrm>
          <a:prstGeom prst="rect">
            <a:avLst/>
          </a:prstGeom>
        </p:spPr>
      </p:pic>
      <p:pic>
        <p:nvPicPr>
          <p:cNvPr id="6" name="Picture 5" descr="A close up of a logo&#10;&#10;Description automatically generated">
            <a:extLst>
              <a:ext uri="{FF2B5EF4-FFF2-40B4-BE49-F238E27FC236}">
                <a16:creationId xmlns:a16="http://schemas.microsoft.com/office/drawing/2014/main" id="{4ECDA59B-988A-2844-98A8-66355214E5D9}"/>
              </a:ext>
            </a:extLst>
          </p:cNvPr>
          <p:cNvPicPr>
            <a:picLocks noChangeAspect="1"/>
          </p:cNvPicPr>
          <p:nvPr/>
        </p:nvPicPr>
        <p:blipFill>
          <a:blip r:embed="rId10">
            <a:duotone>
              <a:schemeClr val="accent5">
                <a:shade val="45000"/>
                <a:satMod val="135000"/>
              </a:schemeClr>
              <a:prstClr val="white"/>
            </a:duotone>
          </a:blip>
          <a:stretch>
            <a:fillRect/>
          </a:stretch>
        </p:blipFill>
        <p:spPr>
          <a:xfrm>
            <a:off x="1627084" y="3253901"/>
            <a:ext cx="1328387" cy="1290874"/>
          </a:xfrm>
          <a:prstGeom prst="rect">
            <a:avLst/>
          </a:prstGeom>
        </p:spPr>
      </p:pic>
      <p:cxnSp>
        <p:nvCxnSpPr>
          <p:cNvPr id="21" name="Straight Arrow Connector 20">
            <a:extLst>
              <a:ext uri="{FF2B5EF4-FFF2-40B4-BE49-F238E27FC236}">
                <a16:creationId xmlns:a16="http://schemas.microsoft.com/office/drawing/2014/main" id="{0804C995-C35D-5F43-8EB8-A35AC7F81A19}"/>
              </a:ext>
            </a:extLst>
          </p:cNvPr>
          <p:cNvCxnSpPr>
            <a:cxnSpLocks/>
          </p:cNvCxnSpPr>
          <p:nvPr/>
        </p:nvCxnSpPr>
        <p:spPr>
          <a:xfrm flipH="1">
            <a:off x="3705880" y="3975460"/>
            <a:ext cx="1256214"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8C26E5A-471F-574A-B39F-FC2A9785DBE9}"/>
              </a:ext>
            </a:extLst>
          </p:cNvPr>
          <p:cNvCxnSpPr>
            <a:cxnSpLocks/>
          </p:cNvCxnSpPr>
          <p:nvPr/>
        </p:nvCxnSpPr>
        <p:spPr>
          <a:xfrm flipH="1" flipV="1">
            <a:off x="5149496" y="2736951"/>
            <a:ext cx="208933" cy="5169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41607D4-0F50-3346-A840-51AC703EDAE5}"/>
              </a:ext>
            </a:extLst>
          </p:cNvPr>
          <p:cNvCxnSpPr>
            <a:cxnSpLocks/>
          </p:cNvCxnSpPr>
          <p:nvPr/>
        </p:nvCxnSpPr>
        <p:spPr>
          <a:xfrm flipV="1">
            <a:off x="6845758" y="3326963"/>
            <a:ext cx="494189" cy="41168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C6881F0-0F09-514B-BA73-7AEFC31474B9}"/>
              </a:ext>
            </a:extLst>
          </p:cNvPr>
          <p:cNvCxnSpPr>
            <a:cxnSpLocks/>
          </p:cNvCxnSpPr>
          <p:nvPr/>
        </p:nvCxnSpPr>
        <p:spPr>
          <a:xfrm>
            <a:off x="7012541" y="4725239"/>
            <a:ext cx="654180" cy="2713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4A0416-D20B-6A41-8D2F-12ED0C75627B}"/>
              </a:ext>
            </a:extLst>
          </p:cNvPr>
          <p:cNvCxnSpPr>
            <a:cxnSpLocks/>
          </p:cNvCxnSpPr>
          <p:nvPr/>
        </p:nvCxnSpPr>
        <p:spPr>
          <a:xfrm flipH="1">
            <a:off x="4824725" y="5111979"/>
            <a:ext cx="461945" cy="363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A picture containing drawing&#10;&#10;Description automatically generated">
            <a:extLst>
              <a:ext uri="{FF2B5EF4-FFF2-40B4-BE49-F238E27FC236}">
                <a16:creationId xmlns:a16="http://schemas.microsoft.com/office/drawing/2014/main" id="{CC1EFF14-5B62-8A40-8EFB-E2ED776B585F}"/>
              </a:ext>
            </a:extLst>
          </p:cNvPr>
          <p:cNvPicPr>
            <a:picLocks noChangeAspect="1"/>
          </p:cNvPicPr>
          <p:nvPr/>
        </p:nvPicPr>
        <p:blipFill>
          <a:blip r:embed="rId11"/>
          <a:stretch>
            <a:fillRect/>
          </a:stretch>
        </p:blipFill>
        <p:spPr>
          <a:xfrm rot="2160172">
            <a:off x="190972" y="5214404"/>
            <a:ext cx="1545750" cy="1936799"/>
          </a:xfrm>
          <a:prstGeom prst="rect">
            <a:avLst/>
          </a:prstGeom>
        </p:spPr>
      </p:pic>
    </p:spTree>
    <p:extLst>
      <p:ext uri="{BB962C8B-B14F-4D97-AF65-F5344CB8AC3E}">
        <p14:creationId xmlns:p14="http://schemas.microsoft.com/office/powerpoint/2010/main" val="3346090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500"/>
                                        <p:tgtEl>
                                          <p:spTgt spid="39"/>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0-#ppt_w/2"/>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2012: THE COPYRIGHT PENTALOGY</a:t>
            </a:r>
          </a:p>
        </p:txBody>
      </p:sp>
      <p:pic>
        <p:nvPicPr>
          <p:cNvPr id="3" name="Picture 2">
            <a:extLst>
              <a:ext uri="{FF2B5EF4-FFF2-40B4-BE49-F238E27FC236}">
                <a16:creationId xmlns:a16="http://schemas.microsoft.com/office/drawing/2014/main" id="{7A822360-42C6-B64B-9E50-2845CDA331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0750" y="2362177"/>
            <a:ext cx="2846272" cy="2787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D92DE1-375C-AD48-8CDC-26713C7B1028}"/>
              </a:ext>
            </a:extLst>
          </p:cNvPr>
          <p:cNvSpPr txBox="1"/>
          <p:nvPr/>
        </p:nvSpPr>
        <p:spPr>
          <a:xfrm>
            <a:off x="5459703" y="5182333"/>
            <a:ext cx="1924680"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ESAC v. SOCAN</a:t>
            </a:r>
          </a:p>
        </p:txBody>
      </p:sp>
      <p:sp>
        <p:nvSpPr>
          <p:cNvPr id="5" name="TextBox 4">
            <a:extLst>
              <a:ext uri="{FF2B5EF4-FFF2-40B4-BE49-F238E27FC236}">
                <a16:creationId xmlns:a16="http://schemas.microsoft.com/office/drawing/2014/main" id="{B12EF527-AABF-2E45-BAE9-63CCDE902A39}"/>
              </a:ext>
            </a:extLst>
          </p:cNvPr>
          <p:cNvSpPr txBox="1"/>
          <p:nvPr/>
        </p:nvSpPr>
        <p:spPr>
          <a:xfrm>
            <a:off x="7282467" y="2073665"/>
            <a:ext cx="4272326"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Alberta (Education) v. Access Copyright</a:t>
            </a:r>
          </a:p>
        </p:txBody>
      </p:sp>
      <p:sp>
        <p:nvSpPr>
          <p:cNvPr id="6" name="TextBox 5">
            <a:extLst>
              <a:ext uri="{FF2B5EF4-FFF2-40B4-BE49-F238E27FC236}">
                <a16:creationId xmlns:a16="http://schemas.microsoft.com/office/drawing/2014/main" id="{B6A27CCD-370D-0843-8E27-4255D6FFC89A}"/>
              </a:ext>
            </a:extLst>
          </p:cNvPr>
          <p:cNvSpPr txBox="1"/>
          <p:nvPr/>
        </p:nvSpPr>
        <p:spPr>
          <a:xfrm>
            <a:off x="3654405" y="2073665"/>
            <a:ext cx="1805298"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SOCAN v. Bell</a:t>
            </a:r>
          </a:p>
        </p:txBody>
      </p:sp>
      <p:sp>
        <p:nvSpPr>
          <p:cNvPr id="7" name="TextBox 6">
            <a:extLst>
              <a:ext uri="{FF2B5EF4-FFF2-40B4-BE49-F238E27FC236}">
                <a16:creationId xmlns:a16="http://schemas.microsoft.com/office/drawing/2014/main" id="{7C759803-D92E-A241-8B5F-9BD85182E26B}"/>
              </a:ext>
            </a:extLst>
          </p:cNvPr>
          <p:cNvSpPr txBox="1"/>
          <p:nvPr/>
        </p:nvSpPr>
        <p:spPr>
          <a:xfrm>
            <a:off x="2596307" y="4045672"/>
            <a:ext cx="2080137" cy="369332"/>
          </a:xfrm>
          <a:prstGeom prst="rect">
            <a:avLst/>
          </a:prstGeom>
          <a:noFill/>
        </p:spPr>
        <p:txBody>
          <a:bodyPr wrap="square" rtlCol="0">
            <a:spAutoFit/>
          </a:bodyPr>
          <a:lstStyle/>
          <a:p>
            <a:r>
              <a:rPr lang="en-CA" i="1" dirty="0">
                <a:solidFill>
                  <a:schemeClr val="bg2">
                    <a:lumMod val="50000"/>
                  </a:schemeClr>
                </a:solidFill>
                <a:latin typeface="Arial" panose="020B0604020202020204" pitchFamily="34" charset="0"/>
                <a:cs typeface="Arial" panose="020B0604020202020204" pitchFamily="34" charset="0"/>
              </a:rPr>
              <a:t>Rogers v. SOCAN</a:t>
            </a:r>
          </a:p>
        </p:txBody>
      </p:sp>
      <p:sp>
        <p:nvSpPr>
          <p:cNvPr id="8" name="TextBox 7">
            <a:extLst>
              <a:ext uri="{FF2B5EF4-FFF2-40B4-BE49-F238E27FC236}">
                <a16:creationId xmlns:a16="http://schemas.microsoft.com/office/drawing/2014/main" id="{4467E184-5949-CE42-872A-3C3CFFCA15A6}"/>
              </a:ext>
            </a:extLst>
          </p:cNvPr>
          <p:cNvSpPr txBox="1"/>
          <p:nvPr/>
        </p:nvSpPr>
        <p:spPr>
          <a:xfrm>
            <a:off x="7545191" y="4084986"/>
            <a:ext cx="2537277" cy="369332"/>
          </a:xfrm>
          <a:prstGeom prst="rect">
            <a:avLst/>
          </a:prstGeom>
          <a:noFill/>
        </p:spPr>
        <p:txBody>
          <a:bodyPr wrap="square" rtlCol="0">
            <a:spAutoFit/>
          </a:bodyPr>
          <a:lstStyle/>
          <a:p>
            <a:r>
              <a:rPr lang="en-CA" i="1" dirty="0" err="1">
                <a:solidFill>
                  <a:schemeClr val="bg2">
                    <a:lumMod val="50000"/>
                  </a:schemeClr>
                </a:solidFill>
                <a:latin typeface="Arial" panose="020B0604020202020204" pitchFamily="34" charset="0"/>
                <a:cs typeface="Arial" panose="020B0604020202020204" pitchFamily="34" charset="0"/>
              </a:rPr>
              <a:t>Re:Sound</a:t>
            </a:r>
            <a:r>
              <a:rPr lang="en-CA" i="1" dirty="0">
                <a:solidFill>
                  <a:schemeClr val="bg2">
                    <a:lumMod val="50000"/>
                  </a:schemeClr>
                </a:solidFill>
                <a:latin typeface="Arial" panose="020B0604020202020204" pitchFamily="34" charset="0"/>
                <a:cs typeface="Arial" panose="020B0604020202020204" pitchFamily="34" charset="0"/>
              </a:rPr>
              <a:t> v. MPTAC</a:t>
            </a:r>
          </a:p>
        </p:txBody>
      </p:sp>
      <p:pic>
        <p:nvPicPr>
          <p:cNvPr id="10" name="Picture 9">
            <a:extLst>
              <a:ext uri="{FF2B5EF4-FFF2-40B4-BE49-F238E27FC236}">
                <a16:creationId xmlns:a16="http://schemas.microsoft.com/office/drawing/2014/main" id="{20DAE405-AFBB-1E41-9CC6-9A2DA530EFBD}"/>
              </a:ext>
            </a:extLst>
          </p:cNvPr>
          <p:cNvPicPr>
            <a:picLocks noChangeAspect="1"/>
          </p:cNvPicPr>
          <p:nvPr/>
        </p:nvPicPr>
        <p:blipFill>
          <a:blip r:embed="rId4"/>
          <a:stretch>
            <a:fillRect/>
          </a:stretch>
        </p:blipFill>
        <p:spPr>
          <a:xfrm>
            <a:off x="5473875" y="2734894"/>
            <a:ext cx="1966330" cy="1987550"/>
          </a:xfrm>
          <a:prstGeom prst="rect">
            <a:avLst/>
          </a:prstGeom>
        </p:spPr>
      </p:pic>
      <p:pic>
        <p:nvPicPr>
          <p:cNvPr id="11" name="Picture 10">
            <a:extLst>
              <a:ext uri="{FF2B5EF4-FFF2-40B4-BE49-F238E27FC236}">
                <a16:creationId xmlns:a16="http://schemas.microsoft.com/office/drawing/2014/main" id="{919481CA-CF95-CB42-92D5-52456310D47E}"/>
              </a:ext>
            </a:extLst>
          </p:cNvPr>
          <p:cNvPicPr>
            <a:picLocks noChangeAspect="1"/>
          </p:cNvPicPr>
          <p:nvPr/>
        </p:nvPicPr>
        <p:blipFill>
          <a:blip r:embed="rId5"/>
          <a:stretch>
            <a:fillRect/>
          </a:stretch>
        </p:blipFill>
        <p:spPr>
          <a:xfrm>
            <a:off x="5421336" y="2573047"/>
            <a:ext cx="1936418" cy="1112268"/>
          </a:xfrm>
          <a:prstGeom prst="rect">
            <a:avLst/>
          </a:prstGeom>
        </p:spPr>
      </p:pic>
      <p:pic>
        <p:nvPicPr>
          <p:cNvPr id="13" name="Picture 12">
            <a:extLst>
              <a:ext uri="{FF2B5EF4-FFF2-40B4-BE49-F238E27FC236}">
                <a16:creationId xmlns:a16="http://schemas.microsoft.com/office/drawing/2014/main" id="{2173A0BC-E629-5B4F-B940-E46F75D1C3F0}"/>
              </a:ext>
            </a:extLst>
          </p:cNvPr>
          <p:cNvPicPr>
            <a:picLocks noChangeAspect="1"/>
          </p:cNvPicPr>
          <p:nvPr/>
        </p:nvPicPr>
        <p:blipFill>
          <a:blip r:embed="rId6"/>
          <a:stretch>
            <a:fillRect/>
          </a:stretch>
        </p:blipFill>
        <p:spPr>
          <a:xfrm rot="20006968">
            <a:off x="10173633" y="4802307"/>
            <a:ext cx="1964416" cy="2363535"/>
          </a:xfrm>
          <a:prstGeom prst="rect">
            <a:avLst/>
          </a:prstGeom>
        </p:spPr>
      </p:pic>
      <p:sp>
        <p:nvSpPr>
          <p:cNvPr id="14" name="Rounded Rectangular Callout 13">
            <a:extLst>
              <a:ext uri="{FF2B5EF4-FFF2-40B4-BE49-F238E27FC236}">
                <a16:creationId xmlns:a16="http://schemas.microsoft.com/office/drawing/2014/main" id="{499507C5-2535-8A49-A4AF-C9E4E1B5BCA6}"/>
              </a:ext>
            </a:extLst>
          </p:cNvPr>
          <p:cNvSpPr/>
          <p:nvPr/>
        </p:nvSpPr>
        <p:spPr>
          <a:xfrm>
            <a:off x="10029972" y="2970679"/>
            <a:ext cx="2041071" cy="586624"/>
          </a:xfrm>
          <a:prstGeom prst="wedgeRoundRectCallout">
            <a:avLst>
              <a:gd name="adj1" fmla="val 6854"/>
              <a:gd name="adj2" fmla="val 251234"/>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WE’RE STILL GOOD.</a:t>
            </a:r>
          </a:p>
        </p:txBody>
      </p:sp>
      <p:pic>
        <p:nvPicPr>
          <p:cNvPr id="15" name="Picture 14" descr="A picture containing drawing&#10;&#10;Description automatically generated">
            <a:extLst>
              <a:ext uri="{FF2B5EF4-FFF2-40B4-BE49-F238E27FC236}">
                <a16:creationId xmlns:a16="http://schemas.microsoft.com/office/drawing/2014/main" id="{63E1F342-C2FD-6B4D-BF7D-84C2B343B070}"/>
              </a:ext>
            </a:extLst>
          </p:cNvPr>
          <p:cNvPicPr>
            <a:picLocks noChangeAspect="1"/>
          </p:cNvPicPr>
          <p:nvPr/>
        </p:nvPicPr>
        <p:blipFill>
          <a:blip r:embed="rId7"/>
          <a:stretch>
            <a:fillRect/>
          </a:stretch>
        </p:blipFill>
        <p:spPr>
          <a:xfrm rot="2177188">
            <a:off x="-23763" y="4810522"/>
            <a:ext cx="1202008" cy="150609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E7C9C52-26D0-6B4A-AD2C-34EAFC24BDC0}"/>
              </a:ext>
            </a:extLst>
          </p:cNvPr>
          <p:cNvPicPr>
            <a:picLocks noChangeAspect="1"/>
          </p:cNvPicPr>
          <p:nvPr/>
        </p:nvPicPr>
        <p:blipFill>
          <a:blip r:embed="rId8"/>
          <a:stretch>
            <a:fillRect/>
          </a:stretch>
        </p:blipFill>
        <p:spPr>
          <a:xfrm rot="2050188">
            <a:off x="741571" y="5004958"/>
            <a:ext cx="2205688" cy="3039418"/>
          </a:xfrm>
          <a:prstGeom prst="rect">
            <a:avLst/>
          </a:prstGeom>
        </p:spPr>
      </p:pic>
    </p:spTree>
    <p:extLst>
      <p:ext uri="{BB962C8B-B14F-4D97-AF65-F5344CB8AC3E}">
        <p14:creationId xmlns:p14="http://schemas.microsoft.com/office/powerpoint/2010/main" val="365780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grpId="2"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2"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70833E-6 0 L -0.00104 0.14491 " pathEditMode="relative" rAng="0" ptsTypes="AA">
                                      <p:cBhvr>
                                        <p:cTn id="42" dur="2000" fill="hold"/>
                                        <p:tgtEl>
                                          <p:spTgt spid="10"/>
                                        </p:tgtEl>
                                        <p:attrNameLst>
                                          <p:attrName>ppt_x</p:attrName>
                                          <p:attrName>ppt_y</p:attrName>
                                        </p:attrNameLst>
                                      </p:cBhvr>
                                      <p:rCtr x="-52" y="7245"/>
                                    </p:animMotion>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0-#ppt_w/2"/>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6"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5" grpId="2"/>
      <p:bldP spid="6" grpId="1"/>
      <p:bldP spid="6" grpId="2"/>
      <p:bldP spid="7" grpId="0"/>
      <p:bldP spid="8"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00AE69-6FC2-794E-A5B0-55193AF02965}"/>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TRA-LA-LA-LA-LA</a:t>
            </a:r>
          </a:p>
        </p:txBody>
      </p:sp>
      <p:pic>
        <p:nvPicPr>
          <p:cNvPr id="12" name="Picture 11" descr="A picture containing room, sitting, table&#10;&#10;Description automatically generated">
            <a:extLst>
              <a:ext uri="{FF2B5EF4-FFF2-40B4-BE49-F238E27FC236}">
                <a16:creationId xmlns:a16="http://schemas.microsoft.com/office/drawing/2014/main" id="{276F625D-4845-8D43-9C05-C0FDF9DD7B2E}"/>
              </a:ext>
            </a:extLst>
          </p:cNvPr>
          <p:cNvPicPr>
            <a:picLocks noChangeAspect="1"/>
          </p:cNvPicPr>
          <p:nvPr/>
        </p:nvPicPr>
        <p:blipFill>
          <a:blip r:embed="rId3"/>
          <a:stretch>
            <a:fillRect/>
          </a:stretch>
        </p:blipFill>
        <p:spPr>
          <a:xfrm>
            <a:off x="-1587572" y="2238756"/>
            <a:ext cx="15367144" cy="7683572"/>
          </a:xfrm>
          <a:prstGeom prst="rect">
            <a:avLst/>
          </a:prstGeom>
        </p:spPr>
      </p:pic>
      <p:pic>
        <p:nvPicPr>
          <p:cNvPr id="13" name="Picture 12">
            <a:extLst>
              <a:ext uri="{FF2B5EF4-FFF2-40B4-BE49-F238E27FC236}">
                <a16:creationId xmlns:a16="http://schemas.microsoft.com/office/drawing/2014/main" id="{2173A0BC-E629-5B4F-B940-E46F75D1C3F0}"/>
              </a:ext>
            </a:extLst>
          </p:cNvPr>
          <p:cNvPicPr>
            <a:picLocks noChangeAspect="1"/>
          </p:cNvPicPr>
          <p:nvPr/>
        </p:nvPicPr>
        <p:blipFill>
          <a:blip r:embed="rId4"/>
          <a:stretch>
            <a:fillRect/>
          </a:stretch>
        </p:blipFill>
        <p:spPr>
          <a:xfrm>
            <a:off x="7224735" y="3067777"/>
            <a:ext cx="2063632" cy="24829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4FAC5225-97B3-9A49-B51F-A570C69E235A}"/>
              </a:ext>
            </a:extLst>
          </p:cNvPr>
          <p:cNvPicPr>
            <a:picLocks noChangeAspect="1"/>
          </p:cNvPicPr>
          <p:nvPr/>
        </p:nvPicPr>
        <p:blipFill>
          <a:blip r:embed="rId5"/>
          <a:stretch>
            <a:fillRect/>
          </a:stretch>
        </p:blipFill>
        <p:spPr>
          <a:xfrm>
            <a:off x="2418667" y="3032095"/>
            <a:ext cx="2205688" cy="303941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EFAB42C-D29C-9A4E-8A02-0949B041D80D}"/>
              </a:ext>
            </a:extLst>
          </p:cNvPr>
          <p:cNvPicPr>
            <a:picLocks noChangeAspect="1"/>
          </p:cNvPicPr>
          <p:nvPr/>
        </p:nvPicPr>
        <p:blipFill>
          <a:blip r:embed="rId6"/>
          <a:stretch>
            <a:fillRect/>
          </a:stretch>
        </p:blipFill>
        <p:spPr>
          <a:xfrm>
            <a:off x="1838526" y="-1404038"/>
            <a:ext cx="1160282" cy="1026958"/>
          </a:xfrm>
          <a:prstGeom prst="rect">
            <a:avLst/>
          </a:prstGeom>
        </p:spPr>
      </p:pic>
      <p:sp>
        <p:nvSpPr>
          <p:cNvPr id="19" name="Heart 18">
            <a:extLst>
              <a:ext uri="{FF2B5EF4-FFF2-40B4-BE49-F238E27FC236}">
                <a16:creationId xmlns:a16="http://schemas.microsoft.com/office/drawing/2014/main" id="{8BFECD3E-09B7-0647-878E-A4EB2E06CA32}"/>
              </a:ext>
            </a:extLst>
          </p:cNvPr>
          <p:cNvSpPr/>
          <p:nvPr/>
        </p:nvSpPr>
        <p:spPr>
          <a:xfrm rot="20240587">
            <a:off x="5310807" y="3550365"/>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a:extLst>
              <a:ext uri="{FF2B5EF4-FFF2-40B4-BE49-F238E27FC236}">
                <a16:creationId xmlns:a16="http://schemas.microsoft.com/office/drawing/2014/main" id="{287D1569-44F6-034C-A24F-458661EB58EC}"/>
              </a:ext>
            </a:extLst>
          </p:cNvPr>
          <p:cNvSpPr/>
          <p:nvPr/>
        </p:nvSpPr>
        <p:spPr>
          <a:xfrm rot="2448469">
            <a:off x="10414853" y="3454825"/>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a:extLst>
              <a:ext uri="{FF2B5EF4-FFF2-40B4-BE49-F238E27FC236}">
                <a16:creationId xmlns:a16="http://schemas.microsoft.com/office/drawing/2014/main" id="{2A3A6A87-F9C0-194D-A7D9-2035F3506010}"/>
              </a:ext>
            </a:extLst>
          </p:cNvPr>
          <p:cNvSpPr/>
          <p:nvPr/>
        </p:nvSpPr>
        <p:spPr>
          <a:xfrm rot="1544660">
            <a:off x="8057024" y="1918388"/>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a:extLst>
              <a:ext uri="{FF2B5EF4-FFF2-40B4-BE49-F238E27FC236}">
                <a16:creationId xmlns:a16="http://schemas.microsoft.com/office/drawing/2014/main" id="{2C1F1D86-8F4B-6745-AD54-F766D18C703E}"/>
              </a:ext>
            </a:extLst>
          </p:cNvPr>
          <p:cNvSpPr/>
          <p:nvPr/>
        </p:nvSpPr>
        <p:spPr>
          <a:xfrm rot="1913514">
            <a:off x="1052397" y="1636238"/>
            <a:ext cx="769161" cy="694042"/>
          </a:xfrm>
          <a:prstGeom prst="heart">
            <a:avLst/>
          </a:prstGeom>
          <a:solidFill>
            <a:srgbClr val="E864D9">
              <a:alpha val="72157"/>
            </a:srgbClr>
          </a:solidFill>
          <a:ln>
            <a:solidFill>
              <a:srgbClr val="E86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595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10391 0.17384 L 0.16054 0.47708 C 0.21549 0.54514 0.29817 0.58217 0.38502 0.58217 C 0.48359 0.58217 0.56263 0.54514 0.61771 0.47708 L 0.88255 0.17384 " pathEditMode="relative" rAng="0" ptsTypes="AAAAA">
                                      <p:cBhvr>
                                        <p:cTn id="6" dur="3000" fill="hold"/>
                                        <p:tgtEl>
                                          <p:spTgt spid="18"/>
                                        </p:tgtEl>
                                        <p:attrNameLst>
                                          <p:attrName>ppt_x</p:attrName>
                                          <p:attrName>ppt_y</p:attrName>
                                        </p:attrNameLst>
                                      </p:cBhvr>
                                      <p:rCtr x="49323" y="20417"/>
                                    </p:animMotion>
                                  </p:childTnLst>
                                </p:cTn>
                              </p:par>
                              <p:par>
                                <p:cTn id="7" presetID="3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p:cTn id="9" dur="1000" fill="hold"/>
                                        <p:tgtEl>
                                          <p:spTgt spid="23"/>
                                        </p:tgtEl>
                                        <p:attrNameLst>
                                          <p:attrName>ppt_w</p:attrName>
                                        </p:attrNameLst>
                                      </p:cBhvr>
                                      <p:tavLst>
                                        <p:tav tm="0">
                                          <p:val>
                                            <p:fltVal val="0"/>
                                          </p:val>
                                        </p:tav>
                                        <p:tav tm="100000">
                                          <p:val>
                                            <p:strVal val="#ppt_w"/>
                                          </p:val>
                                        </p:tav>
                                      </p:tavLst>
                                    </p:anim>
                                    <p:anim calcmode="lin" valueType="num">
                                      <p:cBhvr>
                                        <p:cTn id="10" dur="1000" fill="hold"/>
                                        <p:tgtEl>
                                          <p:spTgt spid="23"/>
                                        </p:tgtEl>
                                        <p:attrNameLst>
                                          <p:attrName>ppt_h</p:attrName>
                                        </p:attrNameLst>
                                      </p:cBhvr>
                                      <p:tavLst>
                                        <p:tav tm="0">
                                          <p:val>
                                            <p:fltVal val="0"/>
                                          </p:val>
                                        </p:tav>
                                        <p:tav tm="100000">
                                          <p:val>
                                            <p:strVal val="#ppt_h"/>
                                          </p:val>
                                        </p:tav>
                                      </p:tavLst>
                                    </p:anim>
                                    <p:anim calcmode="lin" valueType="num">
                                      <p:cBhvr>
                                        <p:cTn id="11" dur="1000" fill="hold"/>
                                        <p:tgtEl>
                                          <p:spTgt spid="23"/>
                                        </p:tgtEl>
                                        <p:attrNameLst>
                                          <p:attrName>style.rotation</p:attrName>
                                        </p:attrNameLst>
                                      </p:cBhvr>
                                      <p:tavLst>
                                        <p:tav tm="0">
                                          <p:val>
                                            <p:fltVal val="90"/>
                                          </p:val>
                                        </p:tav>
                                        <p:tav tm="100000">
                                          <p:val>
                                            <p:fltVal val="0"/>
                                          </p:val>
                                        </p:tav>
                                      </p:tavLst>
                                    </p:anim>
                                    <p:animEffect transition="in" filter="fade">
                                      <p:cBhvr>
                                        <p:cTn id="12" dur="1000"/>
                                        <p:tgtEl>
                                          <p:spTgt spid="23"/>
                                        </p:tgtEl>
                                      </p:cBhvr>
                                    </p:animEffect>
                                  </p:childTnLst>
                                </p:cTn>
                              </p:par>
                              <p:par>
                                <p:cTn id="13" presetID="31" presetClass="entr" presetSubtype="0"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par>
                                <p:cTn id="19" presetID="31" presetClass="entr" presetSubtype="0" fill="hold" grpId="0" nodeType="withEffect">
                                  <p:stCondLst>
                                    <p:cond delay="5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par>
                                <p:cTn id="25" presetID="31" presetClass="entr" presetSubtype="0"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1_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11140</TotalTime>
  <Words>5051</Words>
  <Application>Microsoft Office PowerPoint</Application>
  <PresentationFormat>Widescreen</PresentationFormat>
  <Paragraphs>367</Paragraphs>
  <Slides>46</Slides>
  <Notes>38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46</vt:i4>
      </vt:variant>
    </vt:vector>
  </HeadingPairs>
  <TitlesOfParts>
    <vt:vector size="55" baseType="lpstr">
      <vt:lpstr>Arial</vt:lpstr>
      <vt:lpstr>Calibri</vt:lpstr>
      <vt:lpstr>Tahoma</vt:lpstr>
      <vt:lpstr>Level 1</vt:lpstr>
      <vt:lpstr>Level 2</vt:lpstr>
      <vt:lpstr>Level 3</vt:lpstr>
      <vt:lpstr>Level 4</vt:lpstr>
      <vt:lpstr>Level 5</vt:lpstr>
      <vt:lpstr>1_Level 5</vt:lpstr>
      <vt:lpstr>Access Copyright v. York</vt:lpstr>
      <vt:lpstr>A DECADE IN THE MAKING </vt:lpstr>
      <vt:lpstr>TWO MAIN ISSUES </vt:lpstr>
      <vt:lpstr>COLLECTIVE LICENSING AGENCIES</vt:lpstr>
      <vt:lpstr>2010: A NEW TARIFF</vt:lpstr>
      <vt:lpstr>2011: THE INTERIM TARIFF</vt:lpstr>
      <vt:lpstr>2011: OPTING OUT OF LICENCE AGREEMENTS </vt:lpstr>
      <vt:lpstr>2012: THE COPYRIGHT PENTALOGY</vt:lpstr>
      <vt:lpstr>TRA-LA-LA-LA-LA</vt:lpstr>
      <vt:lpstr>2013: ACCESS FILES THE LAWSUIT</vt:lpstr>
      <vt:lpstr>TWO MAIN ISSUES </vt:lpstr>
      <vt:lpstr>2017: FEDERAL COURT DECISION </vt:lpstr>
      <vt:lpstr>2017: FAIR DEALING DECISION</vt:lpstr>
      <vt:lpstr>2017: MANDATORY TARIFF DECISION</vt:lpstr>
      <vt:lpstr>2020 APPEAL: MANDATORY TARIFF DECISION </vt:lpstr>
      <vt:lpstr>2020 APPEAL: FAIR DEALING DECISION</vt:lpstr>
      <vt:lpstr>2020 APPEAL DECISION</vt:lpstr>
      <vt:lpstr>GOING FORWARD</vt:lpstr>
      <vt:lpstr>AN UPDATE? IN THIS ECONOMY?</vt:lpstr>
      <vt:lpstr>YORK UNIVERSITY V. ACCESS COPYRIGHT</vt:lpstr>
      <vt:lpstr>TARIFFS: MANDATORY OR NOT?</vt:lpstr>
      <vt:lpstr>TARIFFS: MANDATORY OR NOT?</vt:lpstr>
      <vt:lpstr>TARIFFS: MANDATORY OR NOT?</vt:lpstr>
      <vt:lpstr>ARE FAIR DEALING GUIDELINES FAIR?</vt:lpstr>
      <vt:lpstr>ERRORS IN FAIR DEALING ANALYSIS?</vt:lpstr>
      <vt:lpstr>CONSIDER BOTH PERSPECTIVES</vt:lpstr>
      <vt:lpstr>SCC SUPPORTS USER RIGHTS</vt:lpstr>
      <vt:lpstr>END OF THE SAGA</vt:lpstr>
      <vt:lpstr>LEARNING OBJECTIVES</vt:lpstr>
      <vt:lpstr>THANK YOU FOR YOUR ATTENTION</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Kemmer, Kimberley</cp:lastModifiedBy>
  <cp:revision>224</cp:revision>
  <dcterms:created xsi:type="dcterms:W3CDTF">2019-10-03T17:13:49Z</dcterms:created>
  <dcterms:modified xsi:type="dcterms:W3CDTF">2024-05-22T18:34:33Z</dcterms:modified>
</cp:coreProperties>
</file>