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 id="2147493537" r:id="rId6"/>
  </p:sldMasterIdLst>
  <p:notesMasterIdLst>
    <p:notesMasterId r:id="rId40"/>
  </p:notesMasterIdLst>
  <p:handoutMasterIdLst>
    <p:handoutMasterId r:id="rId41"/>
  </p:handoutMasterIdLst>
  <p:sldIdLst>
    <p:sldId id="334" r:id="rId7"/>
    <p:sldId id="265" r:id="rId8"/>
    <p:sldId id="358" r:id="rId9"/>
    <p:sldId id="336" r:id="rId10"/>
    <p:sldId id="341" r:id="rId11"/>
    <p:sldId id="359" r:id="rId12"/>
    <p:sldId id="360" r:id="rId13"/>
    <p:sldId id="343" r:id="rId14"/>
    <p:sldId id="361" r:id="rId15"/>
    <p:sldId id="345" r:id="rId16"/>
    <p:sldId id="349" r:id="rId17"/>
    <p:sldId id="346" r:id="rId18"/>
    <p:sldId id="347" r:id="rId19"/>
    <p:sldId id="348" r:id="rId20"/>
    <p:sldId id="350" r:id="rId21"/>
    <p:sldId id="351" r:id="rId22"/>
    <p:sldId id="362" r:id="rId23"/>
    <p:sldId id="352" r:id="rId24"/>
    <p:sldId id="355" r:id="rId25"/>
    <p:sldId id="311" r:id="rId26"/>
    <p:sldId id="364" r:id="rId27"/>
    <p:sldId id="365" r:id="rId28"/>
    <p:sldId id="340" r:id="rId29"/>
    <p:sldId id="324" r:id="rId30"/>
    <p:sldId id="339" r:id="rId31"/>
    <p:sldId id="325" r:id="rId32"/>
    <p:sldId id="326" r:id="rId33"/>
    <p:sldId id="356" r:id="rId34"/>
    <p:sldId id="357" r:id="rId35"/>
    <p:sldId id="363" r:id="rId36"/>
    <p:sldId id="327" r:id="rId37"/>
    <p:sldId id="328" r:id="rId38"/>
    <p:sldId id="32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72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4D9"/>
    <a:srgbClr val="004950"/>
    <a:srgbClr val="879F3D"/>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6" autoAdjust="0"/>
    <p:restoredTop sz="74256"/>
  </p:normalViewPr>
  <p:slideViewPr>
    <p:cSldViewPr snapToGrid="0" snapToObjects="1">
      <p:cViewPr>
        <p:scale>
          <a:sx n="88" d="100"/>
          <a:sy n="88" d="100"/>
        </p:scale>
        <p:origin x="1312" y="144"/>
      </p:cViewPr>
      <p:guideLst>
        <p:guide orient="horz" pos="2183"/>
        <p:guide pos="3727"/>
      </p:guideLst>
    </p:cSldViewPr>
  </p:slideViewPr>
  <p:notesTextViewPr>
    <p:cViewPr>
      <p:scale>
        <a:sx n="1" d="1"/>
        <a:sy n="1" d="1"/>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2020-07-13</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7/13/20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Hello and welcome to the University of Alberta’s Opening Up Copyright instructional module on </a:t>
            </a:r>
            <a:r>
              <a:rPr lang="en-CA" sz="1200" b="0" i="1" u="none" strike="noStrike" kern="1200" dirty="0">
                <a:solidFill>
                  <a:schemeClr val="tx1"/>
                </a:solidFill>
                <a:effectLst/>
                <a:latin typeface="+mn-lt"/>
                <a:ea typeface="+mn-ea"/>
                <a:cs typeface="+mn-cs"/>
              </a:rPr>
              <a:t>Access Copyright v. York.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1892828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 </a:t>
            </a:r>
            <a:endParaRPr lang="en-CA" b="0" dirty="0">
              <a:effectLst/>
            </a:endParaRPr>
          </a:p>
          <a:p>
            <a:pPr rtl="0"/>
            <a:r>
              <a:rPr lang="en-CA" sz="1200" b="1" i="0" u="none" strike="noStrike" kern="1200" dirty="0">
                <a:solidFill>
                  <a:schemeClr val="tx1"/>
                </a:solidFill>
                <a:effectLst/>
                <a:latin typeface="+mn-lt"/>
                <a:ea typeface="+mn-ea"/>
                <a:cs typeface="+mn-cs"/>
              </a:rPr>
              <a:t>2013</a:t>
            </a:r>
            <a:endParaRPr lang="en-CA" b="0" dirty="0">
              <a:effectLst/>
            </a:endParaRPr>
          </a:p>
          <a:p>
            <a:pPr rtl="0"/>
            <a:r>
              <a:rPr lang="en-CA" sz="1200" b="0" i="0" u="none" strike="noStrike" kern="1200" dirty="0">
                <a:solidFill>
                  <a:schemeClr val="tx1"/>
                </a:solidFill>
                <a:effectLst/>
                <a:latin typeface="+mn-lt"/>
                <a:ea typeface="+mn-ea"/>
                <a:cs typeface="+mn-cs"/>
              </a:rPr>
              <a:t>, essentially contending that the interim tariff had a mandatory effect on York and that York could not “opt out” and that if York made any infringing copy they would be responsible for the full amount of royalty payments outlined in the tariff.  York countered with a request that the court declare any copying it made under its Fair Dealing Guidelines to be "fair dealing" and thus non-infringing. Therefore, York argued, even if the tariff was mandatory they had not infringed copyright. </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102465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Therefore the two main questions in this case are: </a:t>
            </a:r>
            <a:endParaRPr lang="en-CA" b="0" dirty="0">
              <a:effectLst/>
            </a:endParaRPr>
          </a:p>
          <a:p>
            <a:pPr rtl="0" fontAlgn="base"/>
            <a:r>
              <a:rPr lang="en-CA" sz="1200" b="0" i="0" u="none" strike="noStrike" kern="1200" dirty="0">
                <a:solidFill>
                  <a:schemeClr val="tx1"/>
                </a:solidFill>
                <a:effectLst/>
                <a:latin typeface="+mn-lt"/>
                <a:ea typeface="+mn-ea"/>
                <a:cs typeface="+mn-cs"/>
              </a:rPr>
              <a:t>Is the interim tariff that was issued by the copyright board mandatory? Even for institutions who are not under a licence with that collective? </a:t>
            </a:r>
          </a:p>
          <a:p>
            <a:pPr rtl="0" fontAlgn="base"/>
            <a:r>
              <a:rPr lang="en-CA" sz="1200" b="0" i="0" u="none" strike="noStrike" kern="1200" dirty="0">
                <a:solidFill>
                  <a:schemeClr val="tx1"/>
                </a:solidFill>
                <a:effectLst/>
                <a:latin typeface="+mn-lt"/>
                <a:ea typeface="+mn-ea"/>
                <a:cs typeface="+mn-cs"/>
              </a:rPr>
              <a:t>And, can all copying done by York under the terms of its guidelines be  considered fair dealing?</a:t>
            </a:r>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4348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2017</a:t>
            </a:r>
            <a:endParaRPr lang="en-CA" b="0" dirty="0">
              <a:effectLst/>
            </a:endParaRPr>
          </a:p>
          <a:p>
            <a:pPr rtl="0"/>
            <a:r>
              <a:rPr lang="en-CA" sz="1200" b="0" i="0" u="none" strike="noStrike" kern="1200" dirty="0">
                <a:solidFill>
                  <a:schemeClr val="tx1"/>
                </a:solidFill>
                <a:effectLst/>
                <a:latin typeface="+mn-lt"/>
                <a:ea typeface="+mn-ea"/>
                <a:cs typeface="+mn-cs"/>
              </a:rPr>
              <a:t>The federal court decision in this case was reached in 2017 when the Federal Court of Canada delivered a complete victory in favour of Access Copyright. The court rejected York University’s approach to fair dealing and concluded that an interim tariff was in fact mandatory and enforceable against the University. Let’s break down the arguments in this first case and how the federal court came to this decision. </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1305810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Starting with the fair dealing assessment - The judge in this case, Justice Michael Phelan, found that the fair dealing guidelines outlined by York did not pass the six-factor test for assessing whether a dealing is fair. </a:t>
            </a:r>
            <a:endParaRPr lang="en-CA" b="0" dirty="0">
              <a:effectLst/>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It should be noted that the application of the six-factor test by the judge in this case has been </a:t>
            </a:r>
            <a:r>
              <a:rPr lang="en-CA" sz="1200" b="0" i="0" u="none" strike="noStrike" kern="1200" dirty="0" err="1">
                <a:solidFill>
                  <a:schemeClr val="tx1"/>
                </a:solidFill>
                <a:effectLst/>
                <a:latin typeface="+mn-lt"/>
                <a:ea typeface="+mn-ea"/>
                <a:cs typeface="+mn-cs"/>
              </a:rPr>
              <a:t>criticised</a:t>
            </a:r>
            <a:r>
              <a:rPr lang="en-CA" sz="1200" b="0" i="0" u="none" strike="noStrike" kern="1200" dirty="0">
                <a:solidFill>
                  <a:schemeClr val="tx1"/>
                </a:solidFill>
                <a:effectLst/>
                <a:latin typeface="+mn-lt"/>
                <a:ea typeface="+mn-ea"/>
                <a:cs typeface="+mn-cs"/>
              </a:rPr>
              <a:t> for contradicting past jurisprudence around applying the six factors. When assessing the ‘purpose of the dealing’ Justice Phelan determined that there are two ‘users’ to </a:t>
            </a:r>
            <a:r>
              <a:rPr lang="en-CA" sz="1200" b="0" i="0" u="none" strike="noStrike" kern="1200" dirty="0" err="1">
                <a:solidFill>
                  <a:schemeClr val="tx1"/>
                </a:solidFill>
                <a:effectLst/>
                <a:latin typeface="+mn-lt"/>
                <a:ea typeface="+mn-ea"/>
                <a:cs typeface="+mn-cs"/>
              </a:rPr>
              <a:t>consider.the</a:t>
            </a:r>
            <a:r>
              <a:rPr lang="en-CA" sz="1200" b="0" i="0" u="none" strike="noStrike" kern="1200" dirty="0">
                <a:solidFill>
                  <a:schemeClr val="tx1"/>
                </a:solidFill>
                <a:effectLst/>
                <a:latin typeface="+mn-lt"/>
                <a:ea typeface="+mn-ea"/>
                <a:cs typeface="+mn-cs"/>
              </a:rPr>
              <a:t> university and the students .*I cut here* This interpretation ignored the determination of past supreme court cases that the only relevant perspective when considering whether the dealing is for an allowable purpose is that of the end user - the students. (CCH, at paras. 48 and 64 - via Geist 2017).  </a:t>
            </a:r>
            <a:endParaRPr lang="en-CA" b="0" dirty="0">
              <a:effectLst/>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While the ‘alternatives to the dealing factor’ was ruled to be more fair in favour of York *cut * Justice Phelan leaned heavily on the ‘effect of the dealing’ factor in making his final ruling. He agreed with the argument made by Access Copyright that the Court should consider all actual and </a:t>
            </a:r>
            <a:r>
              <a:rPr lang="en-CA" sz="1200" b="0" i="1" u="none" strike="noStrike" kern="1200" dirty="0">
                <a:solidFill>
                  <a:schemeClr val="tx1"/>
                </a:solidFill>
                <a:effectLst/>
                <a:latin typeface="+mn-lt"/>
                <a:ea typeface="+mn-ea"/>
                <a:cs typeface="+mn-cs"/>
              </a:rPr>
              <a:t>likely</a:t>
            </a:r>
            <a:r>
              <a:rPr lang="en-CA" sz="1200" b="0" i="0" u="none" strike="noStrike" kern="1200" dirty="0">
                <a:solidFill>
                  <a:schemeClr val="tx1"/>
                </a:solidFill>
                <a:effectLst/>
                <a:latin typeface="+mn-lt"/>
                <a:ea typeface="+mn-ea"/>
                <a:cs typeface="+mn-cs"/>
              </a:rPr>
              <a:t> financial impacts of the copying. In past fair dealing cases the Supreme Court had not considered ‘likely’ impacts of copying that could not be substantiated with evidence.</a:t>
            </a:r>
          </a:p>
          <a:p>
            <a:pPr rtl="0"/>
            <a:endParaRPr lang="en-CA" b="0" dirty="0">
              <a:effectLst/>
            </a:endParaRPr>
          </a:p>
          <a:p>
            <a:pPr rtl="0"/>
            <a:r>
              <a:rPr lang="en-CA" sz="1200" b="0" i="0" u="none" strike="noStrike" kern="1200" dirty="0">
                <a:solidFill>
                  <a:schemeClr val="tx1"/>
                </a:solidFill>
                <a:effectLst/>
                <a:latin typeface="+mn-lt"/>
                <a:ea typeface="+mn-ea"/>
                <a:cs typeface="+mn-cs"/>
              </a:rPr>
              <a:t>For these reasons,  Justice Phelan sided with Access Copyright. </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2069656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2017 - Mandatory Tariff Decisio</a:t>
            </a:r>
            <a:r>
              <a:rPr lang="en-CA" sz="1200" b="0" i="0" u="none" strike="noStrike" kern="1200" dirty="0">
                <a:solidFill>
                  <a:schemeClr val="tx1"/>
                </a:solidFill>
                <a:effectLst/>
                <a:latin typeface="+mn-lt"/>
                <a:ea typeface="+mn-ea"/>
                <a:cs typeface="+mn-cs"/>
              </a:rPr>
              <a:t>n</a:t>
            </a:r>
            <a:endParaRPr lang="en-CA" b="0" dirty="0">
              <a:effectLst/>
            </a:endParaRPr>
          </a:p>
          <a:p>
            <a:pPr rtl="0"/>
            <a:r>
              <a:rPr lang="en-CA" sz="1200" b="0" i="0" u="none" strike="noStrike" kern="1200" dirty="0">
                <a:solidFill>
                  <a:schemeClr val="tx1"/>
                </a:solidFill>
                <a:effectLst/>
                <a:latin typeface="+mn-lt"/>
                <a:ea typeface="+mn-ea"/>
                <a:cs typeface="+mn-cs"/>
              </a:rPr>
              <a:t>As mentioned previously the Judge in this case sided with the collective on the other main issue as well, determining that the tariff proposed by Access should indeed be mandatory for York to pay. Both Access Copyright and the judge interpreted a ‘tariff’ as a fee that is imposed for a service and that automatically applies to anyone who does an action that falls under the agreement- whether they have agreed to that licence or not. The court also noted that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does not define the word ‘tariff’ and so it relied on other common definitions of the word.  In responding to this decision Professor Ariel Katz pointed out that the court failed to notice that while 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does define the word ‘tariff’ itself, it clearly defines the nature of the particular tariffs relevant in this case.  Katz argued that a proposed tariff sets out the terms and conditions under which Access Copyright is</a:t>
            </a:r>
            <a:r>
              <a:rPr lang="en-CA" sz="1200" b="0" i="1" u="none" strike="noStrike" kern="1200" dirty="0">
                <a:solidFill>
                  <a:schemeClr val="tx1"/>
                </a:solidFill>
                <a:effectLst/>
                <a:latin typeface="+mn-lt"/>
                <a:ea typeface="+mn-ea"/>
                <a:cs typeface="+mn-cs"/>
              </a:rPr>
              <a:t> able</a:t>
            </a:r>
            <a:r>
              <a:rPr lang="en-CA" sz="1200" b="0" i="0" u="none" strike="noStrike" kern="1200" dirty="0">
                <a:solidFill>
                  <a:schemeClr val="tx1"/>
                </a:solidFill>
                <a:effectLst/>
                <a:latin typeface="+mn-lt"/>
                <a:ea typeface="+mn-ea"/>
                <a:cs typeface="+mn-cs"/>
              </a:rPr>
              <a:t> to issue licences but these terms do not automatically apply to non-licensees. </a:t>
            </a:r>
            <a:endParaRPr lang="en-CA" b="0" dirty="0">
              <a:effectLst/>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Because of criticism like this there was substantial push back following this ruling made by the Federal Court and it was no surprise that York appealed this decision on both grounds - the fairness of its guidelines and whether the tariff was mandatory.</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2907667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CA" b="0" dirty="0">
                <a:effectLst/>
              </a:rPr>
            </a:br>
            <a:r>
              <a:rPr lang="en-CA" sz="1200" b="1" i="0" u="none" strike="noStrike" kern="1200" dirty="0">
                <a:solidFill>
                  <a:schemeClr val="tx1"/>
                </a:solidFill>
                <a:effectLst/>
                <a:latin typeface="+mn-lt"/>
                <a:ea typeface="+mn-ea"/>
                <a:cs typeface="+mn-cs"/>
              </a:rPr>
              <a:t>2020- Mandatory Tariffs</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The Federal Court of Appeal reached its decision in the appeal of this case in April 2020. On the mandatory tariff issue, the Court overturned the decision of the court in 2017 ruling and found  that tariffs are not mandatory.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The court determined that “An individual cannot acquire a licence without the consent of the copyright owner and a copyright owner cannot impose financial or other terms, on a person who has not agreed to become a licensee.(para 53-54 p.19-20) Instead, if copyright is infringed the copyright owner can choose to make an action for damages against those who are infringing on their rights. </a:t>
            </a:r>
            <a:endParaRPr lang="en-CA" b="0" dirty="0">
              <a:effectLst/>
            </a:endParaRPr>
          </a:p>
          <a:p>
            <a:pPr rtl="0"/>
            <a:r>
              <a:rPr lang="en-CA" b="0" dirty="0">
                <a:effectLst/>
              </a:rPr>
              <a:t> </a:t>
            </a:r>
          </a:p>
          <a:p>
            <a:pPr rtl="0"/>
            <a:r>
              <a:rPr lang="en-CA" sz="1200" b="0" i="0" u="none" strike="noStrike" kern="1200" dirty="0">
                <a:solidFill>
                  <a:schemeClr val="tx1"/>
                </a:solidFill>
                <a:effectLst/>
                <a:latin typeface="+mn-lt"/>
                <a:ea typeface="+mn-ea"/>
                <a:cs typeface="+mn-cs"/>
              </a:rPr>
              <a:t>The court went on to say that “There is no grant of power to the Board to make or establish tariffs by regulation” (para 149 p. 54).</a:t>
            </a:r>
            <a:endParaRPr lang="en-CA" b="0" dirty="0">
              <a:effectLst/>
            </a:endParaRPr>
          </a:p>
          <a:p>
            <a:pPr rtl="0"/>
            <a:r>
              <a:rPr lang="en-CA" b="0" dirty="0">
                <a:effectLst/>
              </a:rPr>
              <a:t> </a:t>
            </a:r>
          </a:p>
          <a:p>
            <a:pPr rtl="0"/>
            <a:r>
              <a:rPr lang="en-CA" sz="1200" b="0" i="0" u="none" strike="noStrike" kern="1200" dirty="0">
                <a:solidFill>
                  <a:schemeClr val="tx1"/>
                </a:solidFill>
                <a:effectLst/>
                <a:latin typeface="+mn-lt"/>
                <a:ea typeface="+mn-ea"/>
                <a:cs typeface="+mn-cs"/>
              </a:rPr>
              <a:t>This decision was a welcome result for the post-secondary community, as it allows institutions the freedom to choose from a range of possible approaches and licensing options to remain copyright compliant (Sheppard, 2020).</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1284705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b="0" dirty="0">
                <a:effectLst/>
              </a:rPr>
              <a:t> </a:t>
            </a:r>
          </a:p>
          <a:p>
            <a:pPr rtl="0"/>
            <a:r>
              <a:rPr lang="en-CA" sz="1200" b="0" i="0" u="none" strike="noStrike" kern="1200" dirty="0">
                <a:solidFill>
                  <a:schemeClr val="tx1"/>
                </a:solidFill>
                <a:effectLst/>
                <a:latin typeface="+mn-lt"/>
                <a:ea typeface="+mn-ea"/>
                <a:cs typeface="+mn-cs"/>
              </a:rPr>
              <a:t>In terms of the fair dealing aspect of the case the Federal Court of Appeal found that York did not show “that the Federal Court erred in law in its understanding of the relevant factors.”  Thus the claim by York that the court had in the first decision misinterpreted fair dealing was dismissed. </a:t>
            </a:r>
            <a:endParaRPr lang="en-CA" b="0" dirty="0">
              <a:effectLst/>
            </a:endParaRPr>
          </a:p>
          <a:p>
            <a:pPr rtl="0"/>
            <a:r>
              <a:rPr lang="en-CA" b="0" dirty="0">
                <a:effectLst/>
              </a:rPr>
              <a:t> </a:t>
            </a:r>
          </a:p>
          <a:p>
            <a:pPr rtl="0"/>
            <a:r>
              <a:rPr lang="en-CA" b="0" dirty="0">
                <a:effectLst/>
              </a:rPr>
              <a:t> </a:t>
            </a:r>
          </a:p>
          <a:p>
            <a:r>
              <a:rPr lang="en-CA" sz="1200" b="0" i="0" u="none" strike="noStrike" kern="1200" dirty="0">
                <a:solidFill>
                  <a:schemeClr val="tx1"/>
                </a:solidFill>
                <a:effectLst/>
                <a:latin typeface="+mn-lt"/>
                <a:ea typeface="+mn-ea"/>
                <a:cs typeface="+mn-cs"/>
              </a:rPr>
              <a:t>The court also pointed out that, as the copier, it was incumbent on York to make sure that its guidelines were implemented according to their stated intention, but the Federal Court had found that safeguards were virtually absent and that this undermined York’s claim to fair dealing and tended to show unfairness in their copying (para 239). The court also noted that “York’s Guidelines did not attempt to forestall downstream copying and redistribution by students” (para 256). These statements by the court will likely shape the way that educational institutions develop and communicate their fair dealing policies in the future. Some have pointed out that the court’s examination of the fair dealing issue did not include a thorough historical reflection in the way that it had when it reviewed the mandatory tariff issue.</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3818887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b="0" dirty="0">
                <a:effectLst/>
              </a:rPr>
              <a:t> </a:t>
            </a:r>
          </a:p>
          <a:p>
            <a:pPr rtl="0"/>
            <a:r>
              <a:rPr lang="en-CA" sz="1200" b="0" i="0" u="none" strike="noStrike" kern="1200" dirty="0">
                <a:solidFill>
                  <a:schemeClr val="tx1"/>
                </a:solidFill>
                <a:effectLst/>
                <a:latin typeface="+mn-lt"/>
                <a:ea typeface="+mn-ea"/>
                <a:cs typeface="+mn-cs"/>
              </a:rPr>
              <a:t>Some have pointed out that the court’s examination of the fair dealing issue did not include a thorough historical reflection in the way that it had when it reviewed the mandatory tariff issue.</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17</a:t>
            </a:fld>
            <a:endParaRPr lang="en-US"/>
          </a:p>
        </p:txBody>
      </p:sp>
    </p:spTree>
    <p:extLst>
      <p:ext uri="{BB962C8B-B14F-4D97-AF65-F5344CB8AC3E}">
        <p14:creationId xmlns:p14="http://schemas.microsoft.com/office/powerpoint/2010/main" val="2953380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Going Forward </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The 2019 INDU statutory review of the</a:t>
            </a:r>
            <a:r>
              <a:rPr lang="en-CA" sz="1200" b="0" i="1" u="sng" kern="1200" dirty="0">
                <a:solidFill>
                  <a:schemeClr val="tx1"/>
                </a:solidFill>
                <a:effectLst/>
                <a:latin typeface="+mn-lt"/>
                <a:ea typeface="+mn-ea"/>
                <a:cs typeface="+mn-cs"/>
              </a:rPr>
              <a:t> </a:t>
            </a:r>
            <a:r>
              <a:rPr lang="en-CA" sz="1200" b="0" i="1" u="none" strike="noStrike" kern="1200" dirty="0">
                <a:solidFill>
                  <a:schemeClr val="tx1"/>
                </a:solidFill>
                <a:effectLst/>
                <a:latin typeface="+mn-lt"/>
                <a:ea typeface="+mn-ea"/>
                <a:cs typeface="+mn-cs"/>
              </a:rPr>
              <a:t>Copyright Act </a:t>
            </a:r>
            <a:r>
              <a:rPr lang="en-CA" sz="1200" b="0" i="0" u="none" strike="noStrike" kern="1200" dirty="0">
                <a:solidFill>
                  <a:schemeClr val="tx1"/>
                </a:solidFill>
                <a:effectLst/>
                <a:latin typeface="+mn-lt"/>
                <a:ea typeface="+mn-ea"/>
                <a:cs typeface="+mn-cs"/>
              </a:rPr>
              <a:t>acknowledged the ongoing tension between copyright collectives and educational institutions and suggested that in the future perhaps the government could help parties resolve their differences (INDU, 2019, p,65 ). </a:t>
            </a:r>
            <a:endParaRPr lang="en-CA" b="0" dirty="0">
              <a:effectLst/>
            </a:endParaRPr>
          </a:p>
          <a:p>
            <a:br>
              <a:rPr lang="en-CA" b="0" dirty="0">
                <a:effectLst/>
              </a:rPr>
            </a:br>
            <a:r>
              <a:rPr lang="en-CA" b="0" dirty="0">
                <a:effectLst/>
              </a:rPr>
              <a:t>In June 2020 both Access Copyright and York have applied for leave to appeal with the </a:t>
            </a:r>
            <a:r>
              <a:rPr lang="en-CA" sz="1200" b="0" i="0" u="none" strike="noStrike" kern="1200" dirty="0">
                <a:solidFill>
                  <a:schemeClr val="tx1"/>
                </a:solidFill>
                <a:effectLst/>
                <a:latin typeface="+mn-lt"/>
                <a:ea typeface="+mn-ea"/>
                <a:cs typeface="+mn-cs"/>
              </a:rPr>
              <a:t>Supreme Court. Who will ultimately emerge victorious in the Access/York debate… I guess we’ll just have to make another module.</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3520006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You should now be able to: </a:t>
            </a:r>
            <a:endParaRPr lang="en-CA" b="0" dirty="0">
              <a:effectLst/>
            </a:endParaRPr>
          </a:p>
          <a:p>
            <a:pPr rtl="0" fontAlgn="base"/>
            <a:r>
              <a:rPr lang="en-CA" sz="1200" b="0" i="0" u="none" strike="noStrike" kern="1200" dirty="0">
                <a:solidFill>
                  <a:schemeClr val="tx1"/>
                </a:solidFill>
                <a:effectLst/>
                <a:latin typeface="+mn-lt"/>
                <a:ea typeface="+mn-ea"/>
                <a:cs typeface="+mn-cs"/>
              </a:rPr>
              <a:t>Understand the debate around mandatory tariffs in this case and how this was interpreted by the courts</a:t>
            </a:r>
          </a:p>
          <a:p>
            <a:pPr rtl="0" fontAlgn="base"/>
            <a:r>
              <a:rPr lang="en-CA" sz="1200" b="0" i="0" u="none" strike="noStrike" kern="1200" dirty="0">
                <a:solidFill>
                  <a:schemeClr val="tx1"/>
                </a:solidFill>
                <a:effectLst/>
                <a:latin typeface="+mn-lt"/>
                <a:ea typeface="+mn-ea"/>
                <a:cs typeface="+mn-cs"/>
              </a:rPr>
              <a:t>Describe how the fairness of  York’s fair dealing guidelines were assessed in this case</a:t>
            </a:r>
          </a:p>
          <a:p>
            <a:pPr rtl="0" fontAlgn="base"/>
            <a:r>
              <a:rPr lang="en-CA" sz="1200" b="0" i="0" u="none" strike="noStrike" kern="1200" dirty="0">
                <a:solidFill>
                  <a:schemeClr val="tx1"/>
                </a:solidFill>
                <a:effectLst/>
                <a:latin typeface="+mn-lt"/>
                <a:ea typeface="+mn-ea"/>
                <a:cs typeface="+mn-cs"/>
              </a:rPr>
              <a:t>Recognize the implications of this decision for educational institutions and collective licensing agencies</a:t>
            </a:r>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19</a:t>
            </a:fld>
            <a:endParaRPr lang="en-US"/>
          </a:p>
        </p:txBody>
      </p:sp>
    </p:spTree>
    <p:extLst>
      <p:ext uri="{BB962C8B-B14F-4D97-AF65-F5344CB8AC3E}">
        <p14:creationId xmlns:p14="http://schemas.microsoft.com/office/powerpoint/2010/main" val="379037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In April 2020 the Federal Court of Appeal released a decision on the </a:t>
            </a:r>
            <a:r>
              <a:rPr lang="en-CA" sz="1200" b="0" i="1" u="none" strike="noStrike" kern="1200" dirty="0">
                <a:solidFill>
                  <a:schemeClr val="tx1"/>
                </a:solidFill>
                <a:effectLst/>
                <a:latin typeface="+mn-lt"/>
                <a:ea typeface="+mn-ea"/>
                <a:cs typeface="+mn-cs"/>
              </a:rPr>
              <a:t>York v. Access Copyright case. </a:t>
            </a:r>
            <a:r>
              <a:rPr lang="en-CA" sz="1200" b="0" i="0" u="none" strike="noStrike" kern="1200" dirty="0">
                <a:solidFill>
                  <a:schemeClr val="tx1"/>
                </a:solidFill>
                <a:effectLst/>
                <a:latin typeface="+mn-lt"/>
                <a:ea typeface="+mn-ea"/>
                <a:cs typeface="+mn-cs"/>
              </a:rPr>
              <a:t>A case that was already over a decade in the making. The outcome of this case continues to be very important to educational institutions and copyright collectives alike.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782702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This has been the University of Alberta’s Opening Up Copyright instructional module on </a:t>
            </a:r>
            <a:r>
              <a:rPr lang="en-CA" sz="1200" b="0" i="1" u="none" strike="noStrike" kern="1200" dirty="0">
                <a:solidFill>
                  <a:schemeClr val="tx1"/>
                </a:solidFill>
                <a:effectLst/>
                <a:latin typeface="+mn-lt"/>
                <a:ea typeface="+mn-ea"/>
                <a:cs typeface="+mn-cs"/>
              </a:rPr>
              <a:t>Access Copyright v. York.</a:t>
            </a:r>
            <a:r>
              <a:rPr lang="en-CA" sz="1200" b="0" i="0" u="none" strike="noStrike" kern="1200" dirty="0">
                <a:solidFill>
                  <a:schemeClr val="tx1"/>
                </a:solidFill>
                <a:effectLst/>
                <a:latin typeface="+mn-lt"/>
                <a:ea typeface="+mn-ea"/>
                <a:cs typeface="+mn-cs"/>
              </a:rPr>
              <a:t> Thank you for your attention.</a:t>
            </a:r>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101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21</a:t>
            </a:fld>
            <a:endParaRPr lang="en-US"/>
          </a:p>
        </p:txBody>
      </p:sp>
    </p:spTree>
    <p:extLst>
      <p:ext uri="{BB962C8B-B14F-4D97-AF65-F5344CB8AC3E}">
        <p14:creationId xmlns:p14="http://schemas.microsoft.com/office/powerpoint/2010/main" val="1473724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22</a:t>
            </a:fld>
            <a:endParaRPr lang="en-US"/>
          </a:p>
        </p:txBody>
      </p:sp>
    </p:spTree>
    <p:extLst>
      <p:ext uri="{BB962C8B-B14F-4D97-AF65-F5344CB8AC3E}">
        <p14:creationId xmlns:p14="http://schemas.microsoft.com/office/powerpoint/2010/main" val="245129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27</a:t>
            </a:fld>
            <a:endParaRPr lang="en-US"/>
          </a:p>
        </p:txBody>
      </p:sp>
    </p:spTree>
    <p:extLst>
      <p:ext uri="{BB962C8B-B14F-4D97-AF65-F5344CB8AC3E}">
        <p14:creationId xmlns:p14="http://schemas.microsoft.com/office/powerpoint/2010/main" val="2501092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28</a:t>
            </a:fld>
            <a:endParaRPr lang="en-US"/>
          </a:p>
        </p:txBody>
      </p:sp>
    </p:spTree>
    <p:extLst>
      <p:ext uri="{BB962C8B-B14F-4D97-AF65-F5344CB8AC3E}">
        <p14:creationId xmlns:p14="http://schemas.microsoft.com/office/powerpoint/2010/main" val="205859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main issues revolve around whether tariffs approved by the Copyright Board are mandatory and whether the copyright fair dealing guidelines used by York University were fair.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127675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Access Copyright is a collective licensing agency. If you are wondering what that means, it  may be useful to watch the module on Collective Licensing Agencies and the Copyright Board for background information.  In short, authors and copyright owners can choose to have licences to their works managed by copyright collectives. Access Copyright is one such collective and it manages the copying of literary works in its repertoire.  Educational institutions can choose to enter into agreements with these collectives in order to cover routine copying of those works in their institutions according to formulas agreed on by both parties.  When disagreements arise around the terms and conditions of a licensing agreement, the collective can apply to the Copyright Board to address the situation with a tariff.   And if that doesn’t work...well you sue the other party.  In Access Copyright v. York - spoiler alert -  it didn’t work. At the core of the issue is differing views of how, when, and for whom the tariff (or interim tariff) is binding.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107923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2010</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In March of 2010 Access Copyright proposed a new tariff for its client universities and colleges with the Copyright Board. If approved, Access Copyright would be able to set a new standard rate in their licence agreements. The new tariff was a considerable increase over the previous agreements. </a:t>
            </a:r>
            <a:r>
              <a:rPr lang="en-CA" sz="1200" b="0" i="0" kern="1200" dirty="0">
                <a:solidFill>
                  <a:schemeClr val="tx1"/>
                </a:solidFill>
                <a:effectLst/>
                <a:latin typeface="+mn-lt"/>
                <a:ea typeface="+mn-ea"/>
                <a:cs typeface="+mn-cs"/>
              </a:rPr>
              <a:t>They wanted to move from an agreement where institutions paid $3.38 fee per full time enrolled student with additional fees per page copied, to a proposed $45 per full time student for universities or a $35 fee for colleges, without the additional fee per page copied. For universities like York this would amount to a 1300% increase over the previous agreement</a:t>
            </a:r>
            <a:r>
              <a:rPr lang="en-CA" sz="1200" b="0" i="0" u="none" strike="noStrike" kern="1200" dirty="0">
                <a:solidFill>
                  <a:schemeClr val="tx1"/>
                </a:solidFill>
                <a:effectLst/>
                <a:latin typeface="+mn-lt"/>
                <a:ea typeface="+mn-ea"/>
                <a:cs typeface="+mn-cs"/>
              </a:rPr>
              <a:t>. For universities like York this would mean a significant increase in fees. Beyond the massive increase in fees, the proposed tariff created other concerns for colleges and universities. Particularly this tariff intended to expand into the area of digital licensing, meaning that if you scan, print, store, display or send a link to a work this would be considered making a  ‘copy.’ Additionally, the new tariff contained numerous audit, reporting, and monitoring provisions that would place new burdens on the institutions, their staff and their instructors.  (</a:t>
            </a:r>
            <a:r>
              <a:rPr lang="en-CA" sz="1200" b="0" i="0" u="none" strike="noStrike" kern="1200" dirty="0" err="1">
                <a:solidFill>
                  <a:schemeClr val="tx1"/>
                </a:solidFill>
                <a:effectLst/>
                <a:latin typeface="+mn-lt"/>
                <a:ea typeface="+mn-ea"/>
                <a:cs typeface="+mn-cs"/>
              </a:rPr>
              <a:t>D’Alton</a:t>
            </a:r>
            <a:r>
              <a:rPr lang="en-CA" sz="1200" b="0" i="0" u="none" strike="noStrike" kern="1200" dirty="0">
                <a:solidFill>
                  <a:schemeClr val="tx1"/>
                </a:solidFill>
                <a:effectLst/>
                <a:latin typeface="+mn-lt"/>
                <a:ea typeface="+mn-ea"/>
                <a:cs typeface="+mn-cs"/>
              </a:rPr>
              <a:t>, 2012)</a:t>
            </a:r>
            <a:endParaRPr lang="en-CA" b="0" dirty="0">
              <a:effectLst/>
            </a:endParaRPr>
          </a:p>
          <a:p>
            <a:pPr rtl="0"/>
            <a:br>
              <a:rPr lang="en-CA" b="0" dirty="0">
                <a:effectLst/>
              </a:rPr>
            </a:br>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409217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CA" b="0" dirty="0">
                <a:effectLst/>
              </a:rPr>
            </a:br>
            <a:r>
              <a:rPr lang="en-CA" sz="1200" b="0" i="0" u="none" strike="noStrike" kern="1200" dirty="0">
                <a:solidFill>
                  <a:schemeClr val="tx1"/>
                </a:solidFill>
                <a:effectLst/>
                <a:latin typeface="+mn-lt"/>
                <a:ea typeface="+mn-ea"/>
                <a:cs typeface="+mn-cs"/>
              </a:rPr>
              <a:t>When licence renewal negotiations over these new terms between York University and Access Copyright started to  languish, Access Copyright applied to the Copyright Board for, and was granted, an interim tariff. York briefly complied with the terms of the interim tariff  but then, as many educational institutions did, “opted out.”</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The educational institutions that opted out had determined that their copying could be managed through a combination of other strategies like using site licences from content vendors, open access materials, open educational resources, relying on fair dealing exceptions and transactional licences. They therefore did not need to enter into an institutional licence agreement with Access Copyright because they could manage their copyright compliance in other ways. </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57810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CA" b="0" dirty="0">
                <a:effectLst/>
              </a:rPr>
            </a:br>
            <a:r>
              <a:rPr lang="en-CA" sz="1200" b="0" i="0" u="none" strike="noStrike" kern="1200" dirty="0">
                <a:solidFill>
                  <a:schemeClr val="tx1"/>
                </a:solidFill>
                <a:effectLst/>
                <a:latin typeface="+mn-lt"/>
                <a:ea typeface="+mn-ea"/>
                <a:cs typeface="+mn-cs"/>
              </a:rPr>
              <a:t>The educational institutions that opted out had determined that their copying could be managed through a combination of other strategies like using site licences from content vendors, open access materials, open educational resources, relying on fair dealing exceptions and transactional licences. They therefore did not need to enter into an institutional licence agreement with Access Copyright because they could manage their copyright compliance in other ways. </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3305665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2012</a:t>
            </a:r>
            <a:endParaRPr lang="en-CA" b="0" dirty="0">
              <a:effectLst/>
            </a:endParaRPr>
          </a:p>
          <a:p>
            <a:r>
              <a:rPr lang="en-CA" sz="1200" b="0" i="0" u="none" strike="noStrike" kern="1200" dirty="0">
                <a:solidFill>
                  <a:schemeClr val="tx1"/>
                </a:solidFill>
                <a:effectLst/>
                <a:latin typeface="+mn-lt"/>
                <a:ea typeface="+mn-ea"/>
                <a:cs typeface="+mn-cs"/>
              </a:rPr>
              <a:t>The 2012 decisions of several Supreme Court cases around fair dealing including </a:t>
            </a:r>
            <a:r>
              <a:rPr lang="en-CA" sz="1200" b="0" i="1" u="none" strike="noStrike" kern="1200" dirty="0">
                <a:solidFill>
                  <a:schemeClr val="tx1"/>
                </a:solidFill>
                <a:effectLst/>
                <a:latin typeface="+mn-lt"/>
                <a:ea typeface="+mn-ea"/>
                <a:cs typeface="+mn-cs"/>
              </a:rPr>
              <a:t>SOCAN v. Bell</a:t>
            </a:r>
            <a:r>
              <a:rPr lang="en-CA" sz="1200" b="0" i="0" u="none" strike="noStrike" kern="1200" dirty="0">
                <a:solidFill>
                  <a:schemeClr val="tx1"/>
                </a:solidFill>
                <a:effectLst/>
                <a:latin typeface="+mn-lt"/>
                <a:ea typeface="+mn-ea"/>
                <a:cs typeface="+mn-cs"/>
              </a:rPr>
              <a:t> and </a:t>
            </a:r>
            <a:r>
              <a:rPr lang="en-CA" sz="1200" b="0" i="1" u="none" strike="noStrike" kern="1200" dirty="0">
                <a:solidFill>
                  <a:schemeClr val="tx1"/>
                </a:solidFill>
                <a:effectLst/>
                <a:latin typeface="+mn-lt"/>
                <a:ea typeface="+mn-ea"/>
                <a:cs typeface="+mn-cs"/>
              </a:rPr>
              <a:t>Alberta(education) v. Access Copyright</a:t>
            </a:r>
            <a:r>
              <a:rPr lang="en-CA" sz="1200" b="0" i="0" u="none" strike="noStrike" kern="1200" dirty="0">
                <a:solidFill>
                  <a:schemeClr val="tx1"/>
                </a:solidFill>
                <a:effectLst/>
                <a:latin typeface="+mn-lt"/>
                <a:ea typeface="+mn-ea"/>
                <a:cs typeface="+mn-cs"/>
              </a:rPr>
              <a:t> helped to clarify the fair dealing exceptions in the </a:t>
            </a:r>
            <a:r>
              <a:rPr lang="en-CA" sz="1200" b="0" i="1" u="none" strike="noStrike" kern="1200" dirty="0">
                <a:solidFill>
                  <a:schemeClr val="tx1"/>
                </a:solidFill>
                <a:effectLst/>
                <a:latin typeface="+mn-lt"/>
                <a:ea typeface="+mn-ea"/>
                <a:cs typeface="+mn-cs"/>
              </a:rPr>
              <a:t>Act </a:t>
            </a:r>
            <a:r>
              <a:rPr lang="en-CA" sz="1200" b="0" i="0" u="none" strike="noStrike" kern="1200" dirty="0">
                <a:solidFill>
                  <a:schemeClr val="tx1"/>
                </a:solidFill>
                <a:effectLst/>
                <a:latin typeface="+mn-lt"/>
                <a:ea typeface="+mn-ea"/>
                <a:cs typeface="+mn-cs"/>
              </a:rPr>
              <a:t>that universities were often relying on.  In 2012,  “Education” was also officially added as a purpose under fair dealing. This made the royalty rates proposed in the Access Copyright licence agreements since 2010 even less appealing to educational institutions, who now felt more confident that they could rely on Fair Dealing exceptions to cover their copying of portions of works in certain situations. </a:t>
            </a:r>
          </a:p>
          <a:p>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Which brings us to the case in question.  Hopes that Access Copyright might be more cooperative with educational institutions following the decisions in 2012 were dashed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215458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Which brings us to the case in question.  Hopes that Access Copyright might be more cooperative with educational institutions following the decisions in 2012 were dashed were dashed when Access Copyright sued York to enforce the terms of the interim tariff…</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1570000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4.png"/><Relationship Id="rId1" Type="http://schemas.openxmlformats.org/officeDocument/2006/relationships/slideMaster" Target="../slideMasters/slideMaster6.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579D63F-D0B5-E141-ACCF-9BA1FF3390F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81084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5827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55339B-9601-F84C-B345-0E9C19932EA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A8D1A24E-9694-574F-A52C-0CC44A8DF0F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26B4B9B2-BF5E-E542-89E2-2A154D3F58BB}"/>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98142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AC36D5-2C66-DD4B-B2E1-F7E0A8E89452}"/>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F4AB2F73-AA72-9B45-B56F-5714BB551923}"/>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DCE2F1AD-46F0-DD45-A25E-E48BCBA3B115}"/>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8" name="Rectangle 7">
            <a:extLst>
              <a:ext uri="{FF2B5EF4-FFF2-40B4-BE49-F238E27FC236}">
                <a16:creationId xmlns:a16="http://schemas.microsoft.com/office/drawing/2014/main" id="{A10864C0-EF45-BA47-9034-BC1DFCA5CE7B}"/>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10" name="Rectangle 9">
            <a:extLst>
              <a:ext uri="{FF2B5EF4-FFF2-40B4-BE49-F238E27FC236}">
                <a16:creationId xmlns:a16="http://schemas.microsoft.com/office/drawing/2014/main" id="{330ADD80-AE04-714D-B57B-8EB232D2161E}"/>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6495B3A9-DC6D-BA4C-AB65-601383371BCD}"/>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2FA340A0-4136-5347-92B1-F4072E788C0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B99CC51-F6EC-684B-A055-908766515B32}"/>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4" name="TextBox 13">
            <a:extLst>
              <a:ext uri="{FF2B5EF4-FFF2-40B4-BE49-F238E27FC236}">
                <a16:creationId xmlns:a16="http://schemas.microsoft.com/office/drawing/2014/main" id="{0017AB78-8441-CD47-9BF9-874140D2940A}"/>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01D5E255-63D8-6445-BB62-23049C353689}"/>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111694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70E22-D3D2-624E-AF9E-3E05930D55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9C19D730-2A94-5745-8E71-D16B78BB4A5D}"/>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1653725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403356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157546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7700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801667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F4EC9-63B6-7A49-A259-9A160623224B}"/>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08C7B41D-8AEA-1A4D-9D69-442CA4452281}"/>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5F375636-EBC4-F148-9EAD-6E9EF7D64139}"/>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905900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BBDAD3-F7F2-AD4D-81B9-DBE7A7E9DC97}"/>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35164054-E794-B041-9245-E5BB0051CE9F}"/>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C3DA9209-4BE5-F44D-9E18-46E5D7447351}"/>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6475A6AA-AB49-BF48-88F9-1261351ABBB8}"/>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99A0D4A3-6954-8448-BEE8-6D7B34B7AD78}"/>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3CD0F2B1-1FE2-0E49-BEB4-81128D7F98FA}"/>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C8D7018-FE0C-914A-8D5B-C62A4EDDF500}"/>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D49D376-AFAD-5F45-9CE4-D798E54EBA87}"/>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C6591802-AF25-BA45-8F51-C1AA78507743}"/>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FBE4418B-2C46-9247-A68A-F7A59ED745FF}"/>
              </a:ext>
            </a:extLst>
          </p:cNvPr>
          <p:cNvSpPr txBox="1"/>
          <p:nvPr userDrawn="1"/>
        </p:nvSpPr>
        <p:spPr>
          <a:xfrm>
            <a:off x="7033365" y="4870679"/>
            <a:ext cx="2215138" cy="108952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264460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43038-A838-0C41-95D7-9CFCD29FE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10" name="TextBox 9">
            <a:extLst>
              <a:ext uri="{FF2B5EF4-FFF2-40B4-BE49-F238E27FC236}">
                <a16:creationId xmlns:a16="http://schemas.microsoft.com/office/drawing/2014/main" id="{3FC2E465-7B94-AB46-AD00-394DD61EF84A}"/>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759793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373814AB-D8BC-0C42-8757-616EC731D8BC}"/>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87890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34217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17537D2A-4C78-5242-B06E-D83E3FD35BE4}"/>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946F9044-534F-A045-B776-24B57C032E1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4FA4EEC-3F55-4B4A-A3A1-848EED7085A2}"/>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E7119F9C-9A80-9A45-A136-8125D5F25092}"/>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C2167649-29B2-2A41-9342-0ED3192DF0CF}"/>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4AA82D0-1DEE-8F41-8C72-B522D2FB0DD6}"/>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0B2ACF80-C46F-8048-9EB4-950C9E222B3D}"/>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40719E68-A586-2E4E-AA56-218C503D4F4E}"/>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593790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4" name="TextBox 3">
            <a:extLst>
              <a:ext uri="{FF2B5EF4-FFF2-40B4-BE49-F238E27FC236}">
                <a16:creationId xmlns:a16="http://schemas.microsoft.com/office/drawing/2014/main" id="{DDBAA813-2419-E547-A898-563F99DEF3F4}"/>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168430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171948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906478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282690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489344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21784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2206675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803499-54B1-8443-A129-1C7C7CA43E7A}"/>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3" name="Rectangle 22">
            <a:extLst>
              <a:ext uri="{FF2B5EF4-FFF2-40B4-BE49-F238E27FC236}">
                <a16:creationId xmlns:a16="http://schemas.microsoft.com/office/drawing/2014/main" id="{8703AE52-3449-3D47-ADED-C9B56808870D}"/>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24" name="Rectangle 23">
            <a:extLst>
              <a:ext uri="{FF2B5EF4-FFF2-40B4-BE49-F238E27FC236}">
                <a16:creationId xmlns:a16="http://schemas.microsoft.com/office/drawing/2014/main" id="{51A5008C-6F0A-CA42-912D-BA512A422733}"/>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25" name="Rectangle 24">
            <a:extLst>
              <a:ext uri="{FF2B5EF4-FFF2-40B4-BE49-F238E27FC236}">
                <a16:creationId xmlns:a16="http://schemas.microsoft.com/office/drawing/2014/main" id="{9D943834-1542-E04C-88BD-6511A1B7B32F}"/>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26" name="Rectangle 25">
            <a:extLst>
              <a:ext uri="{FF2B5EF4-FFF2-40B4-BE49-F238E27FC236}">
                <a16:creationId xmlns:a16="http://schemas.microsoft.com/office/drawing/2014/main" id="{C2601C88-3044-994F-BF60-3910500351A4}"/>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7" name="TextBox 26">
            <a:extLst>
              <a:ext uri="{FF2B5EF4-FFF2-40B4-BE49-F238E27FC236}">
                <a16:creationId xmlns:a16="http://schemas.microsoft.com/office/drawing/2014/main" id="{1F7DC342-82E6-D945-A8DE-12B7D47C1C5C}"/>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73CBFBA1-6765-D14F-92B2-395E8EA4A6B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C8960F4-C1EA-FA49-997F-C1FC9FEE8964}"/>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30" name="TextBox 29">
            <a:extLst>
              <a:ext uri="{FF2B5EF4-FFF2-40B4-BE49-F238E27FC236}">
                <a16:creationId xmlns:a16="http://schemas.microsoft.com/office/drawing/2014/main" id="{04C50E83-525F-DE44-B74F-32E3B0E8182E}"/>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225F0AAF-6B51-DF45-A1F4-F2518756A204}"/>
              </a:ext>
            </a:extLst>
          </p:cNvPr>
          <p:cNvSpPr txBox="1"/>
          <p:nvPr userDrawn="1"/>
        </p:nvSpPr>
        <p:spPr>
          <a:xfrm>
            <a:off x="7033365" y="4870679"/>
            <a:ext cx="2215138" cy="108952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978798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2D213-AB25-BB4D-A28C-E44A3C370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2" name="TextBox 1">
            <a:extLst>
              <a:ext uri="{FF2B5EF4-FFF2-40B4-BE49-F238E27FC236}">
                <a16:creationId xmlns:a16="http://schemas.microsoft.com/office/drawing/2014/main" id="{383F96F9-5956-7848-8666-1498845ADCF6}"/>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627873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extLst>
      <p:ext uri="{BB962C8B-B14F-4D97-AF65-F5344CB8AC3E}">
        <p14:creationId xmlns:p14="http://schemas.microsoft.com/office/powerpoint/2010/main" val="3327670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extLst>
      <p:ext uri="{BB962C8B-B14F-4D97-AF65-F5344CB8AC3E}">
        <p14:creationId xmlns:p14="http://schemas.microsoft.com/office/powerpoint/2010/main" val="1716019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3323518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25933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667282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565861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306556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200220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A15F398D-507E-4F7C-80EA-8ED84D9FC6B6}"/>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CEB6197E-162D-4616-B545-210BFAB0C188}"/>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009CCF52-873C-421B-961E-23A526CC1248}"/>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D9777EA7-35D7-4064-A1DF-FC4A90EE939D}"/>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a:t>
            </a:r>
            <a:r>
              <a:rPr lang="en-US" dirty="0" err="1">
                <a:solidFill>
                  <a:schemeClr val="bg2">
                    <a:lumMod val="50000"/>
                  </a:schemeClr>
                </a:solidFill>
                <a:latin typeface="Arial" panose="020B0604020202020204" pitchFamily="34" charset="0"/>
                <a:cs typeface="Arial" panose="020B0604020202020204" pitchFamily="34" charset="0"/>
              </a:rPr>
              <a:t>Bourdages</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a:t>
            </a:r>
            <a:r>
              <a:rPr lang="en-US" dirty="0" err="1">
                <a:solidFill>
                  <a:schemeClr val="bg2">
                    <a:lumMod val="50000"/>
                  </a:schemeClr>
                </a:solidFill>
                <a:latin typeface="Arial" panose="020B0604020202020204" pitchFamily="34" charset="0"/>
                <a:cs typeface="Arial" panose="020B0604020202020204" pitchFamily="34" charset="0"/>
              </a:rPr>
              <a:t>Sheplawy</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0" name="Rectangle 19">
            <a:extLst>
              <a:ext uri="{FF2B5EF4-FFF2-40B4-BE49-F238E27FC236}">
                <a16:creationId xmlns:a16="http://schemas.microsoft.com/office/drawing/2014/main" id="{79D46EE3-0990-407B-AC19-44DB3A2A8800}"/>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1" name="TextBox 20">
            <a:extLst>
              <a:ext uri="{FF2B5EF4-FFF2-40B4-BE49-F238E27FC236}">
                <a16:creationId xmlns:a16="http://schemas.microsoft.com/office/drawing/2014/main" id="{5C5AA203-2AF3-4104-8384-366A8E697A2E}"/>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2" name="Rectangle 21">
            <a:extLst>
              <a:ext uri="{FF2B5EF4-FFF2-40B4-BE49-F238E27FC236}">
                <a16:creationId xmlns:a16="http://schemas.microsoft.com/office/drawing/2014/main" id="{6929CEA2-1435-4FCA-A569-DB1CC3578D7C}"/>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Digital Humanities and School of Library and Information Studies</a:t>
            </a:r>
          </a:p>
        </p:txBody>
      </p:sp>
      <p:sp>
        <p:nvSpPr>
          <p:cNvPr id="23" name="TextBox 22">
            <a:extLst>
              <a:ext uri="{FF2B5EF4-FFF2-40B4-BE49-F238E27FC236}">
                <a16:creationId xmlns:a16="http://schemas.microsoft.com/office/drawing/2014/main" id="{9560F739-CEF3-4036-BEBB-A94A4A3C4BC6}"/>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139328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2D213-AB25-BB4D-A28C-E44A3C370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2" name="TextBox 1">
            <a:extLst>
              <a:ext uri="{FF2B5EF4-FFF2-40B4-BE49-F238E27FC236}">
                <a16:creationId xmlns:a16="http://schemas.microsoft.com/office/drawing/2014/main" id="{383F96F9-5956-7848-8666-1498845ADCF6}"/>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70499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3DE19D0-2174-1D4B-BFF7-B8CCBB5101C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06951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1C14736-2D5D-114C-8E34-7866B882738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US" dirty="0"/>
          </a:p>
        </p:txBody>
      </p:sp>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30940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0FAE2F-7CF1-FF46-B622-5CBD6D1E6A7B}"/>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935F79D7-5F90-F749-B30D-50505C1E4BE7}"/>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5D83A11A-29A3-EF40-A968-DAB629BF172E}"/>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EFBB9845-E88A-4F4A-BE3F-659CCD2DB4A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BCBBED0-00DE-524C-B384-A7EA4F5F6B30}"/>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5" name="TextBox 14">
            <a:extLst>
              <a:ext uri="{FF2B5EF4-FFF2-40B4-BE49-F238E27FC236}">
                <a16:creationId xmlns:a16="http://schemas.microsoft.com/office/drawing/2014/main" id="{23E2F271-6045-CF41-8359-10D2A65DA420}"/>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A76FBA01-6A42-D54A-BEDF-3A388A42417B}"/>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17E7EE5-ABF5-0044-9A8D-2C4BC63E9478}"/>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8" name="TextBox 17">
            <a:extLst>
              <a:ext uri="{FF2B5EF4-FFF2-40B4-BE49-F238E27FC236}">
                <a16:creationId xmlns:a16="http://schemas.microsoft.com/office/drawing/2014/main" id="{DD7CF573-89CA-234D-BECE-37B476FDC351}"/>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217B8E0D-0B6F-9D47-AF0C-F6151E7CAAD2}"/>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D852F126-933A-FA43-9035-32C425EA39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709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EAD43-96CA-9648-BF3D-5576835BA1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44BB178F-D283-E149-90BE-65D27420814F}"/>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71877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 id="2147493509" r:id="rId3"/>
    <p:sldLayoutId id="2147493510" r:id="rId4"/>
    <p:sldLayoutId id="2147493511" r:id="rId5"/>
    <p:sldLayoutId id="2147493512" r:id="rId6"/>
    <p:sldLayoutId id="2147493513" r:id="rId7"/>
    <p:sldLayoutId id="2147493514" r:id="rId8"/>
    <p:sldLayoutId id="214749351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18" r:id="rId5"/>
    <p:sldLayoutId id="2147493519" r:id="rId6"/>
    <p:sldLayoutId id="2147493520" r:id="rId7"/>
    <p:sldLayoutId id="2147493521" r:id="rId8"/>
    <p:sldLayoutId id="214749352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26" r:id="rId5"/>
    <p:sldLayoutId id="2147493527" r:id="rId6"/>
    <p:sldLayoutId id="2147493528" r:id="rId7"/>
    <p:sldLayoutId id="2147493529" r:id="rId8"/>
    <p:sldLayoutId id="21474935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501" r:id="rId3"/>
    <p:sldLayoutId id="2147493502" r:id="rId4"/>
    <p:sldLayoutId id="2147493503" r:id="rId5"/>
    <p:sldLayoutId id="2147493504" r:id="rId6"/>
    <p:sldLayoutId id="2147493505" r:id="rId7"/>
    <p:sldLayoutId id="2147493507" r:id="rId8"/>
    <p:sldLayoutId id="214749350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773706"/>
      </p:ext>
    </p:extLst>
  </p:cSld>
  <p:clrMap bg1="lt1" tx1="dk1" bg2="lt2" tx2="dk2" accent1="accent1" accent2="accent2" accent3="accent3" accent4="accent4" accent5="accent5" accent6="accent6" hlink="hlink" folHlink="folHlink"/>
  <p:sldLayoutIdLst>
    <p:sldLayoutId id="2147493538" r:id="rId1"/>
    <p:sldLayoutId id="2147493539" r:id="rId2"/>
    <p:sldLayoutId id="2147493540" r:id="rId3"/>
    <p:sldLayoutId id="2147493541" r:id="rId4"/>
    <p:sldLayoutId id="2147493542" r:id="rId5"/>
    <p:sldLayoutId id="2147493543" r:id="rId6"/>
    <p:sldLayoutId id="2147493544" r:id="rId7"/>
    <p:sldLayoutId id="2147493545" r:id="rId8"/>
    <p:sldLayoutId id="214749354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49.png"/><Relationship Id="rId12" Type="http://schemas.openxmlformats.org/officeDocument/2006/relationships/image" Target="../media/image27.png"/><Relationship Id="rId2" Type="http://schemas.openxmlformats.org/officeDocument/2006/relationships/notesSlide" Target="../notesSlides/notesSlide13.xml"/><Relationship Id="rId16" Type="http://schemas.openxmlformats.org/officeDocument/2006/relationships/image" Target="../media/image52.png"/><Relationship Id="rId1" Type="http://schemas.openxmlformats.org/officeDocument/2006/relationships/slideLayout" Target="../slideLayouts/slideLayout38.xml"/><Relationship Id="rId6" Type="http://schemas.openxmlformats.org/officeDocument/2006/relationships/image" Target="../media/image48.png"/><Relationship Id="rId11" Type="http://schemas.openxmlformats.org/officeDocument/2006/relationships/image" Target="../media/image23.png"/><Relationship Id="rId5" Type="http://schemas.openxmlformats.org/officeDocument/2006/relationships/image" Target="../media/image47.png"/><Relationship Id="rId15" Type="http://schemas.openxmlformats.org/officeDocument/2006/relationships/image" Target="../media/image45.jpg"/><Relationship Id="rId10" Type="http://schemas.openxmlformats.org/officeDocument/2006/relationships/image" Target="../media/image17.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1.svg"/><Relationship Id="rId3" Type="http://schemas.openxmlformats.org/officeDocument/2006/relationships/image" Target="../media/image53.png"/><Relationship Id="rId7" Type="http://schemas.openxmlformats.org/officeDocument/2006/relationships/image" Target="../media/image45.jpg"/><Relationship Id="rId12"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image" Target="../media/image36.png"/><Relationship Id="rId5" Type="http://schemas.openxmlformats.org/officeDocument/2006/relationships/image" Target="../media/image19.png"/><Relationship Id="rId15" Type="http://schemas.openxmlformats.org/officeDocument/2006/relationships/image" Target="../media/image15.png"/><Relationship Id="rId10" Type="http://schemas.openxmlformats.org/officeDocument/2006/relationships/image" Target="../media/image35.png"/><Relationship Id="rId4" Type="http://schemas.openxmlformats.org/officeDocument/2006/relationships/image" Target="../media/image18.png"/><Relationship Id="rId9" Type="http://schemas.openxmlformats.org/officeDocument/2006/relationships/image" Target="../media/image54.jpg"/><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55.png"/><Relationship Id="rId7" Type="http://schemas.openxmlformats.org/officeDocument/2006/relationships/image" Target="../media/image23.png"/><Relationship Id="rId12"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image" Target="../media/image20.png"/><Relationship Id="rId11" Type="http://schemas.openxmlformats.org/officeDocument/2006/relationships/image" Target="../media/image35.png"/><Relationship Id="rId5" Type="http://schemas.openxmlformats.org/officeDocument/2006/relationships/image" Target="../media/image45.jpg"/><Relationship Id="rId10" Type="http://schemas.openxmlformats.org/officeDocument/2006/relationships/image" Target="../media/image34.png"/><Relationship Id="rId4" Type="http://schemas.openxmlformats.org/officeDocument/2006/relationships/image" Target="../media/image56.svg"/><Relationship Id="rId9" Type="http://schemas.openxmlformats.org/officeDocument/2006/relationships/image" Target="../media/image33.sv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image" Target="../media/image23.png"/><Relationship Id="rId5" Type="http://schemas.openxmlformats.org/officeDocument/2006/relationships/image" Target="../media/image56.svg"/><Relationship Id="rId10" Type="http://schemas.openxmlformats.org/officeDocument/2006/relationships/image" Target="../media/image17.png"/><Relationship Id="rId4" Type="http://schemas.openxmlformats.org/officeDocument/2006/relationships/image" Target="../media/image55.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56.sv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7.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8.xml"/><Relationship Id="rId6" Type="http://schemas.openxmlformats.org/officeDocument/2006/relationships/image" Target="../media/image19.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31.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hyperlink" Target="https://www.michaelgeist.ca/2011/07/access-copyright-on-interim-tariff/" TargetMode="External"/><Relationship Id="rId2" Type="http://schemas.openxmlformats.org/officeDocument/2006/relationships/hyperlink" Target="https://ir.lib.uwo.ca/etd/442" TargetMode="External"/><Relationship Id="rId1" Type="http://schemas.openxmlformats.org/officeDocument/2006/relationships/slideLayout" Target="../slideLayouts/slideLayout40.xml"/><Relationship Id="rId5" Type="http://schemas.openxmlformats.org/officeDocument/2006/relationships/hyperlink" Target="https://www.michaelgeist.ca/2020/04/federal-court-of-appeal-deals-access-copyright-huge-blow-as-it-overturns-york-university-copyright-decision/" TargetMode="External"/><Relationship Id="rId4" Type="http://schemas.openxmlformats.org/officeDocument/2006/relationships/hyperlink" Target="https://www.michaelgeist.ca/2017/07/ignoring-supreme-court-trial-judge-hands-access-copyright-fair-dealing-victor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rielkatz.org/access-copyright-v-york-university-anatomy-predictable-avoidable-loss/" TargetMode="External"/><Relationship Id="rId2" Type="http://schemas.openxmlformats.org/officeDocument/2006/relationships/hyperlink" Target="https://www.ourcommons.ca/Content/Committee/421/INDU/Reports/RP10537003/indurp16/indurp16-e.pdf" TargetMode="External"/><Relationship Id="rId1" Type="http://schemas.openxmlformats.org/officeDocument/2006/relationships/slideLayout" Target="../slideLayouts/slideLayout40.xml"/><Relationship Id="rId4" Type="http://schemas.openxmlformats.org/officeDocument/2006/relationships/hyperlink" Target="https://excesscopyright.blogspot.com/2017/07/access-copyright-v-york-u-and-all-eyes_14.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usiness.financialpost.com/opinion/the-court-backs-creators-not-universities" TargetMode="External"/><Relationship Id="rId2" Type="http://schemas.openxmlformats.org/officeDocument/2006/relationships/hyperlink" Target="https://fairduty.wordpress.com/2020/05/06/york-some-initial-thoughts/" TargetMode="External"/><Relationship Id="rId1" Type="http://schemas.openxmlformats.org/officeDocument/2006/relationships/slideLayout" Target="../slideLayouts/slideLayout40.xml"/><Relationship Id="rId4" Type="http://schemas.openxmlformats.org/officeDocument/2006/relationships/hyperlink" Target="https://blog.ualberta.ca/the-york-appeal-and-fair-dealing-guidelines-f6739fefe94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ecisions.fca-caf.gc.ca/fca-caf/decisions/en/item/469654/index.do" TargetMode="External"/><Relationship Id="rId2" Type="http://schemas.openxmlformats.org/officeDocument/2006/relationships/hyperlink" Target="https://decisions.fct-cf.gc.ca/fc-cf/decisions/en/item/232727/index.do?q=access+copyright+v+york+" TargetMode="Externa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8" Type="http://schemas.openxmlformats.org/officeDocument/2006/relationships/hyperlink" Target="https://thenounproject.com/crosswellrob/uploads/?i=1122689" TargetMode="External"/><Relationship Id="rId3" Type="http://schemas.openxmlformats.org/officeDocument/2006/relationships/hyperlink" Target="https://thenounproject.com/tillt/collection/money-money/?i=402474" TargetMode="External"/><Relationship Id="rId7" Type="http://schemas.openxmlformats.org/officeDocument/2006/relationships/hyperlink" Target="https://thenounproject.com/search/?q=writer&amp;i=2928435" TargetMode="External"/><Relationship Id="rId12" Type="http://schemas.openxmlformats.org/officeDocument/2006/relationships/hyperlink" Target="https://thenounproject.com/search/?q=panel&amp;i=1142582" TargetMode="External"/><Relationship Id="rId2" Type="http://schemas.openxmlformats.org/officeDocument/2006/relationships/notesSlide" Target="../notesSlides/notesSlide23.xml"/><Relationship Id="rId1" Type="http://schemas.openxmlformats.org/officeDocument/2006/relationships/slideLayout" Target="../slideLayouts/slideLayout42.xml"/><Relationship Id="rId6" Type="http://schemas.openxmlformats.org/officeDocument/2006/relationships/hyperlink" Target="https://thenounproject.com/search/?q=building&amp;i=164596" TargetMode="External"/><Relationship Id="rId11" Type="http://schemas.openxmlformats.org/officeDocument/2006/relationships/hyperlink" Target="https://thenounproject.com/search/?q=essay&amp;i=1353220" TargetMode="External"/><Relationship Id="rId5" Type="http://schemas.openxmlformats.org/officeDocument/2006/relationships/hyperlink" Target="https://thenounproject.com/search/?q=sign&amp;i=1859815" TargetMode="External"/><Relationship Id="rId10" Type="http://schemas.openxmlformats.org/officeDocument/2006/relationships/hyperlink" Target="https://thenounproject.com/search/?q=book&amp;i=1573145" TargetMode="External"/><Relationship Id="rId4" Type="http://schemas.openxmlformats.org/officeDocument/2006/relationships/hyperlink" Target="https://thenounproject.com/search/?q=scale&amp;i=1320645" TargetMode="External"/><Relationship Id="rId9" Type="http://schemas.openxmlformats.org/officeDocument/2006/relationships/hyperlink" Target="https://thenounproject.com/search/?q=copyright&amp;i=93928"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thenounproject.com/search/?q=weight&amp;i=1274253" TargetMode="External"/><Relationship Id="rId3" Type="http://schemas.openxmlformats.org/officeDocument/2006/relationships/hyperlink" Target="https://thenounproject.com/search/?q=paper%20money&amp;i=3360185" TargetMode="External"/><Relationship Id="rId7" Type="http://schemas.openxmlformats.org/officeDocument/2006/relationships/hyperlink" Target="https://thenounproject.com/search/?q=all%20seeing%20eye&amp;i=913953" TargetMode="External"/><Relationship Id="rId2" Type="http://schemas.openxmlformats.org/officeDocument/2006/relationships/notesSlide" Target="../notesSlides/notesSlide24.xml"/><Relationship Id="rId1" Type="http://schemas.openxmlformats.org/officeDocument/2006/relationships/slideLayout" Target="../slideLayouts/slideLayout42.xml"/><Relationship Id="rId6" Type="http://schemas.openxmlformats.org/officeDocument/2006/relationships/hyperlink" Target="https://freesound.org/people/InspectorJ/sounds/411728/" TargetMode="External"/><Relationship Id="rId11" Type="http://schemas.openxmlformats.org/officeDocument/2006/relationships/hyperlink" Target="https://thenounproject.com/search/?q=agreement%20company&amp;i=3373812" TargetMode="External"/><Relationship Id="rId5" Type="http://schemas.openxmlformats.org/officeDocument/2006/relationships/hyperlink" Target="https://pixabay.com/illustrations/cartoon-casual-character-drawing-3685566/" TargetMode="External"/><Relationship Id="rId10" Type="http://schemas.openxmlformats.org/officeDocument/2006/relationships/hyperlink" Target="https://en.wikipedia.org/wiki/York_University#/media/File:Logo_York_University.svg" TargetMode="External"/><Relationship Id="rId4" Type="http://schemas.openxmlformats.org/officeDocument/2006/relationships/hyperlink" Target="https://thenounproject.com/tanyasolo1986/uploads/?i=2460596" TargetMode="External"/><Relationship Id="rId9" Type="http://schemas.openxmlformats.org/officeDocument/2006/relationships/hyperlink" Target="https://thenounproject.com/search/?q=content%20management&amp;i=1575870"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fct-cf.gc.ca/Content/img/base/newCOA.jpg" TargetMode="External"/><Relationship Id="rId3" Type="http://schemas.openxmlformats.org/officeDocument/2006/relationships/hyperlink" Target="https://freesound.org/people/alexkandrell/sounds/170522/" TargetMode="External"/><Relationship Id="rId7" Type="http://schemas.openxmlformats.org/officeDocument/2006/relationships/hyperlink" Target="https://pixabay.com/vectors/lawyer-attorney-barrister-judge-28838/" TargetMode="External"/><Relationship Id="rId2" Type="http://schemas.openxmlformats.org/officeDocument/2006/relationships/hyperlink" Target="https://commons.wikimedia.org/wiki/File:Global_Open_Educational_Resources_Logo.svg" TargetMode="External"/><Relationship Id="rId1" Type="http://schemas.openxmlformats.org/officeDocument/2006/relationships/slideLayout" Target="../slideLayouts/slideLayout42.xml"/><Relationship Id="rId6" Type="http://schemas.openxmlformats.org/officeDocument/2006/relationships/hyperlink" Target="https://freesound.org/people/Czarcazas/sounds/330800/" TargetMode="External"/><Relationship Id="rId5" Type="http://schemas.openxmlformats.org/officeDocument/2006/relationships/hyperlink" Target="https://pixabay.com/vectors/aves-birds-flying-colors-sparrows-148952/" TargetMode="External"/><Relationship Id="rId10" Type="http://schemas.openxmlformats.org/officeDocument/2006/relationships/hyperlink" Target="https://thenounproject.com/search/?q=copy&amp;i=1474212" TargetMode="External"/><Relationship Id="rId4" Type="http://schemas.openxmlformats.org/officeDocument/2006/relationships/hyperlink" Target="https://pixabay.com/vectors/castle-chateau-landscape-147413/" TargetMode="External"/><Relationship Id="rId9" Type="http://schemas.openxmlformats.org/officeDocument/2006/relationships/hyperlink" Target="https://thenounproject.com/search/?q=percent&amp;i=39787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hyperlink" Target="http://www.hooksounds.com/" TargetMode="External"/><Relationship Id="rId3" Type="http://schemas.openxmlformats.org/officeDocument/2006/relationships/hyperlink" Target="https://thenounproject.com/AFYstudio/uploads/?i=1737325" TargetMode="External"/><Relationship Id="rId7" Type="http://schemas.openxmlformats.org/officeDocument/2006/relationships/hyperlink" Target="https://commons.wikimedia.org/wiki/File:Supreme_court_of_Canada_in_summer.jpg" TargetMode="External"/><Relationship Id="rId2" Type="http://schemas.openxmlformats.org/officeDocument/2006/relationships/hyperlink" Target="https://thenounproject.com/search/?q=alternatives&amp;i=1074053" TargetMode="External"/><Relationship Id="rId1" Type="http://schemas.openxmlformats.org/officeDocument/2006/relationships/slideLayout" Target="../slideLayouts/slideLayout42.xml"/><Relationship Id="rId6" Type="http://schemas.openxmlformats.org/officeDocument/2006/relationships/hyperlink" Target="https://en.wikipedia.org/wiki/Arms_of_Canada#/media/File:Coat_of_arms_of_Canada.svg" TargetMode="External"/><Relationship Id="rId5" Type="http://schemas.openxmlformats.org/officeDocument/2006/relationships/hyperlink" Target="https://arielkatz.org/about" TargetMode="External"/><Relationship Id="rId4" Type="http://schemas.openxmlformats.org/officeDocument/2006/relationships/hyperlink" Target="https://thenounproject.com/search/?q=dollar%20sign&amp;i=171145"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jpe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34.png"/><Relationship Id="rId11" Type="http://schemas.openxmlformats.org/officeDocument/2006/relationships/image" Target="../media/image24.pn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9.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23.png"/><Relationship Id="rId5" Type="http://schemas.openxmlformats.org/officeDocument/2006/relationships/image" Target="../media/image41.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43.png"/><Relationship Id="rId5" Type="http://schemas.openxmlformats.org/officeDocument/2006/relationships/image" Target="../media/image19.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05C3-B68B-D746-93ED-E79AAF9C4BF6}"/>
              </a:ext>
            </a:extLst>
          </p:cNvPr>
          <p:cNvSpPr>
            <a:spLocks noGrp="1"/>
          </p:cNvSpPr>
          <p:nvPr>
            <p:ph type="ctrTitle"/>
          </p:nvPr>
        </p:nvSpPr>
        <p:spPr>
          <a:xfrm>
            <a:off x="2453268" y="1679923"/>
            <a:ext cx="7125630" cy="2387600"/>
          </a:xfrm>
        </p:spPr>
        <p:txBody>
          <a:bodyPr/>
          <a:lstStyle/>
          <a:p>
            <a:r>
              <a:rPr lang="en-US" i="1" dirty="0"/>
              <a:t>Access Copyright v. York</a:t>
            </a:r>
          </a:p>
        </p:txBody>
      </p:sp>
      <p:sp>
        <p:nvSpPr>
          <p:cNvPr id="4" name="Text Placeholder 3">
            <a:extLst>
              <a:ext uri="{FF2B5EF4-FFF2-40B4-BE49-F238E27FC236}">
                <a16:creationId xmlns:a16="http://schemas.microsoft.com/office/drawing/2014/main" id="{8D320BED-D3ED-5247-A72F-C21A098A9617}"/>
              </a:ext>
            </a:extLst>
          </p:cNvPr>
          <p:cNvSpPr>
            <a:spLocks noGrp="1"/>
          </p:cNvSpPr>
          <p:nvPr>
            <p:ph type="body" sz="quarter" idx="10"/>
          </p:nvPr>
        </p:nvSpPr>
        <p:spPr/>
        <p:txBody>
          <a:bodyPr/>
          <a:lstStyle/>
          <a:p>
            <a:r>
              <a:rPr lang="en-US" dirty="0"/>
              <a:t>July 2020</a:t>
            </a:r>
          </a:p>
        </p:txBody>
      </p:sp>
    </p:spTree>
    <p:extLst>
      <p:ext uri="{BB962C8B-B14F-4D97-AF65-F5344CB8AC3E}">
        <p14:creationId xmlns:p14="http://schemas.microsoft.com/office/powerpoint/2010/main" val="327815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B80BD-37B2-9646-9911-8D92DC2BCFA5}"/>
              </a:ext>
            </a:extLst>
          </p:cNvPr>
          <p:cNvSpPr>
            <a:spLocks noGrp="1"/>
          </p:cNvSpPr>
          <p:nvPr>
            <p:ph type="title"/>
          </p:nvPr>
        </p:nvSpPr>
        <p:spPr/>
        <p:txBody>
          <a:bodyPr/>
          <a:lstStyle/>
          <a:p>
            <a:r>
              <a:rPr lang="en-US" dirty="0"/>
              <a:t>2013: ACCESS FILES THE LAWSUIT</a:t>
            </a:r>
          </a:p>
        </p:txBody>
      </p:sp>
      <p:pic>
        <p:nvPicPr>
          <p:cNvPr id="7" name="Picture 6" descr="A close up of a logo&#10;&#10;Description automatically generated">
            <a:extLst>
              <a:ext uri="{FF2B5EF4-FFF2-40B4-BE49-F238E27FC236}">
                <a16:creationId xmlns:a16="http://schemas.microsoft.com/office/drawing/2014/main" id="{20F07189-7527-B548-941F-FC5E12423F77}"/>
              </a:ext>
            </a:extLst>
          </p:cNvPr>
          <p:cNvPicPr>
            <a:picLocks noChangeAspect="1"/>
          </p:cNvPicPr>
          <p:nvPr/>
        </p:nvPicPr>
        <p:blipFill>
          <a:blip r:embed="rId3"/>
          <a:stretch>
            <a:fillRect/>
          </a:stretch>
        </p:blipFill>
        <p:spPr>
          <a:xfrm>
            <a:off x="816656" y="2960135"/>
            <a:ext cx="2205688" cy="3039418"/>
          </a:xfrm>
          <a:prstGeom prst="rect">
            <a:avLst/>
          </a:prstGeom>
        </p:spPr>
      </p:pic>
      <p:pic>
        <p:nvPicPr>
          <p:cNvPr id="8" name="Picture 7">
            <a:extLst>
              <a:ext uri="{FF2B5EF4-FFF2-40B4-BE49-F238E27FC236}">
                <a16:creationId xmlns:a16="http://schemas.microsoft.com/office/drawing/2014/main" id="{DF1D53F6-5F6E-E84B-879F-6D03680B800B}"/>
              </a:ext>
            </a:extLst>
          </p:cNvPr>
          <p:cNvPicPr>
            <a:picLocks noChangeAspect="1"/>
          </p:cNvPicPr>
          <p:nvPr/>
        </p:nvPicPr>
        <p:blipFill>
          <a:blip r:embed="rId4"/>
          <a:stretch>
            <a:fillRect/>
          </a:stretch>
        </p:blipFill>
        <p:spPr>
          <a:xfrm>
            <a:off x="8554503" y="2939423"/>
            <a:ext cx="2063632" cy="2482909"/>
          </a:xfrm>
          <a:prstGeom prst="rect">
            <a:avLst/>
          </a:prstGeom>
        </p:spPr>
      </p:pic>
      <p:pic>
        <p:nvPicPr>
          <p:cNvPr id="9" name="Picture 5">
            <a:extLst>
              <a:ext uri="{FF2B5EF4-FFF2-40B4-BE49-F238E27FC236}">
                <a16:creationId xmlns:a16="http://schemas.microsoft.com/office/drawing/2014/main" id="{CD3853AA-5243-8E40-8302-313ED1E41BE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554503" y="5650585"/>
            <a:ext cx="1890753" cy="680557"/>
          </a:xfrm>
          <a:prstGeom prst="rect">
            <a:avLst/>
          </a:prstGeom>
        </p:spPr>
      </p:pic>
      <p:pic>
        <p:nvPicPr>
          <p:cNvPr id="10" name="Picture 9">
            <a:extLst>
              <a:ext uri="{FF2B5EF4-FFF2-40B4-BE49-F238E27FC236}">
                <a16:creationId xmlns:a16="http://schemas.microsoft.com/office/drawing/2014/main" id="{B0D9E4D8-14ED-0F45-B8F6-D46FDF870879}"/>
              </a:ext>
            </a:extLst>
          </p:cNvPr>
          <p:cNvPicPr>
            <a:picLocks noChangeAspect="1"/>
          </p:cNvPicPr>
          <p:nvPr/>
        </p:nvPicPr>
        <p:blipFill>
          <a:blip r:embed="rId7"/>
          <a:stretch>
            <a:fillRect/>
          </a:stretch>
        </p:blipFill>
        <p:spPr>
          <a:xfrm rot="378541" flipH="1">
            <a:off x="2868498" y="4773807"/>
            <a:ext cx="1711231" cy="2040611"/>
          </a:xfrm>
          <a:prstGeom prst="rect">
            <a:avLst/>
          </a:prstGeom>
        </p:spPr>
      </p:pic>
      <p:sp>
        <p:nvSpPr>
          <p:cNvPr id="11" name="Rounded Rectangular Callout 10">
            <a:extLst>
              <a:ext uri="{FF2B5EF4-FFF2-40B4-BE49-F238E27FC236}">
                <a16:creationId xmlns:a16="http://schemas.microsoft.com/office/drawing/2014/main" id="{9BF29EE0-EC73-8D49-8F76-2222D786D38B}"/>
              </a:ext>
            </a:extLst>
          </p:cNvPr>
          <p:cNvSpPr/>
          <p:nvPr/>
        </p:nvSpPr>
        <p:spPr>
          <a:xfrm>
            <a:off x="3418514" y="2738239"/>
            <a:ext cx="2088063" cy="598698"/>
          </a:xfrm>
          <a:prstGeom prst="wedgeRoundRectCallout">
            <a:avLst>
              <a:gd name="adj1" fmla="val -27766"/>
              <a:gd name="adj2" fmla="val 278910"/>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TARIFF IS MANDATORY!</a:t>
            </a:r>
          </a:p>
        </p:txBody>
      </p:sp>
      <p:pic>
        <p:nvPicPr>
          <p:cNvPr id="12" name="Picture 11">
            <a:extLst>
              <a:ext uri="{FF2B5EF4-FFF2-40B4-BE49-F238E27FC236}">
                <a16:creationId xmlns:a16="http://schemas.microsoft.com/office/drawing/2014/main" id="{DF42535A-237C-2F4B-A5CE-1DD45EEBB698}"/>
              </a:ext>
            </a:extLst>
          </p:cNvPr>
          <p:cNvPicPr>
            <a:picLocks noChangeAspect="1"/>
          </p:cNvPicPr>
          <p:nvPr/>
        </p:nvPicPr>
        <p:blipFill>
          <a:blip r:embed="rId7"/>
          <a:stretch>
            <a:fillRect/>
          </a:stretch>
        </p:blipFill>
        <p:spPr>
          <a:xfrm>
            <a:off x="6472163" y="4839524"/>
            <a:ext cx="1629223" cy="1942818"/>
          </a:xfrm>
          <a:prstGeom prst="rect">
            <a:avLst/>
          </a:prstGeom>
        </p:spPr>
      </p:pic>
      <p:sp>
        <p:nvSpPr>
          <p:cNvPr id="14" name="Rounded Rectangular Callout 13">
            <a:extLst>
              <a:ext uri="{FF2B5EF4-FFF2-40B4-BE49-F238E27FC236}">
                <a16:creationId xmlns:a16="http://schemas.microsoft.com/office/drawing/2014/main" id="{BF499BB8-346E-BF45-968D-F09DF026B559}"/>
              </a:ext>
            </a:extLst>
          </p:cNvPr>
          <p:cNvSpPr/>
          <p:nvPr/>
        </p:nvSpPr>
        <p:spPr>
          <a:xfrm>
            <a:off x="6685425" y="2058820"/>
            <a:ext cx="2231328" cy="1217762"/>
          </a:xfrm>
          <a:prstGeom prst="wedgeRoundRectCallout">
            <a:avLst>
              <a:gd name="adj1" fmla="val -25817"/>
              <a:gd name="adj2" fmla="val 16286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INFRINGEMENT MEANS NO TARIFF!</a:t>
            </a:r>
          </a:p>
        </p:txBody>
      </p:sp>
      <p:pic>
        <p:nvPicPr>
          <p:cNvPr id="16" name="Picture 15" descr="A close up of a colorful background&#10;&#10;Description automatically generated">
            <a:extLst>
              <a:ext uri="{FF2B5EF4-FFF2-40B4-BE49-F238E27FC236}">
                <a16:creationId xmlns:a16="http://schemas.microsoft.com/office/drawing/2014/main" id="{129D7D7A-2C7B-E541-AF11-521F495FDE6B}"/>
              </a:ext>
            </a:extLst>
          </p:cNvPr>
          <p:cNvPicPr>
            <a:picLocks noChangeAspect="1"/>
          </p:cNvPicPr>
          <p:nvPr/>
        </p:nvPicPr>
        <p:blipFill>
          <a:blip r:embed="rId8"/>
          <a:stretch>
            <a:fillRect/>
          </a:stretch>
        </p:blipFill>
        <p:spPr>
          <a:xfrm>
            <a:off x="4930954" y="5186138"/>
            <a:ext cx="1541209" cy="1527282"/>
          </a:xfrm>
          <a:prstGeom prst="rect">
            <a:avLst/>
          </a:prstGeom>
        </p:spPr>
      </p:pic>
    </p:spTree>
    <p:extLst>
      <p:ext uri="{BB962C8B-B14F-4D97-AF65-F5344CB8AC3E}">
        <p14:creationId xmlns:p14="http://schemas.microsoft.com/office/powerpoint/2010/main" val="1369892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TWO MAIN ISSUES </a:t>
            </a:r>
          </a:p>
        </p:txBody>
      </p:sp>
      <p:grpSp>
        <p:nvGrpSpPr>
          <p:cNvPr id="5" name="Group 4">
            <a:extLst>
              <a:ext uri="{FF2B5EF4-FFF2-40B4-BE49-F238E27FC236}">
                <a16:creationId xmlns:a16="http://schemas.microsoft.com/office/drawing/2014/main" id="{8901D4B4-EBA2-B542-BDBD-7ABD259C0755}"/>
              </a:ext>
            </a:extLst>
          </p:cNvPr>
          <p:cNvGrpSpPr/>
          <p:nvPr/>
        </p:nvGrpSpPr>
        <p:grpSpPr>
          <a:xfrm>
            <a:off x="450579" y="2108875"/>
            <a:ext cx="4700764" cy="707886"/>
            <a:chOff x="450579" y="2108875"/>
            <a:chExt cx="4700764" cy="707886"/>
          </a:xfrm>
        </p:grpSpPr>
        <p:sp>
          <p:nvSpPr>
            <p:cNvPr id="2" name="TextBox 1">
              <a:extLst>
                <a:ext uri="{FF2B5EF4-FFF2-40B4-BE49-F238E27FC236}">
                  <a16:creationId xmlns:a16="http://schemas.microsoft.com/office/drawing/2014/main" id="{67434B96-0E54-F447-BF87-C938F9BD52AD}"/>
                </a:ext>
              </a:extLst>
            </p:cNvPr>
            <p:cNvSpPr txBox="1"/>
            <p:nvPr/>
          </p:nvSpPr>
          <p:spPr>
            <a:xfrm>
              <a:off x="1101858" y="2258345"/>
              <a:ext cx="4049485" cy="461665"/>
            </a:xfrm>
            <a:prstGeom prst="rect">
              <a:avLst/>
            </a:prstGeom>
            <a:noFill/>
          </p:spPr>
          <p:txBody>
            <a:bodyPr wrap="square" rtlCol="0">
              <a:spAutoFit/>
            </a:bodyPr>
            <a:lstStyle/>
            <a:p>
              <a:r>
                <a:rPr lang="en-US" sz="2400" dirty="0"/>
                <a:t>Are tariffs mandatory?</a:t>
              </a:r>
            </a:p>
          </p:txBody>
        </p:sp>
        <p:sp>
          <p:nvSpPr>
            <p:cNvPr id="3" name="TextBox 2">
              <a:extLst>
                <a:ext uri="{FF2B5EF4-FFF2-40B4-BE49-F238E27FC236}">
                  <a16:creationId xmlns:a16="http://schemas.microsoft.com/office/drawing/2014/main" id="{B6997805-D505-4A48-877D-7F193E2F6A56}"/>
                </a:ext>
              </a:extLst>
            </p:cNvPr>
            <p:cNvSpPr txBox="1"/>
            <p:nvPr/>
          </p:nvSpPr>
          <p:spPr>
            <a:xfrm>
              <a:off x="450579" y="2108875"/>
              <a:ext cx="1063690" cy="707886"/>
            </a:xfrm>
            <a:prstGeom prst="rect">
              <a:avLst/>
            </a:prstGeom>
            <a:noFill/>
          </p:spPr>
          <p:txBody>
            <a:bodyPr wrap="square" rtlCol="0">
              <a:spAutoFit/>
            </a:bodyPr>
            <a:lstStyle/>
            <a:p>
              <a:r>
                <a:rPr lang="en-US" sz="4000" dirty="0"/>
                <a:t>1. </a:t>
              </a:r>
            </a:p>
          </p:txBody>
        </p:sp>
      </p:grpSp>
      <p:grpSp>
        <p:nvGrpSpPr>
          <p:cNvPr id="15" name="Group 14">
            <a:extLst>
              <a:ext uri="{FF2B5EF4-FFF2-40B4-BE49-F238E27FC236}">
                <a16:creationId xmlns:a16="http://schemas.microsoft.com/office/drawing/2014/main" id="{544F69C8-09E8-224D-BCA0-6FBBEADD2733}"/>
              </a:ext>
            </a:extLst>
          </p:cNvPr>
          <p:cNvGrpSpPr/>
          <p:nvPr/>
        </p:nvGrpSpPr>
        <p:grpSpPr>
          <a:xfrm>
            <a:off x="6041462" y="2108875"/>
            <a:ext cx="6150538" cy="707886"/>
            <a:chOff x="6041462" y="2108875"/>
            <a:chExt cx="6150538" cy="707886"/>
          </a:xfrm>
        </p:grpSpPr>
        <p:sp>
          <p:nvSpPr>
            <p:cNvPr id="4" name="TextBox 3">
              <a:extLst>
                <a:ext uri="{FF2B5EF4-FFF2-40B4-BE49-F238E27FC236}">
                  <a16:creationId xmlns:a16="http://schemas.microsoft.com/office/drawing/2014/main" id="{17319CB9-0FAB-CF4C-A623-9FD34165FE5E}"/>
                </a:ext>
              </a:extLst>
            </p:cNvPr>
            <p:cNvSpPr txBox="1"/>
            <p:nvPr/>
          </p:nvSpPr>
          <p:spPr>
            <a:xfrm>
              <a:off x="6627813" y="2255965"/>
              <a:ext cx="5564187" cy="461665"/>
            </a:xfrm>
            <a:prstGeom prst="rect">
              <a:avLst/>
            </a:prstGeom>
            <a:noFill/>
          </p:spPr>
          <p:txBody>
            <a:bodyPr wrap="square" rtlCol="0">
              <a:spAutoFit/>
            </a:bodyPr>
            <a:lstStyle/>
            <a:p>
              <a:r>
                <a:rPr lang="en-US" sz="2400" dirty="0"/>
                <a:t>Were York’s fair dealing guidelines fair?</a:t>
              </a:r>
            </a:p>
          </p:txBody>
        </p:sp>
        <p:sp>
          <p:nvSpPr>
            <p:cNvPr id="6" name="TextBox 5">
              <a:extLst>
                <a:ext uri="{FF2B5EF4-FFF2-40B4-BE49-F238E27FC236}">
                  <a16:creationId xmlns:a16="http://schemas.microsoft.com/office/drawing/2014/main" id="{6B81D61D-95FC-6144-B5DE-68DD8D8BBB1A}"/>
                </a:ext>
              </a:extLst>
            </p:cNvPr>
            <p:cNvSpPr txBox="1"/>
            <p:nvPr/>
          </p:nvSpPr>
          <p:spPr>
            <a:xfrm>
              <a:off x="6041462" y="2108875"/>
              <a:ext cx="839756" cy="707886"/>
            </a:xfrm>
            <a:prstGeom prst="rect">
              <a:avLst/>
            </a:prstGeom>
            <a:noFill/>
          </p:spPr>
          <p:txBody>
            <a:bodyPr wrap="square" rtlCol="0">
              <a:spAutoFit/>
            </a:bodyPr>
            <a:lstStyle/>
            <a:p>
              <a:r>
                <a:rPr lang="en-US" sz="4000" dirty="0"/>
                <a:t>2. </a:t>
              </a:r>
            </a:p>
          </p:txBody>
        </p:sp>
      </p:grpSp>
      <p:pic>
        <p:nvPicPr>
          <p:cNvPr id="7" name="Picture 6" descr="A close up of a logo&#10;&#10;Description automatically generated">
            <a:extLst>
              <a:ext uri="{FF2B5EF4-FFF2-40B4-BE49-F238E27FC236}">
                <a16:creationId xmlns:a16="http://schemas.microsoft.com/office/drawing/2014/main" id="{B1E67903-0349-4944-8334-59454A9D8874}"/>
              </a:ext>
            </a:extLst>
          </p:cNvPr>
          <p:cNvPicPr>
            <a:picLocks noChangeAspect="1"/>
          </p:cNvPicPr>
          <p:nvPr/>
        </p:nvPicPr>
        <p:blipFill>
          <a:blip r:embed="rId3"/>
          <a:stretch>
            <a:fillRect/>
          </a:stretch>
        </p:blipFill>
        <p:spPr>
          <a:xfrm>
            <a:off x="9266476" y="3531625"/>
            <a:ext cx="1943100" cy="1676400"/>
          </a:xfrm>
          <a:prstGeom prst="rect">
            <a:avLst/>
          </a:prstGeom>
        </p:spPr>
      </p:pic>
      <p:pic>
        <p:nvPicPr>
          <p:cNvPr id="8" name="Picture 7">
            <a:extLst>
              <a:ext uri="{FF2B5EF4-FFF2-40B4-BE49-F238E27FC236}">
                <a16:creationId xmlns:a16="http://schemas.microsoft.com/office/drawing/2014/main" id="{B81A3DE6-628C-4849-B564-374BBF1271FF}"/>
              </a:ext>
            </a:extLst>
          </p:cNvPr>
          <p:cNvPicPr>
            <a:picLocks noChangeAspect="1"/>
          </p:cNvPicPr>
          <p:nvPr/>
        </p:nvPicPr>
        <p:blipFill>
          <a:blip r:embed="rId4"/>
          <a:srcRect/>
          <a:stretch/>
        </p:blipFill>
        <p:spPr>
          <a:xfrm>
            <a:off x="2819370" y="3192629"/>
            <a:ext cx="1956737" cy="1721581"/>
          </a:xfrm>
          <a:prstGeom prst="rect">
            <a:avLst/>
          </a:prstGeom>
        </p:spPr>
      </p:pic>
      <p:pic>
        <p:nvPicPr>
          <p:cNvPr id="10" name="Picture 9" descr="A close up of a colorful background&#10;&#10;Description automatically generated">
            <a:extLst>
              <a:ext uri="{FF2B5EF4-FFF2-40B4-BE49-F238E27FC236}">
                <a16:creationId xmlns:a16="http://schemas.microsoft.com/office/drawing/2014/main" id="{7B76F394-17F5-264F-9D8D-4FB6B9278C25}"/>
              </a:ext>
            </a:extLst>
          </p:cNvPr>
          <p:cNvPicPr>
            <a:picLocks noChangeAspect="1"/>
          </p:cNvPicPr>
          <p:nvPr/>
        </p:nvPicPr>
        <p:blipFill>
          <a:blip r:embed="rId5"/>
          <a:stretch>
            <a:fillRect/>
          </a:stretch>
        </p:blipFill>
        <p:spPr>
          <a:xfrm>
            <a:off x="6579435" y="3328573"/>
            <a:ext cx="2303760" cy="2282943"/>
          </a:xfrm>
          <a:prstGeom prst="rect">
            <a:avLst/>
          </a:prstGeom>
        </p:spPr>
      </p:pic>
      <p:grpSp>
        <p:nvGrpSpPr>
          <p:cNvPr id="11" name="Group 10">
            <a:extLst>
              <a:ext uri="{FF2B5EF4-FFF2-40B4-BE49-F238E27FC236}">
                <a16:creationId xmlns:a16="http://schemas.microsoft.com/office/drawing/2014/main" id="{84523D37-19DA-3E41-A043-26C44DD0EF6C}"/>
              </a:ext>
            </a:extLst>
          </p:cNvPr>
          <p:cNvGrpSpPr/>
          <p:nvPr/>
        </p:nvGrpSpPr>
        <p:grpSpPr>
          <a:xfrm>
            <a:off x="982424" y="3719667"/>
            <a:ext cx="1753463" cy="1460649"/>
            <a:chOff x="2785520" y="4434922"/>
            <a:chExt cx="1168998" cy="1604158"/>
          </a:xfrm>
        </p:grpSpPr>
        <p:pic>
          <p:nvPicPr>
            <p:cNvPr id="12" name="Picture 11" descr="A close up of a logo&#10;&#10;Description automatically generated">
              <a:extLst>
                <a:ext uri="{FF2B5EF4-FFF2-40B4-BE49-F238E27FC236}">
                  <a16:creationId xmlns:a16="http://schemas.microsoft.com/office/drawing/2014/main" id="{0578CA2D-B950-8343-AA57-0709B7AD1F2D}"/>
                </a:ext>
              </a:extLst>
            </p:cNvPr>
            <p:cNvPicPr>
              <a:picLocks noChangeAspect="1"/>
            </p:cNvPicPr>
            <p:nvPr/>
          </p:nvPicPr>
          <p:blipFill>
            <a:blip r:embed="rId6">
              <a:duotone>
                <a:schemeClr val="accent6">
                  <a:shade val="45000"/>
                  <a:satMod val="135000"/>
                </a:schemeClr>
                <a:prstClr val="white"/>
              </a:duotone>
            </a:blip>
            <a:stretch>
              <a:fillRect/>
            </a:stretch>
          </p:blipFill>
          <p:spPr>
            <a:xfrm>
              <a:off x="2785520" y="4434922"/>
              <a:ext cx="969129" cy="932659"/>
            </a:xfrm>
            <a:prstGeom prst="rect">
              <a:avLst/>
            </a:prstGeom>
          </p:spPr>
        </p:pic>
        <p:sp>
          <p:nvSpPr>
            <p:cNvPr id="13" name="TextBox 12">
              <a:extLst>
                <a:ext uri="{FF2B5EF4-FFF2-40B4-BE49-F238E27FC236}">
                  <a16:creationId xmlns:a16="http://schemas.microsoft.com/office/drawing/2014/main" id="{46C7365D-FC55-CA4F-B5C4-B61F40E6BEA7}"/>
                </a:ext>
              </a:extLst>
            </p:cNvPr>
            <p:cNvSpPr txBox="1"/>
            <p:nvPr/>
          </p:nvSpPr>
          <p:spPr>
            <a:xfrm>
              <a:off x="3040850" y="5454578"/>
              <a:ext cx="913668" cy="584502"/>
            </a:xfrm>
            <a:prstGeom prst="rect">
              <a:avLst/>
            </a:prstGeom>
            <a:noFill/>
          </p:spPr>
          <p:txBody>
            <a:bodyPr wrap="square" rtlCol="0">
              <a:spAutoFit/>
            </a:bodyPr>
            <a:lstStyle/>
            <a:p>
              <a:r>
                <a:rPr lang="en-US" dirty="0"/>
                <a:t>Tariff</a:t>
              </a:r>
            </a:p>
          </p:txBody>
        </p:sp>
      </p:grpSp>
    </p:spTree>
    <p:extLst>
      <p:ext uri="{BB962C8B-B14F-4D97-AF65-F5344CB8AC3E}">
        <p14:creationId xmlns:p14="http://schemas.microsoft.com/office/powerpoint/2010/main" val="3930269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B80BD-37B2-9646-9911-8D92DC2BCFA5}"/>
              </a:ext>
            </a:extLst>
          </p:cNvPr>
          <p:cNvSpPr>
            <a:spLocks noGrp="1"/>
          </p:cNvSpPr>
          <p:nvPr>
            <p:ph type="title"/>
          </p:nvPr>
        </p:nvSpPr>
        <p:spPr/>
        <p:txBody>
          <a:bodyPr/>
          <a:lstStyle/>
          <a:p>
            <a:r>
              <a:rPr lang="en-US" dirty="0"/>
              <a:t>2017: FEDERAL COURT DECISION</a:t>
            </a:r>
            <a:r>
              <a:rPr lang="en-US" i="1" dirty="0"/>
              <a:t> </a:t>
            </a:r>
            <a:endParaRPr lang="en-US" dirty="0"/>
          </a:p>
        </p:txBody>
      </p:sp>
      <p:grpSp>
        <p:nvGrpSpPr>
          <p:cNvPr id="3" name="Group 2">
            <a:extLst>
              <a:ext uri="{FF2B5EF4-FFF2-40B4-BE49-F238E27FC236}">
                <a16:creationId xmlns:a16="http://schemas.microsoft.com/office/drawing/2014/main" id="{DEF2DA58-3777-8A4C-9378-F983740557B3}"/>
              </a:ext>
            </a:extLst>
          </p:cNvPr>
          <p:cNvGrpSpPr/>
          <p:nvPr/>
        </p:nvGrpSpPr>
        <p:grpSpPr>
          <a:xfrm>
            <a:off x="5006238" y="1516224"/>
            <a:ext cx="1820750" cy="2132810"/>
            <a:chOff x="7547810" y="3938248"/>
            <a:chExt cx="1624264" cy="2267675"/>
          </a:xfrm>
        </p:grpSpPr>
        <p:pic>
          <p:nvPicPr>
            <p:cNvPr id="5" name="Picture 4" descr="A picture containing clock&#10;&#10;Description automatically generated">
              <a:extLst>
                <a:ext uri="{FF2B5EF4-FFF2-40B4-BE49-F238E27FC236}">
                  <a16:creationId xmlns:a16="http://schemas.microsoft.com/office/drawing/2014/main" id="{29AF2009-409C-114D-8186-D3EE36EE28DD}"/>
                </a:ext>
              </a:extLst>
            </p:cNvPr>
            <p:cNvPicPr>
              <a:picLocks noChangeAspect="1"/>
            </p:cNvPicPr>
            <p:nvPr/>
          </p:nvPicPr>
          <p:blipFill>
            <a:blip r:embed="rId3"/>
            <a:stretch>
              <a:fillRect/>
            </a:stretch>
          </p:blipFill>
          <p:spPr>
            <a:xfrm>
              <a:off x="7741351" y="3938248"/>
              <a:ext cx="1336379" cy="1584503"/>
            </a:xfrm>
            <a:prstGeom prst="rect">
              <a:avLst/>
            </a:prstGeom>
          </p:spPr>
        </p:pic>
        <p:sp>
          <p:nvSpPr>
            <p:cNvPr id="6" name="TextBox 5">
              <a:extLst>
                <a:ext uri="{FF2B5EF4-FFF2-40B4-BE49-F238E27FC236}">
                  <a16:creationId xmlns:a16="http://schemas.microsoft.com/office/drawing/2014/main" id="{F9BAF4FD-867C-C448-81FF-8D4C4507F84D}"/>
                </a:ext>
              </a:extLst>
            </p:cNvPr>
            <p:cNvSpPr txBox="1"/>
            <p:nvPr/>
          </p:nvSpPr>
          <p:spPr>
            <a:xfrm>
              <a:off x="7547810" y="5559592"/>
              <a:ext cx="1624264" cy="646331"/>
            </a:xfrm>
            <a:prstGeom prst="rect">
              <a:avLst/>
            </a:prstGeom>
            <a:noFill/>
          </p:spPr>
          <p:txBody>
            <a:bodyPr wrap="square" rtlCol="0">
              <a:spAutoFit/>
            </a:bodyPr>
            <a:lstStyle/>
            <a:p>
              <a:pPr algn="ctr"/>
              <a:r>
                <a:rPr lang="en-US" dirty="0"/>
                <a:t>Federal Court of Canada </a:t>
              </a:r>
            </a:p>
          </p:txBody>
        </p:sp>
      </p:grpSp>
      <p:pic>
        <p:nvPicPr>
          <p:cNvPr id="7" name="Picture 6" descr="A close up of a logo&#10;&#10;Description automatically generated">
            <a:extLst>
              <a:ext uri="{FF2B5EF4-FFF2-40B4-BE49-F238E27FC236}">
                <a16:creationId xmlns:a16="http://schemas.microsoft.com/office/drawing/2014/main" id="{E5DD254A-D8C1-A748-9526-89C0BF27EF91}"/>
              </a:ext>
            </a:extLst>
          </p:cNvPr>
          <p:cNvPicPr>
            <a:picLocks noChangeAspect="1"/>
          </p:cNvPicPr>
          <p:nvPr/>
        </p:nvPicPr>
        <p:blipFill>
          <a:blip r:embed="rId4"/>
          <a:stretch>
            <a:fillRect/>
          </a:stretch>
        </p:blipFill>
        <p:spPr>
          <a:xfrm>
            <a:off x="816656" y="2960135"/>
            <a:ext cx="2205688" cy="3039418"/>
          </a:xfrm>
          <a:prstGeom prst="rect">
            <a:avLst/>
          </a:prstGeom>
        </p:spPr>
      </p:pic>
      <p:grpSp>
        <p:nvGrpSpPr>
          <p:cNvPr id="10" name="Group 9">
            <a:extLst>
              <a:ext uri="{FF2B5EF4-FFF2-40B4-BE49-F238E27FC236}">
                <a16:creationId xmlns:a16="http://schemas.microsoft.com/office/drawing/2014/main" id="{13D6BD0B-A08C-BE47-812D-FC578DB2C9B3}"/>
              </a:ext>
            </a:extLst>
          </p:cNvPr>
          <p:cNvGrpSpPr/>
          <p:nvPr/>
        </p:nvGrpSpPr>
        <p:grpSpPr>
          <a:xfrm>
            <a:off x="3865052" y="4167649"/>
            <a:ext cx="4581330" cy="584775"/>
            <a:chOff x="570013" y="2150623"/>
            <a:chExt cx="4581330" cy="584775"/>
          </a:xfrm>
        </p:grpSpPr>
        <p:sp>
          <p:nvSpPr>
            <p:cNvPr id="11" name="TextBox 10">
              <a:extLst>
                <a:ext uri="{FF2B5EF4-FFF2-40B4-BE49-F238E27FC236}">
                  <a16:creationId xmlns:a16="http://schemas.microsoft.com/office/drawing/2014/main" id="{1F1512D8-39EC-FE40-9D85-92340E677E68}"/>
                </a:ext>
              </a:extLst>
            </p:cNvPr>
            <p:cNvSpPr txBox="1"/>
            <p:nvPr/>
          </p:nvSpPr>
          <p:spPr>
            <a:xfrm>
              <a:off x="1101858" y="2258345"/>
              <a:ext cx="4049485" cy="369332"/>
            </a:xfrm>
            <a:prstGeom prst="rect">
              <a:avLst/>
            </a:prstGeom>
            <a:noFill/>
          </p:spPr>
          <p:txBody>
            <a:bodyPr wrap="square" rtlCol="0">
              <a:spAutoFit/>
            </a:bodyPr>
            <a:lstStyle/>
            <a:p>
              <a:r>
                <a:rPr lang="en-US" dirty="0"/>
                <a:t>Are tariffs mandatory?</a:t>
              </a:r>
            </a:p>
          </p:txBody>
        </p:sp>
        <p:sp>
          <p:nvSpPr>
            <p:cNvPr id="12" name="TextBox 11">
              <a:extLst>
                <a:ext uri="{FF2B5EF4-FFF2-40B4-BE49-F238E27FC236}">
                  <a16:creationId xmlns:a16="http://schemas.microsoft.com/office/drawing/2014/main" id="{9C40B607-EF68-F74D-8B02-2F0961372A4A}"/>
                </a:ext>
              </a:extLst>
            </p:cNvPr>
            <p:cNvSpPr txBox="1"/>
            <p:nvPr/>
          </p:nvSpPr>
          <p:spPr>
            <a:xfrm>
              <a:off x="570013" y="2150623"/>
              <a:ext cx="1063690" cy="584775"/>
            </a:xfrm>
            <a:prstGeom prst="rect">
              <a:avLst/>
            </a:prstGeom>
            <a:noFill/>
          </p:spPr>
          <p:txBody>
            <a:bodyPr wrap="square" rtlCol="0">
              <a:spAutoFit/>
            </a:bodyPr>
            <a:lstStyle/>
            <a:p>
              <a:r>
                <a:rPr lang="en-US" sz="3200" dirty="0"/>
                <a:t>1. </a:t>
              </a:r>
            </a:p>
          </p:txBody>
        </p:sp>
      </p:grpSp>
      <p:grpSp>
        <p:nvGrpSpPr>
          <p:cNvPr id="13" name="Group 12">
            <a:extLst>
              <a:ext uri="{FF2B5EF4-FFF2-40B4-BE49-F238E27FC236}">
                <a16:creationId xmlns:a16="http://schemas.microsoft.com/office/drawing/2014/main" id="{9C9C88E7-1BE9-5945-9065-EC3BD7B6CC7B}"/>
              </a:ext>
            </a:extLst>
          </p:cNvPr>
          <p:cNvGrpSpPr/>
          <p:nvPr/>
        </p:nvGrpSpPr>
        <p:grpSpPr>
          <a:xfrm>
            <a:off x="3865052" y="4891417"/>
            <a:ext cx="6150538" cy="584775"/>
            <a:chOff x="6041462" y="2108875"/>
            <a:chExt cx="6150538" cy="584775"/>
          </a:xfrm>
        </p:grpSpPr>
        <p:sp>
          <p:nvSpPr>
            <p:cNvPr id="14" name="TextBox 13">
              <a:extLst>
                <a:ext uri="{FF2B5EF4-FFF2-40B4-BE49-F238E27FC236}">
                  <a16:creationId xmlns:a16="http://schemas.microsoft.com/office/drawing/2014/main" id="{6F9D7F4C-4284-4441-98ED-05923F45A46A}"/>
                </a:ext>
              </a:extLst>
            </p:cNvPr>
            <p:cNvSpPr txBox="1"/>
            <p:nvPr/>
          </p:nvSpPr>
          <p:spPr>
            <a:xfrm>
              <a:off x="6627813" y="2255965"/>
              <a:ext cx="5564187" cy="369332"/>
            </a:xfrm>
            <a:prstGeom prst="rect">
              <a:avLst/>
            </a:prstGeom>
            <a:noFill/>
          </p:spPr>
          <p:txBody>
            <a:bodyPr wrap="square" rtlCol="0">
              <a:spAutoFit/>
            </a:bodyPr>
            <a:lstStyle/>
            <a:p>
              <a:r>
                <a:rPr lang="en-US" dirty="0"/>
                <a:t>Were York’s fair dealing guidelines fair?</a:t>
              </a:r>
            </a:p>
          </p:txBody>
        </p:sp>
        <p:sp>
          <p:nvSpPr>
            <p:cNvPr id="15" name="TextBox 14">
              <a:extLst>
                <a:ext uri="{FF2B5EF4-FFF2-40B4-BE49-F238E27FC236}">
                  <a16:creationId xmlns:a16="http://schemas.microsoft.com/office/drawing/2014/main" id="{500E6DBA-28B1-DC48-9B70-92C5958A6344}"/>
                </a:ext>
              </a:extLst>
            </p:cNvPr>
            <p:cNvSpPr txBox="1"/>
            <p:nvPr/>
          </p:nvSpPr>
          <p:spPr>
            <a:xfrm>
              <a:off x="6041462" y="2108875"/>
              <a:ext cx="839756" cy="584775"/>
            </a:xfrm>
            <a:prstGeom prst="rect">
              <a:avLst/>
            </a:prstGeom>
            <a:noFill/>
          </p:spPr>
          <p:txBody>
            <a:bodyPr wrap="square" rtlCol="0">
              <a:spAutoFit/>
            </a:bodyPr>
            <a:lstStyle/>
            <a:p>
              <a:r>
                <a:rPr lang="en-US" sz="3200" dirty="0"/>
                <a:t>2. </a:t>
              </a:r>
            </a:p>
          </p:txBody>
        </p:sp>
      </p:grpSp>
      <p:sp>
        <p:nvSpPr>
          <p:cNvPr id="2" name="TextBox 1">
            <a:extLst>
              <a:ext uri="{FF2B5EF4-FFF2-40B4-BE49-F238E27FC236}">
                <a16:creationId xmlns:a16="http://schemas.microsoft.com/office/drawing/2014/main" id="{8C78AF4E-EADE-7044-A02C-C35D2632F442}"/>
              </a:ext>
            </a:extLst>
          </p:cNvPr>
          <p:cNvSpPr txBox="1"/>
          <p:nvPr/>
        </p:nvSpPr>
        <p:spPr>
          <a:xfrm>
            <a:off x="6962236" y="4051364"/>
            <a:ext cx="299803" cy="830997"/>
          </a:xfrm>
          <a:prstGeom prst="rect">
            <a:avLst/>
          </a:prstGeom>
          <a:noFill/>
        </p:spPr>
        <p:txBody>
          <a:bodyPr wrap="square" rtlCol="0">
            <a:spAutoFit/>
          </a:bodyPr>
          <a:lstStyle/>
          <a:p>
            <a:r>
              <a:rPr lang="en-US" sz="4800" dirty="0">
                <a:solidFill>
                  <a:schemeClr val="accent6"/>
                </a:solidFill>
              </a:rPr>
              <a:t>✓</a:t>
            </a:r>
          </a:p>
        </p:txBody>
      </p:sp>
      <p:sp>
        <p:nvSpPr>
          <p:cNvPr id="16" name="TextBox 15">
            <a:extLst>
              <a:ext uri="{FF2B5EF4-FFF2-40B4-BE49-F238E27FC236}">
                <a16:creationId xmlns:a16="http://schemas.microsoft.com/office/drawing/2014/main" id="{9F74C50D-0A63-F548-B8F3-649CF98473CC}"/>
              </a:ext>
            </a:extLst>
          </p:cNvPr>
          <p:cNvSpPr txBox="1"/>
          <p:nvPr/>
        </p:nvSpPr>
        <p:spPr>
          <a:xfrm>
            <a:off x="8644700" y="4807674"/>
            <a:ext cx="299803" cy="830997"/>
          </a:xfrm>
          <a:prstGeom prst="rect">
            <a:avLst/>
          </a:prstGeom>
          <a:noFill/>
        </p:spPr>
        <p:txBody>
          <a:bodyPr wrap="square" rtlCol="0">
            <a:spAutoFit/>
          </a:bodyPr>
          <a:lstStyle/>
          <a:p>
            <a:r>
              <a:rPr lang="en-US" sz="4800" dirty="0">
                <a:solidFill>
                  <a:srgbClr val="FF0000"/>
                </a:solidFill>
              </a:rPr>
              <a:t>✘</a:t>
            </a:r>
          </a:p>
        </p:txBody>
      </p:sp>
    </p:spTree>
    <p:extLst>
      <p:ext uri="{BB962C8B-B14F-4D97-AF65-F5344CB8AC3E}">
        <p14:creationId xmlns:p14="http://schemas.microsoft.com/office/powerpoint/2010/main" val="7851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B80BD-37B2-9646-9911-8D92DC2BCFA5}"/>
              </a:ext>
            </a:extLst>
          </p:cNvPr>
          <p:cNvSpPr>
            <a:spLocks noGrp="1"/>
          </p:cNvSpPr>
          <p:nvPr>
            <p:ph type="title"/>
          </p:nvPr>
        </p:nvSpPr>
        <p:spPr/>
        <p:txBody>
          <a:bodyPr/>
          <a:lstStyle/>
          <a:p>
            <a:r>
              <a:rPr lang="en-US" dirty="0"/>
              <a:t>2017: FAIR DEALING DECISION</a:t>
            </a:r>
          </a:p>
        </p:txBody>
      </p:sp>
      <p:pic>
        <p:nvPicPr>
          <p:cNvPr id="9" name="Picture 8" descr="A close up of a logo&#10;&#10;Description automatically generated">
            <a:extLst>
              <a:ext uri="{FF2B5EF4-FFF2-40B4-BE49-F238E27FC236}">
                <a16:creationId xmlns:a16="http://schemas.microsoft.com/office/drawing/2014/main" id="{8755FA77-D2CD-EA45-BF63-729FB33877A2}"/>
              </a:ext>
            </a:extLst>
          </p:cNvPr>
          <p:cNvPicPr>
            <a:picLocks noChangeAspect="1"/>
          </p:cNvPicPr>
          <p:nvPr/>
        </p:nvPicPr>
        <p:blipFill>
          <a:blip r:embed="rId3"/>
          <a:stretch>
            <a:fillRect/>
          </a:stretch>
        </p:blipFill>
        <p:spPr>
          <a:xfrm>
            <a:off x="4954576" y="2646498"/>
            <a:ext cx="1943100" cy="1676400"/>
          </a:xfrm>
          <a:prstGeom prst="rect">
            <a:avLst/>
          </a:prstGeom>
        </p:spPr>
      </p:pic>
      <p:grpSp>
        <p:nvGrpSpPr>
          <p:cNvPr id="2" name="Group 1">
            <a:extLst>
              <a:ext uri="{FF2B5EF4-FFF2-40B4-BE49-F238E27FC236}">
                <a16:creationId xmlns:a16="http://schemas.microsoft.com/office/drawing/2014/main" id="{FAB5F333-9AC8-324E-A4CE-3428CB8138F3}"/>
              </a:ext>
            </a:extLst>
          </p:cNvPr>
          <p:cNvGrpSpPr/>
          <p:nvPr/>
        </p:nvGrpSpPr>
        <p:grpSpPr>
          <a:xfrm>
            <a:off x="7832070" y="2152279"/>
            <a:ext cx="3657079" cy="3280828"/>
            <a:chOff x="5811403" y="1466619"/>
            <a:chExt cx="4852126" cy="4341916"/>
          </a:xfrm>
        </p:grpSpPr>
        <p:pic>
          <p:nvPicPr>
            <p:cNvPr id="10" name="Picture 9">
              <a:extLst>
                <a:ext uri="{FF2B5EF4-FFF2-40B4-BE49-F238E27FC236}">
                  <a16:creationId xmlns:a16="http://schemas.microsoft.com/office/drawing/2014/main" id="{EA4EAF55-14BF-6A47-80DA-DA68DC1AE381}"/>
                </a:ext>
              </a:extLst>
            </p:cNvPr>
            <p:cNvPicPr>
              <a:picLocks noChangeAspect="1"/>
            </p:cNvPicPr>
            <p:nvPr/>
          </p:nvPicPr>
          <p:blipFill>
            <a:blip r:embed="rId4"/>
            <a:stretch>
              <a:fillRect/>
            </a:stretch>
          </p:blipFill>
          <p:spPr>
            <a:xfrm>
              <a:off x="7175507" y="1466619"/>
              <a:ext cx="1656092" cy="1551495"/>
            </a:xfrm>
            <a:prstGeom prst="rect">
              <a:avLst/>
            </a:prstGeom>
          </p:spPr>
        </p:pic>
        <p:pic>
          <p:nvPicPr>
            <p:cNvPr id="11" name="Picture 10">
              <a:extLst>
                <a:ext uri="{FF2B5EF4-FFF2-40B4-BE49-F238E27FC236}">
                  <a16:creationId xmlns:a16="http://schemas.microsoft.com/office/drawing/2014/main" id="{9CEAB69A-01C2-BD42-9513-0B05222B38F0}"/>
                </a:ext>
              </a:extLst>
            </p:cNvPr>
            <p:cNvPicPr>
              <a:picLocks noChangeAspect="1"/>
            </p:cNvPicPr>
            <p:nvPr/>
          </p:nvPicPr>
          <p:blipFill>
            <a:blip r:embed="rId5"/>
            <a:stretch>
              <a:fillRect/>
            </a:stretch>
          </p:blipFill>
          <p:spPr>
            <a:xfrm>
              <a:off x="9358510" y="2345989"/>
              <a:ext cx="1305019" cy="1501898"/>
            </a:xfrm>
            <a:prstGeom prst="rect">
              <a:avLst/>
            </a:prstGeom>
          </p:spPr>
        </p:pic>
        <p:pic>
          <p:nvPicPr>
            <p:cNvPr id="12" name="Picture 11">
              <a:extLst>
                <a:ext uri="{FF2B5EF4-FFF2-40B4-BE49-F238E27FC236}">
                  <a16:creationId xmlns:a16="http://schemas.microsoft.com/office/drawing/2014/main" id="{B9A73EF3-924D-744D-9D9B-DFBACC4B3660}"/>
                </a:ext>
              </a:extLst>
            </p:cNvPr>
            <p:cNvPicPr>
              <a:picLocks noChangeAspect="1"/>
            </p:cNvPicPr>
            <p:nvPr/>
          </p:nvPicPr>
          <p:blipFill>
            <a:blip r:embed="rId6"/>
            <a:stretch>
              <a:fillRect/>
            </a:stretch>
          </p:blipFill>
          <p:spPr>
            <a:xfrm>
              <a:off x="8568566" y="3933575"/>
              <a:ext cx="1845035" cy="1457806"/>
            </a:xfrm>
            <a:prstGeom prst="rect">
              <a:avLst/>
            </a:prstGeom>
          </p:spPr>
        </p:pic>
        <p:pic>
          <p:nvPicPr>
            <p:cNvPr id="13" name="Picture 12">
              <a:extLst>
                <a:ext uri="{FF2B5EF4-FFF2-40B4-BE49-F238E27FC236}">
                  <a16:creationId xmlns:a16="http://schemas.microsoft.com/office/drawing/2014/main" id="{38348DE5-29D2-7C4C-A0BF-576B8013B3E1}"/>
                </a:ext>
              </a:extLst>
            </p:cNvPr>
            <p:cNvPicPr>
              <a:picLocks noChangeAspect="1"/>
            </p:cNvPicPr>
            <p:nvPr/>
          </p:nvPicPr>
          <p:blipFill>
            <a:blip r:embed="rId7"/>
            <a:stretch>
              <a:fillRect/>
            </a:stretch>
          </p:blipFill>
          <p:spPr>
            <a:xfrm>
              <a:off x="7302661" y="4273924"/>
              <a:ext cx="1265905" cy="1534611"/>
            </a:xfrm>
            <a:prstGeom prst="rect">
              <a:avLst/>
            </a:prstGeom>
          </p:spPr>
        </p:pic>
        <p:pic>
          <p:nvPicPr>
            <p:cNvPr id="14" name="Picture 13">
              <a:extLst>
                <a:ext uri="{FF2B5EF4-FFF2-40B4-BE49-F238E27FC236}">
                  <a16:creationId xmlns:a16="http://schemas.microsoft.com/office/drawing/2014/main" id="{D753CDAC-6D30-5D4D-9F0C-C9F089248A9A}"/>
                </a:ext>
              </a:extLst>
            </p:cNvPr>
            <p:cNvPicPr>
              <a:picLocks noChangeAspect="1"/>
            </p:cNvPicPr>
            <p:nvPr/>
          </p:nvPicPr>
          <p:blipFill>
            <a:blip r:embed="rId8"/>
            <a:stretch>
              <a:fillRect/>
            </a:stretch>
          </p:blipFill>
          <p:spPr>
            <a:xfrm>
              <a:off x="5909609" y="3600558"/>
              <a:ext cx="1265905" cy="1873022"/>
            </a:xfrm>
            <a:prstGeom prst="rect">
              <a:avLst/>
            </a:prstGeom>
          </p:spPr>
        </p:pic>
        <p:grpSp>
          <p:nvGrpSpPr>
            <p:cNvPr id="15" name="Group 14">
              <a:extLst>
                <a:ext uri="{FF2B5EF4-FFF2-40B4-BE49-F238E27FC236}">
                  <a16:creationId xmlns:a16="http://schemas.microsoft.com/office/drawing/2014/main" id="{BD5B34FE-6009-6B4F-822A-DF0B08943CD3}"/>
                </a:ext>
              </a:extLst>
            </p:cNvPr>
            <p:cNvGrpSpPr/>
            <p:nvPr/>
          </p:nvGrpSpPr>
          <p:grpSpPr>
            <a:xfrm>
              <a:off x="5811403" y="2240394"/>
              <a:ext cx="1364104" cy="1401384"/>
              <a:chOff x="3726076" y="4001294"/>
              <a:chExt cx="1364104" cy="1401384"/>
            </a:xfrm>
          </p:grpSpPr>
          <p:pic>
            <p:nvPicPr>
              <p:cNvPr id="16" name="Picture 15">
                <a:extLst>
                  <a:ext uri="{FF2B5EF4-FFF2-40B4-BE49-F238E27FC236}">
                    <a16:creationId xmlns:a16="http://schemas.microsoft.com/office/drawing/2014/main" id="{602E7019-9BAD-AF47-9011-15F3F7D343EC}"/>
                  </a:ext>
                </a:extLst>
              </p:cNvPr>
              <p:cNvPicPr>
                <a:picLocks noChangeAspect="1"/>
              </p:cNvPicPr>
              <p:nvPr/>
            </p:nvPicPr>
            <p:blipFill rotWithShape="1">
              <a:blip r:embed="rId9"/>
              <a:srcRect l="9437" t="8926" r="9389" b="21953"/>
              <a:stretch/>
            </p:blipFill>
            <p:spPr>
              <a:xfrm>
                <a:off x="3898285" y="4428492"/>
                <a:ext cx="1144058" cy="974186"/>
              </a:xfrm>
              <a:prstGeom prst="rect">
                <a:avLst/>
              </a:prstGeom>
            </p:spPr>
          </p:pic>
          <p:sp>
            <p:nvSpPr>
              <p:cNvPr id="17" name="TextBox 16">
                <a:extLst>
                  <a:ext uri="{FF2B5EF4-FFF2-40B4-BE49-F238E27FC236}">
                    <a16:creationId xmlns:a16="http://schemas.microsoft.com/office/drawing/2014/main" id="{A837BE3D-DD44-1542-8153-5B040EE4E9D0}"/>
                  </a:ext>
                </a:extLst>
              </p:cNvPr>
              <p:cNvSpPr txBox="1"/>
              <p:nvPr/>
            </p:nvSpPr>
            <p:spPr>
              <a:xfrm>
                <a:off x="3726076" y="4001294"/>
                <a:ext cx="1364104" cy="468415"/>
              </a:xfrm>
              <a:prstGeom prst="rect">
                <a:avLst/>
              </a:prstGeom>
              <a:noFill/>
            </p:spPr>
            <p:txBody>
              <a:bodyPr wrap="square" rtlCol="0">
                <a:spAutoFit/>
              </a:bodyPr>
              <a:lstStyle/>
              <a:p>
                <a:r>
                  <a:rPr lang="en-CA" sz="1700" u="sng" dirty="0">
                    <a:solidFill>
                      <a:schemeClr val="bg2">
                        <a:lumMod val="10000"/>
                      </a:schemeClr>
                    </a:solidFill>
                    <a:ea typeface="Tahoma" panose="020B0604030504040204" pitchFamily="34" charset="0"/>
                    <a:cs typeface="Tahoma" panose="020B0604030504040204" pitchFamily="34" charset="0"/>
                  </a:rPr>
                  <a:t>Purpose</a:t>
                </a:r>
              </a:p>
            </p:txBody>
          </p:sp>
        </p:grpSp>
      </p:grpSp>
      <p:pic>
        <p:nvPicPr>
          <p:cNvPr id="21" name="Picture 20" descr="A close up of a colorful background&#10;&#10;Description automatically generated">
            <a:extLst>
              <a:ext uri="{FF2B5EF4-FFF2-40B4-BE49-F238E27FC236}">
                <a16:creationId xmlns:a16="http://schemas.microsoft.com/office/drawing/2014/main" id="{D2F18929-3549-8B45-A848-8576AB5CE326}"/>
              </a:ext>
            </a:extLst>
          </p:cNvPr>
          <p:cNvPicPr>
            <a:picLocks noChangeAspect="1"/>
          </p:cNvPicPr>
          <p:nvPr/>
        </p:nvPicPr>
        <p:blipFill>
          <a:blip r:embed="rId10"/>
          <a:stretch>
            <a:fillRect/>
          </a:stretch>
        </p:blipFill>
        <p:spPr>
          <a:xfrm>
            <a:off x="702851" y="1958110"/>
            <a:ext cx="3782520" cy="3748341"/>
          </a:xfrm>
          <a:prstGeom prst="rect">
            <a:avLst/>
          </a:prstGeom>
        </p:spPr>
      </p:pic>
      <p:sp>
        <p:nvSpPr>
          <p:cNvPr id="23" name="TextBox 22">
            <a:extLst>
              <a:ext uri="{FF2B5EF4-FFF2-40B4-BE49-F238E27FC236}">
                <a16:creationId xmlns:a16="http://schemas.microsoft.com/office/drawing/2014/main" id="{08D14564-141A-7D48-8C3C-CE3F9E521FFC}"/>
              </a:ext>
            </a:extLst>
          </p:cNvPr>
          <p:cNvSpPr txBox="1"/>
          <p:nvPr/>
        </p:nvSpPr>
        <p:spPr>
          <a:xfrm>
            <a:off x="4817336" y="3946707"/>
            <a:ext cx="299803" cy="1200329"/>
          </a:xfrm>
          <a:prstGeom prst="rect">
            <a:avLst/>
          </a:prstGeom>
          <a:noFill/>
        </p:spPr>
        <p:txBody>
          <a:bodyPr wrap="square" rtlCol="0">
            <a:spAutoFit/>
          </a:bodyPr>
          <a:lstStyle/>
          <a:p>
            <a:r>
              <a:rPr lang="en-US" sz="7200" dirty="0">
                <a:solidFill>
                  <a:srgbClr val="FF0000"/>
                </a:solidFill>
              </a:rPr>
              <a:t>✘</a:t>
            </a:r>
          </a:p>
        </p:txBody>
      </p:sp>
      <p:sp>
        <p:nvSpPr>
          <p:cNvPr id="24" name="Oval 23">
            <a:extLst>
              <a:ext uri="{FF2B5EF4-FFF2-40B4-BE49-F238E27FC236}">
                <a16:creationId xmlns:a16="http://schemas.microsoft.com/office/drawing/2014/main" id="{F463083B-8FDC-4A42-A718-29CFC8FDFC59}"/>
              </a:ext>
            </a:extLst>
          </p:cNvPr>
          <p:cNvSpPr/>
          <p:nvPr/>
        </p:nvSpPr>
        <p:spPr>
          <a:xfrm>
            <a:off x="3655223" y="2684461"/>
            <a:ext cx="2166402" cy="1337753"/>
          </a:xfrm>
          <a:prstGeom prst="ellipse">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EBF6345-AD03-A946-9720-B2FFBA36A0A6}"/>
              </a:ext>
            </a:extLst>
          </p:cNvPr>
          <p:cNvPicPr>
            <a:picLocks noChangeAspect="1"/>
          </p:cNvPicPr>
          <p:nvPr/>
        </p:nvPicPr>
        <p:blipFill>
          <a:blip r:embed="rId11"/>
          <a:stretch>
            <a:fillRect/>
          </a:stretch>
        </p:blipFill>
        <p:spPr>
          <a:xfrm>
            <a:off x="774338" y="4375091"/>
            <a:ext cx="2063632" cy="2482909"/>
          </a:xfrm>
          <a:prstGeom prst="rect">
            <a:avLst/>
          </a:prstGeom>
        </p:spPr>
      </p:pic>
      <p:pic>
        <p:nvPicPr>
          <p:cNvPr id="26" name="Isabelle" descr="A picture containing clothing&#10;&#10;Description automatically generated">
            <a:extLst>
              <a:ext uri="{FF2B5EF4-FFF2-40B4-BE49-F238E27FC236}">
                <a16:creationId xmlns:a16="http://schemas.microsoft.com/office/drawing/2014/main" id="{6230BD1E-A602-B846-9472-EECBF7DD97C3}"/>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6" b="92284" l="10000" r="90000">
                        <a14:foregroundMark x1="48594" y1="90511" x2="48594" y2="90511"/>
                        <a14:foregroundMark x1="48594" y1="90511" x2="48229" y2="89260"/>
                        <a14:foregroundMark x1="54635" y1="92284" x2="54635" y2="91554"/>
                      </a14:backgroundRemoval>
                    </a14:imgEffect>
                  </a14:imgLayer>
                </a14:imgProps>
              </a:ext>
            </a:extLst>
          </a:blip>
          <a:srcRect l="33766" r="34666"/>
          <a:stretch/>
        </p:blipFill>
        <p:spPr>
          <a:xfrm>
            <a:off x="9829590" y="4405823"/>
            <a:ext cx="924823" cy="2817182"/>
          </a:xfrm>
          <a:prstGeom prst="rect">
            <a:avLst/>
          </a:prstGeom>
        </p:spPr>
      </p:pic>
      <p:sp>
        <p:nvSpPr>
          <p:cNvPr id="27" name="TextBox 26">
            <a:extLst>
              <a:ext uri="{FF2B5EF4-FFF2-40B4-BE49-F238E27FC236}">
                <a16:creationId xmlns:a16="http://schemas.microsoft.com/office/drawing/2014/main" id="{EBDCFAB3-F69A-C449-BED7-A469A8720BA3}"/>
              </a:ext>
            </a:extLst>
          </p:cNvPr>
          <p:cNvSpPr txBox="1"/>
          <p:nvPr/>
        </p:nvSpPr>
        <p:spPr>
          <a:xfrm>
            <a:off x="7552349" y="4513833"/>
            <a:ext cx="559441" cy="830997"/>
          </a:xfrm>
          <a:prstGeom prst="rect">
            <a:avLst/>
          </a:prstGeom>
          <a:noFill/>
        </p:spPr>
        <p:txBody>
          <a:bodyPr wrap="square" rtlCol="0">
            <a:spAutoFit/>
          </a:bodyPr>
          <a:lstStyle/>
          <a:p>
            <a:r>
              <a:rPr lang="en-US" sz="4800" dirty="0">
                <a:solidFill>
                  <a:schemeClr val="accent6"/>
                </a:solidFill>
              </a:rPr>
              <a:t>✓</a:t>
            </a:r>
          </a:p>
        </p:txBody>
      </p:sp>
      <p:sp>
        <p:nvSpPr>
          <p:cNvPr id="28" name="Oval 27">
            <a:extLst>
              <a:ext uri="{FF2B5EF4-FFF2-40B4-BE49-F238E27FC236}">
                <a16:creationId xmlns:a16="http://schemas.microsoft.com/office/drawing/2014/main" id="{922DD37C-2797-6347-B467-F42286C9C73E}"/>
              </a:ext>
            </a:extLst>
          </p:cNvPr>
          <p:cNvSpPr/>
          <p:nvPr/>
        </p:nvSpPr>
        <p:spPr>
          <a:xfrm>
            <a:off x="3755910" y="3814000"/>
            <a:ext cx="2166402" cy="1514994"/>
          </a:xfrm>
          <a:prstGeom prst="ellipse">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close up of a logo&#10;&#10;Description automatically generated">
            <a:extLst>
              <a:ext uri="{FF2B5EF4-FFF2-40B4-BE49-F238E27FC236}">
                <a16:creationId xmlns:a16="http://schemas.microsoft.com/office/drawing/2014/main" id="{58BB88CD-07E0-6848-B22C-46417770B9BC}"/>
              </a:ext>
            </a:extLst>
          </p:cNvPr>
          <p:cNvPicPr>
            <a:picLocks noChangeAspect="1"/>
          </p:cNvPicPr>
          <p:nvPr/>
        </p:nvPicPr>
        <p:blipFill>
          <a:blip r:embed="rId14"/>
          <a:stretch>
            <a:fillRect/>
          </a:stretch>
        </p:blipFill>
        <p:spPr>
          <a:xfrm>
            <a:off x="1108476" y="3320761"/>
            <a:ext cx="2205688" cy="3039418"/>
          </a:xfrm>
          <a:prstGeom prst="rect">
            <a:avLst/>
          </a:prstGeom>
        </p:spPr>
      </p:pic>
      <p:sp>
        <p:nvSpPr>
          <p:cNvPr id="30" name="Rounded Rectangular Callout 29">
            <a:extLst>
              <a:ext uri="{FF2B5EF4-FFF2-40B4-BE49-F238E27FC236}">
                <a16:creationId xmlns:a16="http://schemas.microsoft.com/office/drawing/2014/main" id="{7949EFB2-CE5D-2A44-996F-DF5C8D99C9F7}"/>
              </a:ext>
            </a:extLst>
          </p:cNvPr>
          <p:cNvSpPr/>
          <p:nvPr/>
        </p:nvSpPr>
        <p:spPr>
          <a:xfrm>
            <a:off x="823962" y="1759773"/>
            <a:ext cx="2328391" cy="830997"/>
          </a:xfrm>
          <a:prstGeom prst="wedgeRoundRectCallout">
            <a:avLst>
              <a:gd name="adj1" fmla="val 13576"/>
              <a:gd name="adj2" fmla="val 119155"/>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CONSIDER THE </a:t>
            </a:r>
            <a:r>
              <a:rPr lang="en-US" b="1" u="sng" dirty="0"/>
              <a:t>LIKELY</a:t>
            </a:r>
            <a:r>
              <a:rPr lang="en-US" dirty="0"/>
              <a:t> IMPACTS THO.</a:t>
            </a:r>
          </a:p>
        </p:txBody>
      </p:sp>
      <p:grpSp>
        <p:nvGrpSpPr>
          <p:cNvPr id="31" name="Group 30">
            <a:extLst>
              <a:ext uri="{FF2B5EF4-FFF2-40B4-BE49-F238E27FC236}">
                <a16:creationId xmlns:a16="http://schemas.microsoft.com/office/drawing/2014/main" id="{BC87DCA9-F015-9343-B373-A5A646A0FDC8}"/>
              </a:ext>
            </a:extLst>
          </p:cNvPr>
          <p:cNvGrpSpPr/>
          <p:nvPr/>
        </p:nvGrpSpPr>
        <p:grpSpPr>
          <a:xfrm>
            <a:off x="9194348" y="2748837"/>
            <a:ext cx="1820750" cy="2132810"/>
            <a:chOff x="7547810" y="3938248"/>
            <a:chExt cx="1624264" cy="2267675"/>
          </a:xfrm>
        </p:grpSpPr>
        <p:pic>
          <p:nvPicPr>
            <p:cNvPr id="32" name="Picture 31" descr="A picture containing clock&#10;&#10;Description automatically generated">
              <a:extLst>
                <a:ext uri="{FF2B5EF4-FFF2-40B4-BE49-F238E27FC236}">
                  <a16:creationId xmlns:a16="http://schemas.microsoft.com/office/drawing/2014/main" id="{EE6935D2-A42E-B94B-81C2-583E2634FDC9}"/>
                </a:ext>
              </a:extLst>
            </p:cNvPr>
            <p:cNvPicPr>
              <a:picLocks noChangeAspect="1"/>
            </p:cNvPicPr>
            <p:nvPr/>
          </p:nvPicPr>
          <p:blipFill>
            <a:blip r:embed="rId15"/>
            <a:stretch>
              <a:fillRect/>
            </a:stretch>
          </p:blipFill>
          <p:spPr>
            <a:xfrm>
              <a:off x="7741351" y="3938248"/>
              <a:ext cx="1336379" cy="1584503"/>
            </a:xfrm>
            <a:prstGeom prst="rect">
              <a:avLst/>
            </a:prstGeom>
          </p:spPr>
        </p:pic>
        <p:sp>
          <p:nvSpPr>
            <p:cNvPr id="33" name="TextBox 32">
              <a:extLst>
                <a:ext uri="{FF2B5EF4-FFF2-40B4-BE49-F238E27FC236}">
                  <a16:creationId xmlns:a16="http://schemas.microsoft.com/office/drawing/2014/main" id="{331F2C0B-F01C-8248-8A93-37AA6F442C8A}"/>
                </a:ext>
              </a:extLst>
            </p:cNvPr>
            <p:cNvSpPr txBox="1"/>
            <p:nvPr/>
          </p:nvSpPr>
          <p:spPr>
            <a:xfrm>
              <a:off x="7547810" y="5559592"/>
              <a:ext cx="1624264" cy="646331"/>
            </a:xfrm>
            <a:prstGeom prst="rect">
              <a:avLst/>
            </a:prstGeom>
            <a:noFill/>
          </p:spPr>
          <p:txBody>
            <a:bodyPr wrap="square" rtlCol="0">
              <a:spAutoFit/>
            </a:bodyPr>
            <a:lstStyle/>
            <a:p>
              <a:pPr algn="ctr"/>
              <a:r>
                <a:rPr lang="en-US" dirty="0"/>
                <a:t>Federal Court of Canada </a:t>
              </a:r>
            </a:p>
          </p:txBody>
        </p:sp>
      </p:grpSp>
      <p:sp>
        <p:nvSpPr>
          <p:cNvPr id="34" name="Rounded Rectangular Callout 33">
            <a:extLst>
              <a:ext uri="{FF2B5EF4-FFF2-40B4-BE49-F238E27FC236}">
                <a16:creationId xmlns:a16="http://schemas.microsoft.com/office/drawing/2014/main" id="{F6655BFD-1AD4-7F4B-959E-D9B1E1675AD7}"/>
              </a:ext>
            </a:extLst>
          </p:cNvPr>
          <p:cNvSpPr/>
          <p:nvPr/>
        </p:nvSpPr>
        <p:spPr>
          <a:xfrm>
            <a:off x="9580636" y="1607383"/>
            <a:ext cx="1440889" cy="614676"/>
          </a:xfrm>
          <a:prstGeom prst="wedgeRoundRectCallout">
            <a:avLst>
              <a:gd name="adj1" fmla="val -22151"/>
              <a:gd name="adj2" fmla="val 9173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OKAY!</a:t>
            </a:r>
          </a:p>
        </p:txBody>
      </p:sp>
      <p:pic>
        <p:nvPicPr>
          <p:cNvPr id="36" name="Picture 35" descr="A picture containing bottle, table, sitting, food&#10;&#10;Description automatically generated">
            <a:extLst>
              <a:ext uri="{FF2B5EF4-FFF2-40B4-BE49-F238E27FC236}">
                <a16:creationId xmlns:a16="http://schemas.microsoft.com/office/drawing/2014/main" id="{BD31CDC8-A2FE-3C45-B258-B759868845CF}"/>
              </a:ext>
            </a:extLst>
          </p:cNvPr>
          <p:cNvPicPr>
            <a:picLocks noChangeAspect="1"/>
          </p:cNvPicPr>
          <p:nvPr/>
        </p:nvPicPr>
        <p:blipFill>
          <a:blip r:embed="rId16"/>
          <a:stretch>
            <a:fillRect/>
          </a:stretch>
        </p:blipFill>
        <p:spPr>
          <a:xfrm>
            <a:off x="953328" y="1955484"/>
            <a:ext cx="2697885" cy="4337171"/>
          </a:xfrm>
          <a:prstGeom prst="rect">
            <a:avLst/>
          </a:prstGeom>
        </p:spPr>
      </p:pic>
    </p:spTree>
    <p:extLst>
      <p:ext uri="{BB962C8B-B14F-4D97-AF65-F5344CB8AC3E}">
        <p14:creationId xmlns:p14="http://schemas.microsoft.com/office/powerpoint/2010/main" val="153706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29167E-6 7.40741E-7 L -0.29232 -0.00394 " pathEditMode="relative" rAng="0" ptsTypes="AA">
                                      <p:cBhvr>
                                        <p:cTn id="22" dur="2000" fill="hold"/>
                                        <p:tgtEl>
                                          <p:spTgt spid="2"/>
                                        </p:tgtEl>
                                        <p:attrNameLst>
                                          <p:attrName>ppt_x</p:attrName>
                                          <p:attrName>ppt_y</p:attrName>
                                        </p:attrNameLst>
                                      </p:cBhvr>
                                      <p:rCtr x="-14622" y="-208"/>
                                    </p:animMotion>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xit" presetSubtype="0" fill="hold"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1000"/>
                                        <p:tgtEl>
                                          <p:spTgt spid="24"/>
                                        </p:tgtEl>
                                      </p:cBhvr>
                                    </p:animEffect>
                                  </p:childTnLst>
                                </p:cTn>
                              </p:par>
                              <p:par>
                                <p:cTn id="40" presetID="10" presetClass="exit" presetSubtype="0" fill="hold" nodeType="withEffect">
                                  <p:stCondLst>
                                    <p:cond delay="0"/>
                                  </p:stCondLst>
                                  <p:childTnLst>
                                    <p:animEffect transition="out" filter="fade">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par>
                          <p:cTn id="43" fill="hold">
                            <p:stCondLst>
                              <p:cond delay="1000"/>
                            </p:stCondLst>
                            <p:childTnLst>
                              <p:par>
                                <p:cTn id="44" presetID="10" presetClass="exit" presetSubtype="0" fill="hold" grpId="1" nodeType="afterEffect">
                                  <p:stCondLst>
                                    <p:cond delay="150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900" decel="100000" fill="hold"/>
                                        <p:tgtEl>
                                          <p:spTgt spid="25"/>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37"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900" decel="100000" fill="hold"/>
                                        <p:tgtEl>
                                          <p:spTgt spid="26"/>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par>
                                <p:cTn id="67" presetID="32" presetClass="emph" presetSubtype="0" fill="hold" nodeType="withEffect">
                                  <p:stCondLst>
                                    <p:cond delay="0"/>
                                  </p:stCondLst>
                                  <p:childTnLst>
                                    <p:animRot by="120000">
                                      <p:cBhvr>
                                        <p:cTn id="68" dur="100" fill="hold">
                                          <p:stCondLst>
                                            <p:cond delay="0"/>
                                          </p:stCondLst>
                                        </p:cTn>
                                        <p:tgtEl>
                                          <p:spTgt spid="26"/>
                                        </p:tgtEl>
                                        <p:attrNameLst>
                                          <p:attrName>r</p:attrName>
                                        </p:attrNameLst>
                                      </p:cBhvr>
                                    </p:animRot>
                                    <p:animRot by="-240000">
                                      <p:cBhvr>
                                        <p:cTn id="69" dur="200" fill="hold">
                                          <p:stCondLst>
                                            <p:cond delay="200"/>
                                          </p:stCondLst>
                                        </p:cTn>
                                        <p:tgtEl>
                                          <p:spTgt spid="26"/>
                                        </p:tgtEl>
                                        <p:attrNameLst>
                                          <p:attrName>r</p:attrName>
                                        </p:attrNameLst>
                                      </p:cBhvr>
                                    </p:animRot>
                                    <p:animRot by="240000">
                                      <p:cBhvr>
                                        <p:cTn id="70" dur="200" fill="hold">
                                          <p:stCondLst>
                                            <p:cond delay="400"/>
                                          </p:stCondLst>
                                        </p:cTn>
                                        <p:tgtEl>
                                          <p:spTgt spid="26"/>
                                        </p:tgtEl>
                                        <p:attrNameLst>
                                          <p:attrName>r</p:attrName>
                                        </p:attrNameLst>
                                      </p:cBhvr>
                                    </p:animRot>
                                    <p:animRot by="-240000">
                                      <p:cBhvr>
                                        <p:cTn id="71" dur="200" fill="hold">
                                          <p:stCondLst>
                                            <p:cond delay="600"/>
                                          </p:stCondLst>
                                        </p:cTn>
                                        <p:tgtEl>
                                          <p:spTgt spid="26"/>
                                        </p:tgtEl>
                                        <p:attrNameLst>
                                          <p:attrName>r</p:attrName>
                                        </p:attrNameLst>
                                      </p:cBhvr>
                                    </p:animRot>
                                    <p:animRot by="120000">
                                      <p:cBhvr>
                                        <p:cTn id="72" dur="200" fill="hold">
                                          <p:stCondLst>
                                            <p:cond delay="800"/>
                                          </p:stCondLst>
                                        </p:cTn>
                                        <p:tgtEl>
                                          <p:spTgt spid="26"/>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par>
                                <p:cTn id="78" presetID="22" presetClass="entr" presetSubtype="8"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heel(1)">
                                      <p:cBhvr>
                                        <p:cTn id="85" dur="1000"/>
                                        <p:tgtEl>
                                          <p:spTgt spid="28"/>
                                        </p:tgtEl>
                                      </p:cBhvr>
                                    </p:animEffect>
                                  </p:childTnLst>
                                </p:cTn>
                              </p:par>
                              <p:par>
                                <p:cTn id="86" presetID="10" presetClass="exit" presetSubtype="0" fill="hold" grpId="1" nodeType="withEffect">
                                  <p:stCondLst>
                                    <p:cond delay="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childTnLst>
                          </p:cTn>
                        </p:par>
                        <p:par>
                          <p:cTn id="89" fill="hold">
                            <p:stCondLst>
                              <p:cond delay="1000"/>
                            </p:stCondLst>
                            <p:childTnLst>
                              <p:par>
                                <p:cTn id="90" presetID="10" presetClass="exit" presetSubtype="0" fill="hold" grpId="1" nodeType="afterEffect">
                                  <p:stCondLst>
                                    <p:cond delay="1000"/>
                                  </p:stCondLst>
                                  <p:childTnLst>
                                    <p:animEffect transition="out" filter="fade">
                                      <p:cBhvr>
                                        <p:cTn id="91" dur="500"/>
                                        <p:tgtEl>
                                          <p:spTgt spid="28"/>
                                        </p:tgtEl>
                                      </p:cBhvr>
                                    </p:animEffect>
                                    <p:set>
                                      <p:cBhvr>
                                        <p:cTn id="92" dur="1" fill="hold">
                                          <p:stCondLst>
                                            <p:cond delay="499"/>
                                          </p:stCondLst>
                                        </p:cTn>
                                        <p:tgtEl>
                                          <p:spTgt spid="2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7" presetClass="entr" presetSubtype="0"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900" decel="100000" fill="hold"/>
                                        <p:tgtEl>
                                          <p:spTgt spid="2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1000"/>
                                        <p:tgtEl>
                                          <p:spTgt spid="31"/>
                                        </p:tgtEl>
                                      </p:cBhvr>
                                    </p:animEffect>
                                    <p:anim calcmode="lin" valueType="num">
                                      <p:cBhvr>
                                        <p:cTn id="104" dur="1000" fill="hold"/>
                                        <p:tgtEl>
                                          <p:spTgt spid="31"/>
                                        </p:tgtEl>
                                        <p:attrNameLst>
                                          <p:attrName>ppt_x</p:attrName>
                                        </p:attrNameLst>
                                      </p:cBhvr>
                                      <p:tavLst>
                                        <p:tav tm="0">
                                          <p:val>
                                            <p:strVal val="#ppt_x"/>
                                          </p:val>
                                        </p:tav>
                                        <p:tav tm="100000">
                                          <p:val>
                                            <p:strVal val="#ppt_x"/>
                                          </p:val>
                                        </p:tav>
                                      </p:tavLst>
                                    </p:anim>
                                    <p:anim calcmode="lin" valueType="num">
                                      <p:cBhvr>
                                        <p:cTn id="105" dur="900" decel="100000" fill="hold"/>
                                        <p:tgtEl>
                                          <p:spTgt spid="31"/>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07" fill="hold">
                            <p:stCondLst>
                              <p:cond delay="1000"/>
                            </p:stCondLst>
                            <p:childTnLst>
                              <p:par>
                                <p:cTn id="108" presetID="53" presetClass="entr" presetSubtype="16" fill="hold" grpId="0" nodeType="after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500" fill="hold"/>
                                        <p:tgtEl>
                                          <p:spTgt spid="30"/>
                                        </p:tgtEl>
                                        <p:attrNameLst>
                                          <p:attrName>ppt_w</p:attrName>
                                        </p:attrNameLst>
                                      </p:cBhvr>
                                      <p:tavLst>
                                        <p:tav tm="0">
                                          <p:val>
                                            <p:fltVal val="0"/>
                                          </p:val>
                                        </p:tav>
                                        <p:tav tm="100000">
                                          <p:val>
                                            <p:strVal val="#ppt_w"/>
                                          </p:val>
                                        </p:tav>
                                      </p:tavLst>
                                    </p:anim>
                                    <p:anim calcmode="lin" valueType="num">
                                      <p:cBhvr>
                                        <p:cTn id="111" dur="500" fill="hold"/>
                                        <p:tgtEl>
                                          <p:spTgt spid="30"/>
                                        </p:tgtEl>
                                        <p:attrNameLst>
                                          <p:attrName>ppt_h</p:attrName>
                                        </p:attrNameLst>
                                      </p:cBhvr>
                                      <p:tavLst>
                                        <p:tav tm="0">
                                          <p:val>
                                            <p:fltVal val="0"/>
                                          </p:val>
                                        </p:tav>
                                        <p:tav tm="100000">
                                          <p:val>
                                            <p:strVal val="#ppt_h"/>
                                          </p:val>
                                        </p:tav>
                                      </p:tavLst>
                                    </p:anim>
                                    <p:animEffect transition="in" filter="fade">
                                      <p:cBhvr>
                                        <p:cTn id="112" dur="500"/>
                                        <p:tgtEl>
                                          <p:spTgt spid="30"/>
                                        </p:tgtEl>
                                      </p:cBhvr>
                                    </p:animEffect>
                                  </p:childTnLst>
                                </p:cTn>
                              </p:par>
                            </p:childTnLst>
                          </p:cTn>
                        </p:par>
                        <p:par>
                          <p:cTn id="113" fill="hold">
                            <p:stCondLst>
                              <p:cond delay="1500"/>
                            </p:stCondLst>
                            <p:childTnLst>
                              <p:par>
                                <p:cTn id="114" presetID="10" presetClass="entr" presetSubtype="0" fill="hold" grpId="0" nodeType="afterEffect">
                                  <p:stCondLst>
                                    <p:cond delay="50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500"/>
                                        <p:tgtEl>
                                          <p:spTgt spid="34"/>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30"/>
                                        </p:tgtEl>
                                      </p:cBhvr>
                                    </p:animEffect>
                                    <p:set>
                                      <p:cBhvr>
                                        <p:cTn id="121" dur="1" fill="hold">
                                          <p:stCondLst>
                                            <p:cond delay="499"/>
                                          </p:stCondLst>
                                        </p:cTn>
                                        <p:tgtEl>
                                          <p:spTgt spid="30"/>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34"/>
                                        </p:tgtEl>
                                      </p:cBhvr>
                                    </p:animEffect>
                                    <p:set>
                                      <p:cBhvr>
                                        <p:cTn id="124" dur="1" fill="hold">
                                          <p:stCondLst>
                                            <p:cond delay="499"/>
                                          </p:stCondLst>
                                        </p:cTn>
                                        <p:tgtEl>
                                          <p:spTgt spid="34"/>
                                        </p:tgtEl>
                                        <p:attrNameLst>
                                          <p:attrName>style.visibility</p:attrName>
                                        </p:attrNameLst>
                                      </p:cBhvr>
                                      <p:to>
                                        <p:strVal val="hidden"/>
                                      </p:to>
                                    </p:set>
                                  </p:childTnLst>
                                </p:cTn>
                              </p:par>
                            </p:childTnLst>
                          </p:cTn>
                        </p:par>
                        <p:par>
                          <p:cTn id="125" fill="hold">
                            <p:stCondLst>
                              <p:cond delay="500"/>
                            </p:stCondLst>
                            <p:childTnLst>
                              <p:par>
                                <p:cTn id="126" presetID="32" presetClass="emph" presetSubtype="0" fill="hold" nodeType="afterEffect">
                                  <p:stCondLst>
                                    <p:cond delay="0"/>
                                  </p:stCondLst>
                                  <p:childTnLst>
                                    <p:animRot by="120000">
                                      <p:cBhvr>
                                        <p:cTn id="127" dur="100" fill="hold">
                                          <p:stCondLst>
                                            <p:cond delay="0"/>
                                          </p:stCondLst>
                                        </p:cTn>
                                        <p:tgtEl>
                                          <p:spTgt spid="29"/>
                                        </p:tgtEl>
                                        <p:attrNameLst>
                                          <p:attrName>r</p:attrName>
                                        </p:attrNameLst>
                                      </p:cBhvr>
                                    </p:animRot>
                                    <p:animRot by="-240000">
                                      <p:cBhvr>
                                        <p:cTn id="128" dur="200" fill="hold">
                                          <p:stCondLst>
                                            <p:cond delay="200"/>
                                          </p:stCondLst>
                                        </p:cTn>
                                        <p:tgtEl>
                                          <p:spTgt spid="29"/>
                                        </p:tgtEl>
                                        <p:attrNameLst>
                                          <p:attrName>r</p:attrName>
                                        </p:attrNameLst>
                                      </p:cBhvr>
                                    </p:animRot>
                                    <p:animRot by="240000">
                                      <p:cBhvr>
                                        <p:cTn id="129" dur="200" fill="hold">
                                          <p:stCondLst>
                                            <p:cond delay="400"/>
                                          </p:stCondLst>
                                        </p:cTn>
                                        <p:tgtEl>
                                          <p:spTgt spid="29"/>
                                        </p:tgtEl>
                                        <p:attrNameLst>
                                          <p:attrName>r</p:attrName>
                                        </p:attrNameLst>
                                      </p:cBhvr>
                                    </p:animRot>
                                    <p:animRot by="-240000">
                                      <p:cBhvr>
                                        <p:cTn id="130" dur="200" fill="hold">
                                          <p:stCondLst>
                                            <p:cond delay="600"/>
                                          </p:stCondLst>
                                        </p:cTn>
                                        <p:tgtEl>
                                          <p:spTgt spid="29"/>
                                        </p:tgtEl>
                                        <p:attrNameLst>
                                          <p:attrName>r</p:attrName>
                                        </p:attrNameLst>
                                      </p:cBhvr>
                                    </p:animRot>
                                    <p:animRot by="120000">
                                      <p:cBhvr>
                                        <p:cTn id="131"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animBg="1"/>
      <p:bldP spid="24" grpId="1" animBg="1"/>
      <p:bldP spid="27" grpId="0"/>
      <p:bldP spid="27" grpId="1"/>
      <p:bldP spid="28" grpId="0" animBg="1"/>
      <p:bldP spid="28" grpId="1" animBg="1"/>
      <p:bldP spid="30" grpId="0" animBg="1"/>
      <p:bldP spid="30" grpId="1" animBg="1"/>
      <p:bldP spid="34" grpId="0" animBg="1"/>
      <p:bldP spid="3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ular Callout 51">
            <a:extLst>
              <a:ext uri="{FF2B5EF4-FFF2-40B4-BE49-F238E27FC236}">
                <a16:creationId xmlns:a16="http://schemas.microsoft.com/office/drawing/2014/main" id="{9D587FE8-20E6-5440-8314-F856DA4BDE7E}"/>
              </a:ext>
            </a:extLst>
          </p:cNvPr>
          <p:cNvSpPr/>
          <p:nvPr/>
        </p:nvSpPr>
        <p:spPr>
          <a:xfrm>
            <a:off x="2646195" y="2439354"/>
            <a:ext cx="6899610" cy="1027538"/>
          </a:xfrm>
          <a:prstGeom prst="wedgeRectCallout">
            <a:avLst>
              <a:gd name="adj1" fmla="val -26189"/>
              <a:gd name="adj2" fmla="val 409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‘Tariff’ = a fee that automatically applies to people or institutions. (whether or not they signed a </a:t>
            </a:r>
            <a:r>
              <a:rPr lang="en-US" dirty="0" err="1"/>
              <a:t>licence</a:t>
            </a:r>
            <a:r>
              <a:rPr lang="en-US" dirty="0"/>
              <a:t> agreement)</a:t>
            </a:r>
          </a:p>
        </p:txBody>
      </p:sp>
      <p:sp>
        <p:nvSpPr>
          <p:cNvPr id="4" name="Title 3">
            <a:extLst>
              <a:ext uri="{FF2B5EF4-FFF2-40B4-BE49-F238E27FC236}">
                <a16:creationId xmlns:a16="http://schemas.microsoft.com/office/drawing/2014/main" id="{AE7B80BD-37B2-9646-9911-8D92DC2BCFA5}"/>
              </a:ext>
            </a:extLst>
          </p:cNvPr>
          <p:cNvSpPr>
            <a:spLocks noGrp="1"/>
          </p:cNvSpPr>
          <p:nvPr>
            <p:ph type="title"/>
          </p:nvPr>
        </p:nvSpPr>
        <p:spPr/>
        <p:txBody>
          <a:bodyPr/>
          <a:lstStyle/>
          <a:p>
            <a:r>
              <a:rPr lang="en-US" dirty="0"/>
              <a:t>2017: MANDATORY TARIFF DECISION</a:t>
            </a:r>
          </a:p>
        </p:txBody>
      </p:sp>
      <p:pic>
        <p:nvPicPr>
          <p:cNvPr id="3" name="Picture 2">
            <a:extLst>
              <a:ext uri="{FF2B5EF4-FFF2-40B4-BE49-F238E27FC236}">
                <a16:creationId xmlns:a16="http://schemas.microsoft.com/office/drawing/2014/main" id="{D9D2457A-5E1E-BD47-890A-C39453628EE6}"/>
              </a:ext>
            </a:extLst>
          </p:cNvPr>
          <p:cNvPicPr>
            <a:picLocks noChangeAspect="1"/>
          </p:cNvPicPr>
          <p:nvPr/>
        </p:nvPicPr>
        <p:blipFill>
          <a:blip r:embed="rId3"/>
          <a:srcRect/>
          <a:stretch/>
        </p:blipFill>
        <p:spPr>
          <a:xfrm flipH="1">
            <a:off x="4784092" y="5011343"/>
            <a:ext cx="1182542" cy="456419"/>
          </a:xfrm>
          <a:prstGeom prst="rect">
            <a:avLst/>
          </a:prstGeom>
        </p:spPr>
      </p:pic>
      <p:grpSp>
        <p:nvGrpSpPr>
          <p:cNvPr id="35" name="Group 34">
            <a:extLst>
              <a:ext uri="{FF2B5EF4-FFF2-40B4-BE49-F238E27FC236}">
                <a16:creationId xmlns:a16="http://schemas.microsoft.com/office/drawing/2014/main" id="{766E224C-4E0C-2844-8D56-E751439E2E73}"/>
              </a:ext>
            </a:extLst>
          </p:cNvPr>
          <p:cNvGrpSpPr/>
          <p:nvPr/>
        </p:nvGrpSpPr>
        <p:grpSpPr>
          <a:xfrm>
            <a:off x="4458363" y="3714363"/>
            <a:ext cx="1169837" cy="1240386"/>
            <a:chOff x="2582392" y="4660652"/>
            <a:chExt cx="1375378" cy="1963024"/>
          </a:xfrm>
        </p:grpSpPr>
        <p:pic>
          <p:nvPicPr>
            <p:cNvPr id="36" name="Picture 35" descr="A close up of a logo&#10;&#10;Description automatically generated">
              <a:extLst>
                <a:ext uri="{FF2B5EF4-FFF2-40B4-BE49-F238E27FC236}">
                  <a16:creationId xmlns:a16="http://schemas.microsoft.com/office/drawing/2014/main" id="{861C914A-7965-014E-8FEB-A6DD83460E7E}"/>
                </a:ext>
              </a:extLst>
            </p:cNvPr>
            <p:cNvPicPr>
              <a:picLocks noChangeAspect="1"/>
            </p:cNvPicPr>
            <p:nvPr/>
          </p:nvPicPr>
          <p:blipFill>
            <a:blip r:embed="rId4">
              <a:duotone>
                <a:schemeClr val="accent6">
                  <a:shade val="45000"/>
                  <a:satMod val="135000"/>
                </a:schemeClr>
                <a:prstClr val="white"/>
              </a:duotone>
            </a:blip>
            <a:stretch>
              <a:fillRect/>
            </a:stretch>
          </p:blipFill>
          <p:spPr>
            <a:xfrm>
              <a:off x="2785517" y="4660652"/>
              <a:ext cx="969129" cy="756056"/>
            </a:xfrm>
            <a:prstGeom prst="rect">
              <a:avLst/>
            </a:prstGeom>
          </p:spPr>
        </p:pic>
        <p:sp>
          <p:nvSpPr>
            <p:cNvPr id="37" name="TextBox 36">
              <a:extLst>
                <a:ext uri="{FF2B5EF4-FFF2-40B4-BE49-F238E27FC236}">
                  <a16:creationId xmlns:a16="http://schemas.microsoft.com/office/drawing/2014/main" id="{592403F4-D285-F943-99E2-E6AA7B72ABC8}"/>
                </a:ext>
              </a:extLst>
            </p:cNvPr>
            <p:cNvSpPr txBox="1"/>
            <p:nvPr/>
          </p:nvSpPr>
          <p:spPr>
            <a:xfrm>
              <a:off x="2582392" y="5600798"/>
              <a:ext cx="1375378" cy="1022878"/>
            </a:xfrm>
            <a:prstGeom prst="rect">
              <a:avLst/>
            </a:prstGeom>
            <a:noFill/>
          </p:spPr>
          <p:txBody>
            <a:bodyPr wrap="square" rtlCol="0">
              <a:spAutoFit/>
            </a:bodyPr>
            <a:lstStyle/>
            <a:p>
              <a:pPr algn="ctr"/>
              <a:r>
                <a:rPr lang="en-US" dirty="0"/>
                <a:t>Interim</a:t>
              </a:r>
            </a:p>
            <a:p>
              <a:pPr algn="ctr"/>
              <a:r>
                <a:rPr lang="en-US" dirty="0"/>
                <a:t>Tariff</a:t>
              </a:r>
            </a:p>
          </p:txBody>
        </p:sp>
      </p:grpSp>
      <p:pic>
        <p:nvPicPr>
          <p:cNvPr id="38" name="Picture 37" descr="A close up of a logo&#10;&#10;Description automatically generated">
            <a:extLst>
              <a:ext uri="{FF2B5EF4-FFF2-40B4-BE49-F238E27FC236}">
                <a16:creationId xmlns:a16="http://schemas.microsoft.com/office/drawing/2014/main" id="{D9837508-8629-4047-BB8C-E96669C9E3C7}"/>
              </a:ext>
            </a:extLst>
          </p:cNvPr>
          <p:cNvPicPr>
            <a:picLocks noChangeAspect="1"/>
          </p:cNvPicPr>
          <p:nvPr/>
        </p:nvPicPr>
        <p:blipFill>
          <a:blip r:embed="rId5"/>
          <a:stretch>
            <a:fillRect/>
          </a:stretch>
        </p:blipFill>
        <p:spPr>
          <a:xfrm>
            <a:off x="3209742" y="4192096"/>
            <a:ext cx="1820750" cy="2508976"/>
          </a:xfrm>
          <a:prstGeom prst="rect">
            <a:avLst/>
          </a:prstGeom>
        </p:spPr>
      </p:pic>
      <p:pic>
        <p:nvPicPr>
          <p:cNvPr id="40" name="Picture 39">
            <a:extLst>
              <a:ext uri="{FF2B5EF4-FFF2-40B4-BE49-F238E27FC236}">
                <a16:creationId xmlns:a16="http://schemas.microsoft.com/office/drawing/2014/main" id="{E46DACAB-7733-314B-827B-60B1C7FCDB1F}"/>
              </a:ext>
            </a:extLst>
          </p:cNvPr>
          <p:cNvPicPr>
            <a:picLocks noChangeAspect="1"/>
          </p:cNvPicPr>
          <p:nvPr/>
        </p:nvPicPr>
        <p:blipFill>
          <a:blip r:embed="rId6"/>
          <a:stretch>
            <a:fillRect/>
          </a:stretch>
        </p:blipFill>
        <p:spPr>
          <a:xfrm>
            <a:off x="7036044" y="4027408"/>
            <a:ext cx="1859077" cy="2236794"/>
          </a:xfrm>
          <a:prstGeom prst="rect">
            <a:avLst/>
          </a:prstGeom>
        </p:spPr>
      </p:pic>
      <p:sp>
        <p:nvSpPr>
          <p:cNvPr id="41" name="TextBox 40">
            <a:extLst>
              <a:ext uri="{FF2B5EF4-FFF2-40B4-BE49-F238E27FC236}">
                <a16:creationId xmlns:a16="http://schemas.microsoft.com/office/drawing/2014/main" id="{6E9E0C63-B062-8740-95CD-4E608162F0CE}"/>
              </a:ext>
            </a:extLst>
          </p:cNvPr>
          <p:cNvSpPr txBox="1"/>
          <p:nvPr/>
        </p:nvSpPr>
        <p:spPr>
          <a:xfrm>
            <a:off x="6773196" y="2457621"/>
            <a:ext cx="299803" cy="830997"/>
          </a:xfrm>
          <a:prstGeom prst="rect">
            <a:avLst/>
          </a:prstGeom>
          <a:noFill/>
        </p:spPr>
        <p:txBody>
          <a:bodyPr wrap="square" rtlCol="0">
            <a:spAutoFit/>
          </a:bodyPr>
          <a:lstStyle/>
          <a:p>
            <a:r>
              <a:rPr lang="en-US" sz="4800" dirty="0">
                <a:solidFill>
                  <a:schemeClr val="accent6"/>
                </a:solidFill>
              </a:rPr>
              <a:t>✓</a:t>
            </a:r>
          </a:p>
        </p:txBody>
      </p:sp>
      <p:grpSp>
        <p:nvGrpSpPr>
          <p:cNvPr id="42" name="Group 41">
            <a:extLst>
              <a:ext uri="{FF2B5EF4-FFF2-40B4-BE49-F238E27FC236}">
                <a16:creationId xmlns:a16="http://schemas.microsoft.com/office/drawing/2014/main" id="{F5115BD1-CF65-8848-A175-F7FC92023717}"/>
              </a:ext>
            </a:extLst>
          </p:cNvPr>
          <p:cNvGrpSpPr/>
          <p:nvPr/>
        </p:nvGrpSpPr>
        <p:grpSpPr>
          <a:xfrm>
            <a:off x="6563801" y="4040581"/>
            <a:ext cx="2331305" cy="2766115"/>
            <a:chOff x="7547810" y="3938248"/>
            <a:chExt cx="1624264" cy="2267675"/>
          </a:xfrm>
        </p:grpSpPr>
        <p:pic>
          <p:nvPicPr>
            <p:cNvPr id="43" name="Picture 42" descr="A picture containing clock&#10;&#10;Description automatically generated">
              <a:extLst>
                <a:ext uri="{FF2B5EF4-FFF2-40B4-BE49-F238E27FC236}">
                  <a16:creationId xmlns:a16="http://schemas.microsoft.com/office/drawing/2014/main" id="{EC4F8D27-A2A7-0A48-A0AF-E12AB4345CA2}"/>
                </a:ext>
              </a:extLst>
            </p:cNvPr>
            <p:cNvPicPr>
              <a:picLocks noChangeAspect="1"/>
            </p:cNvPicPr>
            <p:nvPr/>
          </p:nvPicPr>
          <p:blipFill>
            <a:blip r:embed="rId7"/>
            <a:stretch>
              <a:fillRect/>
            </a:stretch>
          </p:blipFill>
          <p:spPr>
            <a:xfrm>
              <a:off x="7741351" y="3938248"/>
              <a:ext cx="1336379" cy="1584503"/>
            </a:xfrm>
            <a:prstGeom prst="rect">
              <a:avLst/>
            </a:prstGeom>
          </p:spPr>
        </p:pic>
        <p:sp>
          <p:nvSpPr>
            <p:cNvPr id="44" name="TextBox 43">
              <a:extLst>
                <a:ext uri="{FF2B5EF4-FFF2-40B4-BE49-F238E27FC236}">
                  <a16:creationId xmlns:a16="http://schemas.microsoft.com/office/drawing/2014/main" id="{6DA76C8C-CCCF-BF43-B563-9CBF7828FD5E}"/>
                </a:ext>
              </a:extLst>
            </p:cNvPr>
            <p:cNvSpPr txBox="1"/>
            <p:nvPr/>
          </p:nvSpPr>
          <p:spPr>
            <a:xfrm>
              <a:off x="7547810" y="5559592"/>
              <a:ext cx="1624264" cy="646331"/>
            </a:xfrm>
            <a:prstGeom prst="rect">
              <a:avLst/>
            </a:prstGeom>
            <a:noFill/>
          </p:spPr>
          <p:txBody>
            <a:bodyPr wrap="square" rtlCol="0">
              <a:spAutoFit/>
            </a:bodyPr>
            <a:lstStyle/>
            <a:p>
              <a:pPr algn="ctr"/>
              <a:r>
                <a:rPr lang="en-US" dirty="0"/>
                <a:t>Federal Court of Canada </a:t>
              </a:r>
            </a:p>
          </p:txBody>
        </p:sp>
      </p:grpSp>
      <p:pic>
        <p:nvPicPr>
          <p:cNvPr id="54" name="Picture 53" descr="A close up of a logo&#10;&#10;Description automatically generated">
            <a:extLst>
              <a:ext uri="{FF2B5EF4-FFF2-40B4-BE49-F238E27FC236}">
                <a16:creationId xmlns:a16="http://schemas.microsoft.com/office/drawing/2014/main" id="{1206FF78-1B28-5146-B597-6D619337C0BA}"/>
              </a:ext>
            </a:extLst>
          </p:cNvPr>
          <p:cNvPicPr>
            <a:picLocks noChangeAspect="1"/>
          </p:cNvPicPr>
          <p:nvPr/>
        </p:nvPicPr>
        <p:blipFill>
          <a:blip r:embed="rId8">
            <a:duotone>
              <a:schemeClr val="accent1">
                <a:shade val="45000"/>
                <a:satMod val="135000"/>
              </a:schemeClr>
              <a:prstClr val="white"/>
            </a:duotone>
          </a:blip>
          <a:stretch>
            <a:fillRect/>
          </a:stretch>
        </p:blipFill>
        <p:spPr>
          <a:xfrm>
            <a:off x="5030492" y="1618447"/>
            <a:ext cx="2201442" cy="680816"/>
          </a:xfrm>
          <a:prstGeom prst="rect">
            <a:avLst/>
          </a:prstGeom>
        </p:spPr>
      </p:pic>
      <p:cxnSp>
        <p:nvCxnSpPr>
          <p:cNvPr id="62" name="Straight Arrow Connector 61">
            <a:extLst>
              <a:ext uri="{FF2B5EF4-FFF2-40B4-BE49-F238E27FC236}">
                <a16:creationId xmlns:a16="http://schemas.microsoft.com/office/drawing/2014/main" id="{FCE45B9A-C6D2-DC4F-87E1-50C5700A75F1}"/>
              </a:ext>
            </a:extLst>
          </p:cNvPr>
          <p:cNvCxnSpPr>
            <a:cxnSpLocks/>
          </p:cNvCxnSpPr>
          <p:nvPr/>
        </p:nvCxnSpPr>
        <p:spPr>
          <a:xfrm flipV="1">
            <a:off x="4120117" y="3554928"/>
            <a:ext cx="0" cy="48565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7B00361-15ED-3740-9A44-CB0C715A4722}"/>
              </a:ext>
            </a:extLst>
          </p:cNvPr>
          <p:cNvCxnSpPr>
            <a:cxnSpLocks/>
          </p:cNvCxnSpPr>
          <p:nvPr/>
        </p:nvCxnSpPr>
        <p:spPr>
          <a:xfrm flipH="1" flipV="1">
            <a:off x="7794522" y="3573935"/>
            <a:ext cx="1" cy="45347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E27B0C05-F58C-E145-9BBC-EEC129B5EFEC}"/>
              </a:ext>
            </a:extLst>
          </p:cNvPr>
          <p:cNvSpPr txBox="1"/>
          <p:nvPr/>
        </p:nvSpPr>
        <p:spPr>
          <a:xfrm>
            <a:off x="6165669" y="5146766"/>
            <a:ext cx="184731" cy="369332"/>
          </a:xfrm>
          <a:prstGeom prst="rect">
            <a:avLst/>
          </a:prstGeom>
          <a:noFill/>
        </p:spPr>
        <p:txBody>
          <a:bodyPr wrap="none" rtlCol="0">
            <a:spAutoFit/>
          </a:bodyPr>
          <a:lstStyle/>
          <a:p>
            <a:endParaRPr lang="en-US" dirty="0"/>
          </a:p>
        </p:txBody>
      </p:sp>
      <p:sp>
        <p:nvSpPr>
          <p:cNvPr id="69" name="Rectangular Callout 68">
            <a:extLst>
              <a:ext uri="{FF2B5EF4-FFF2-40B4-BE49-F238E27FC236}">
                <a16:creationId xmlns:a16="http://schemas.microsoft.com/office/drawing/2014/main" id="{42D100F0-BA97-F54D-959F-EC143203240D}"/>
              </a:ext>
            </a:extLst>
          </p:cNvPr>
          <p:cNvSpPr/>
          <p:nvPr/>
        </p:nvSpPr>
        <p:spPr>
          <a:xfrm>
            <a:off x="2646195" y="2440943"/>
            <a:ext cx="6899610" cy="1027538"/>
          </a:xfrm>
          <a:prstGeom prst="wedgeRectCallout">
            <a:avLst>
              <a:gd name="adj1" fmla="val -26189"/>
              <a:gd name="adj2" fmla="val 409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t>
            </a:r>
            <a:r>
              <a:rPr lang="en-US" i="1" dirty="0"/>
              <a:t>Copyright Act </a:t>
            </a:r>
            <a:r>
              <a:rPr lang="en-US" dirty="0"/>
              <a:t>doesn’t define ‘tariff.’</a:t>
            </a:r>
          </a:p>
        </p:txBody>
      </p:sp>
      <p:pic>
        <p:nvPicPr>
          <p:cNvPr id="71" name="Picture 70" descr="A person wearing a suit and tie looking at the camera&#10;&#10;Description automatically generated">
            <a:extLst>
              <a:ext uri="{FF2B5EF4-FFF2-40B4-BE49-F238E27FC236}">
                <a16:creationId xmlns:a16="http://schemas.microsoft.com/office/drawing/2014/main" id="{065328EB-092C-A042-9C60-7AAC567DC223}"/>
              </a:ext>
            </a:extLst>
          </p:cNvPr>
          <p:cNvPicPr>
            <a:picLocks noChangeAspect="1"/>
          </p:cNvPicPr>
          <p:nvPr/>
        </p:nvPicPr>
        <p:blipFill>
          <a:blip r:embed="rId9"/>
          <a:stretch>
            <a:fillRect/>
          </a:stretch>
        </p:blipFill>
        <p:spPr>
          <a:xfrm rot="641620">
            <a:off x="667708" y="4174094"/>
            <a:ext cx="1953744" cy="2930616"/>
          </a:xfrm>
          <a:prstGeom prst="rect">
            <a:avLst/>
          </a:prstGeom>
        </p:spPr>
      </p:pic>
      <p:sp>
        <p:nvSpPr>
          <p:cNvPr id="72" name="Rectangular Callout 71">
            <a:extLst>
              <a:ext uri="{FF2B5EF4-FFF2-40B4-BE49-F238E27FC236}">
                <a16:creationId xmlns:a16="http://schemas.microsoft.com/office/drawing/2014/main" id="{D3980F0D-6490-9B4C-94FF-A543D23941CB}"/>
              </a:ext>
            </a:extLst>
          </p:cNvPr>
          <p:cNvSpPr/>
          <p:nvPr/>
        </p:nvSpPr>
        <p:spPr>
          <a:xfrm>
            <a:off x="3247256" y="4005471"/>
            <a:ext cx="2996625" cy="1027538"/>
          </a:xfrm>
          <a:prstGeom prst="wedgeRectCallout">
            <a:avLst>
              <a:gd name="adj1" fmla="val -68410"/>
              <a:gd name="adj2" fmla="val 9316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t>
            </a:r>
            <a:r>
              <a:rPr lang="en-US" i="1" dirty="0"/>
              <a:t>Act</a:t>
            </a:r>
            <a:r>
              <a:rPr lang="en-US" dirty="0"/>
              <a:t> does define the nature of the </a:t>
            </a:r>
            <a:r>
              <a:rPr lang="en-US" i="1" dirty="0"/>
              <a:t>particular tariffs </a:t>
            </a:r>
            <a:r>
              <a:rPr lang="en-US" dirty="0"/>
              <a:t>relevant in this case. </a:t>
            </a:r>
          </a:p>
        </p:txBody>
      </p:sp>
      <p:sp>
        <p:nvSpPr>
          <p:cNvPr id="81" name="Rectangular Callout 80">
            <a:extLst>
              <a:ext uri="{FF2B5EF4-FFF2-40B4-BE49-F238E27FC236}">
                <a16:creationId xmlns:a16="http://schemas.microsoft.com/office/drawing/2014/main" id="{BBEBBCF9-EF1E-4644-B880-9C2F43EF9978}"/>
              </a:ext>
            </a:extLst>
          </p:cNvPr>
          <p:cNvSpPr/>
          <p:nvPr/>
        </p:nvSpPr>
        <p:spPr>
          <a:xfrm>
            <a:off x="2631852" y="2411557"/>
            <a:ext cx="6928296" cy="1064107"/>
          </a:xfrm>
          <a:prstGeom prst="wedgeRectCallout">
            <a:avLst>
              <a:gd name="adj1" fmla="val -26189"/>
              <a:gd name="adj2" fmla="val 409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‘Tariff’ = a fee that, once approved, can be included in </a:t>
            </a:r>
            <a:r>
              <a:rPr lang="en-US" dirty="0" err="1"/>
              <a:t>licences</a:t>
            </a:r>
            <a:endParaRPr lang="en-US" dirty="0"/>
          </a:p>
          <a:p>
            <a:pPr algn="ctr"/>
            <a:r>
              <a:rPr lang="en-US" dirty="0"/>
              <a:t>(it does not automatically apply to everyone)</a:t>
            </a:r>
          </a:p>
        </p:txBody>
      </p:sp>
      <p:cxnSp>
        <p:nvCxnSpPr>
          <p:cNvPr id="82" name="Straight Arrow Connector 81">
            <a:extLst>
              <a:ext uri="{FF2B5EF4-FFF2-40B4-BE49-F238E27FC236}">
                <a16:creationId xmlns:a16="http://schemas.microsoft.com/office/drawing/2014/main" id="{035CDA55-0846-AC43-8B7B-1D65C0412EB8}"/>
              </a:ext>
            </a:extLst>
          </p:cNvPr>
          <p:cNvCxnSpPr>
            <a:cxnSpLocks/>
          </p:cNvCxnSpPr>
          <p:nvPr/>
        </p:nvCxnSpPr>
        <p:spPr>
          <a:xfrm flipV="1">
            <a:off x="2652722" y="3714363"/>
            <a:ext cx="297849" cy="44067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84" name="Picture 2" descr="Image result for canada coat of arm">
            <a:extLst>
              <a:ext uri="{FF2B5EF4-FFF2-40B4-BE49-F238E27FC236}">
                <a16:creationId xmlns:a16="http://schemas.microsoft.com/office/drawing/2014/main" id="{BF04E1B8-A4BD-3146-A6AB-0D47E3E782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1745" y="3899667"/>
            <a:ext cx="1183931" cy="1499559"/>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FE655477-FC4E-5C4E-B92B-4A6875A5DBD8}"/>
              </a:ext>
            </a:extLst>
          </p:cNvPr>
          <p:cNvSpPr txBox="1"/>
          <p:nvPr/>
        </p:nvSpPr>
        <p:spPr>
          <a:xfrm>
            <a:off x="8139440" y="5643181"/>
            <a:ext cx="1227924" cy="338554"/>
          </a:xfrm>
          <a:prstGeom prst="rect">
            <a:avLst/>
          </a:prstGeom>
          <a:noFill/>
        </p:spPr>
        <p:txBody>
          <a:bodyPr wrap="square" rtlCol="0">
            <a:spAutoFit/>
          </a:bodyPr>
          <a:lstStyle/>
          <a:p>
            <a:r>
              <a:rPr lang="en-US" sz="1600" dirty="0"/>
              <a:t>s.</a:t>
            </a:r>
            <a:r>
              <a:rPr lang="en-CA" sz="1600" dirty="0"/>
              <a:t> 70.13</a:t>
            </a:r>
            <a:endParaRPr lang="en-US" sz="1600" dirty="0"/>
          </a:p>
        </p:txBody>
      </p:sp>
      <p:pic>
        <p:nvPicPr>
          <p:cNvPr id="86" name="Picture 85">
            <a:extLst>
              <a:ext uri="{FF2B5EF4-FFF2-40B4-BE49-F238E27FC236}">
                <a16:creationId xmlns:a16="http://schemas.microsoft.com/office/drawing/2014/main" id="{23C2E755-79AF-AE44-BEF8-5DA830BA05D5}"/>
              </a:ext>
            </a:extLst>
          </p:cNvPr>
          <p:cNvPicPr>
            <a:picLocks noChangeAspect="1"/>
          </p:cNvPicPr>
          <p:nvPr/>
        </p:nvPicPr>
        <p:blipFill>
          <a:blip r:embed="rId11"/>
          <a:stretch>
            <a:fillRect/>
          </a:stretch>
        </p:blipFill>
        <p:spPr>
          <a:xfrm>
            <a:off x="7800586" y="5394147"/>
            <a:ext cx="1602751" cy="232573"/>
          </a:xfrm>
          <a:prstGeom prst="rect">
            <a:avLst/>
          </a:prstGeom>
        </p:spPr>
      </p:pic>
      <p:pic>
        <p:nvPicPr>
          <p:cNvPr id="26" name="Picture 25">
            <a:extLst>
              <a:ext uri="{FF2B5EF4-FFF2-40B4-BE49-F238E27FC236}">
                <a16:creationId xmlns:a16="http://schemas.microsoft.com/office/drawing/2014/main" id="{81803CBA-1C55-1143-8374-BB5C5CE1D75C}"/>
              </a:ext>
            </a:extLst>
          </p:cNvPr>
          <p:cNvPicPr>
            <a:picLocks noChangeAspect="1"/>
          </p:cNvPicPr>
          <p:nvPr/>
        </p:nvPicPr>
        <p:blipFill>
          <a:blip r:embed="rId6"/>
          <a:stretch>
            <a:fillRect/>
          </a:stretch>
        </p:blipFill>
        <p:spPr>
          <a:xfrm>
            <a:off x="4985635" y="2189158"/>
            <a:ext cx="2063632" cy="2482909"/>
          </a:xfrm>
          <a:prstGeom prst="rect">
            <a:avLst/>
          </a:prstGeom>
        </p:spPr>
      </p:pic>
      <p:pic>
        <p:nvPicPr>
          <p:cNvPr id="27" name="Picture 5">
            <a:extLst>
              <a:ext uri="{FF2B5EF4-FFF2-40B4-BE49-F238E27FC236}">
                <a16:creationId xmlns:a16="http://schemas.microsoft.com/office/drawing/2014/main" id="{BCCA9879-B2E6-574C-B141-469DEC481164}"/>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145291" y="5155460"/>
            <a:ext cx="1890753" cy="680557"/>
          </a:xfrm>
          <a:prstGeom prst="rect">
            <a:avLst/>
          </a:prstGeom>
        </p:spPr>
      </p:pic>
      <p:pic>
        <p:nvPicPr>
          <p:cNvPr id="28" name="Picture 27">
            <a:extLst>
              <a:ext uri="{FF2B5EF4-FFF2-40B4-BE49-F238E27FC236}">
                <a16:creationId xmlns:a16="http://schemas.microsoft.com/office/drawing/2014/main" id="{2FEEAD98-6A97-F642-94CC-C1FA32A84962}"/>
              </a:ext>
            </a:extLst>
          </p:cNvPr>
          <p:cNvPicPr>
            <a:picLocks noChangeAspect="1"/>
          </p:cNvPicPr>
          <p:nvPr/>
        </p:nvPicPr>
        <p:blipFill>
          <a:blip r:embed="rId14"/>
          <a:srcRect/>
          <a:stretch/>
        </p:blipFill>
        <p:spPr>
          <a:xfrm>
            <a:off x="7670708" y="3228874"/>
            <a:ext cx="1552388" cy="1365826"/>
          </a:xfrm>
          <a:prstGeom prst="rect">
            <a:avLst/>
          </a:prstGeom>
        </p:spPr>
      </p:pic>
      <p:pic>
        <p:nvPicPr>
          <p:cNvPr id="29" name="Picture 28" descr="A close up of a logo&#10;&#10;Description automatically generated">
            <a:extLst>
              <a:ext uri="{FF2B5EF4-FFF2-40B4-BE49-F238E27FC236}">
                <a16:creationId xmlns:a16="http://schemas.microsoft.com/office/drawing/2014/main" id="{47BEA51E-5ED9-0B47-AFB0-B6F70DA2C8CF}"/>
              </a:ext>
            </a:extLst>
          </p:cNvPr>
          <p:cNvPicPr>
            <a:picLocks noChangeAspect="1"/>
          </p:cNvPicPr>
          <p:nvPr/>
        </p:nvPicPr>
        <p:blipFill>
          <a:blip r:embed="rId15"/>
          <a:stretch>
            <a:fillRect/>
          </a:stretch>
        </p:blipFill>
        <p:spPr>
          <a:xfrm>
            <a:off x="2652722" y="3244947"/>
            <a:ext cx="1943100" cy="1676400"/>
          </a:xfrm>
          <a:prstGeom prst="rect">
            <a:avLst/>
          </a:prstGeom>
        </p:spPr>
      </p:pic>
    </p:spTree>
    <p:extLst>
      <p:ext uri="{BB962C8B-B14F-4D97-AF65-F5344CB8AC3E}">
        <p14:creationId xmlns:p14="http://schemas.microsoft.com/office/powerpoint/2010/main" val="2735810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par>
                                <p:cTn id="11" presetID="42" presetClass="path" presetSubtype="0" accel="50000" decel="50000" fill="hold" nodeType="withEffect">
                                  <p:stCondLst>
                                    <p:cond delay="0"/>
                                  </p:stCondLst>
                                  <p:childTnLst>
                                    <p:animMotion origin="layout" path="M 0.00013 -0.02361 L 0.08646 -0.18518 " pathEditMode="relative" rAng="0" ptsTypes="AA">
                                      <p:cBhvr>
                                        <p:cTn id="12" dur="2000" fill="hold"/>
                                        <p:tgtEl>
                                          <p:spTgt spid="35"/>
                                        </p:tgtEl>
                                        <p:attrNameLst>
                                          <p:attrName>ppt_x</p:attrName>
                                          <p:attrName>ppt_y</p:attrName>
                                        </p:attrNameLst>
                                      </p:cBhvr>
                                      <p:rCtr x="4310" y="-8079"/>
                                    </p:animMotion>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41"/>
                                        </p:tgtEl>
                                      </p:cBhvr>
                                    </p:animEffect>
                                    <p:set>
                                      <p:cBhvr>
                                        <p:cTn id="28" dur="1" fill="hold">
                                          <p:stCondLst>
                                            <p:cond delay="499"/>
                                          </p:stCondLst>
                                        </p:cTn>
                                        <p:tgtEl>
                                          <p:spTgt spid="4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4"/>
                                        </p:tgtEl>
                                      </p:cBhvr>
                                    </p:animEffect>
                                    <p:set>
                                      <p:cBhvr>
                                        <p:cTn id="31" dur="1" fill="hold">
                                          <p:stCondLst>
                                            <p:cond delay="499"/>
                                          </p:stCondLst>
                                        </p:cTn>
                                        <p:tgtEl>
                                          <p:spTgt spid="5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par>
                                <p:cTn id="46" presetID="22" presetClass="entr" presetSubtype="4"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down)">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10" presetClass="exit" presetSubtype="0" fill="hold" nodeType="withEffect">
                                  <p:stCondLst>
                                    <p:cond delay="0"/>
                                  </p:stCondLst>
                                  <p:childTnLst>
                                    <p:animEffect transition="out" filter="fade">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62"/>
                                        </p:tgtEl>
                                      </p:cBhvr>
                                    </p:animEffect>
                                    <p:set>
                                      <p:cBhvr>
                                        <p:cTn id="62" dur="1" fill="hold">
                                          <p:stCondLst>
                                            <p:cond delay="499"/>
                                          </p:stCondLst>
                                        </p:cTn>
                                        <p:tgtEl>
                                          <p:spTgt spid="6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ppt_x"/>
                                          </p:val>
                                        </p:tav>
                                        <p:tav tm="100000">
                                          <p:val>
                                            <p:strVal val="#ppt_x"/>
                                          </p:val>
                                        </p:tav>
                                      </p:tavLst>
                                    </p:anim>
                                    <p:anim calcmode="lin" valueType="num">
                                      <p:cBhvr additive="base">
                                        <p:cTn id="6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par>
                                <p:cTn id="74" presetID="10" presetClass="entr" presetSubtype="0" fill="hold" nodeType="with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500"/>
                                        <p:tgtEl>
                                          <p:spTgt spid="86"/>
                                        </p:tgtEl>
                                      </p:cBhvr>
                                    </p:animEffect>
                                  </p:childTnLst>
                                </p:cTn>
                              </p:par>
                              <p:par>
                                <p:cTn id="77" presetID="10" presetClass="entr" presetSubtype="0" fill="hold" nodeType="with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fade">
                                      <p:cBhvr>
                                        <p:cTn id="79" dur="500"/>
                                        <p:tgtEl>
                                          <p:spTgt spid="84"/>
                                        </p:tgtEl>
                                      </p:cBhvr>
                                    </p:animEffect>
                                  </p:childTnLst>
                                </p:cTn>
                              </p:par>
                              <p:par>
                                <p:cTn id="80" presetID="10" presetClass="entr" presetSubtype="0" fill="hold" nodeType="withEffect">
                                  <p:stCondLst>
                                    <p:cond delay="0"/>
                                  </p:stCondLst>
                                  <p:childTnLst>
                                    <p:set>
                                      <p:cBhvr>
                                        <p:cTn id="81" dur="1" fill="hold">
                                          <p:stCondLst>
                                            <p:cond delay="0"/>
                                          </p:stCondLst>
                                        </p:cTn>
                                        <p:tgtEl>
                                          <p:spTgt spid="85">
                                            <p:txEl>
                                              <p:pRg st="0" end="0"/>
                                            </p:txEl>
                                          </p:spTgt>
                                        </p:tgtEl>
                                        <p:attrNameLst>
                                          <p:attrName>style.visibility</p:attrName>
                                        </p:attrNameLst>
                                      </p:cBhvr>
                                      <p:to>
                                        <p:strVal val="visible"/>
                                      </p:to>
                                    </p:set>
                                    <p:animEffect transition="in" filter="fade">
                                      <p:cBhvr>
                                        <p:cTn id="82" dur="500"/>
                                        <p:tgtEl>
                                          <p:spTgt spid="85">
                                            <p:txEl>
                                              <p:pRg st="0" end="0"/>
                                            </p:txEl>
                                          </p:spTgt>
                                        </p:tgtEl>
                                      </p:cBhvr>
                                    </p:animEffect>
                                  </p:childTnLst>
                                </p:cTn>
                              </p:par>
                              <p:par>
                                <p:cTn id="83" presetID="10" presetClass="exit" presetSubtype="0" fill="hold" nodeType="withEffect">
                                  <p:stCondLst>
                                    <p:cond delay="0"/>
                                  </p:stCondLst>
                                  <p:childTnLst>
                                    <p:animEffect transition="out" filter="fade">
                                      <p:cBhvr>
                                        <p:cTn id="84" dur="500"/>
                                        <p:tgtEl>
                                          <p:spTgt spid="42"/>
                                        </p:tgtEl>
                                      </p:cBhvr>
                                    </p:animEffect>
                                    <p:set>
                                      <p:cBhvr>
                                        <p:cTn id="85" dur="1" fill="hold">
                                          <p:stCondLst>
                                            <p:cond delay="499"/>
                                          </p:stCondLst>
                                        </p:cTn>
                                        <p:tgtEl>
                                          <p:spTgt spid="4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3"/>
                                        </p:tgtEl>
                                      </p:cBhvr>
                                    </p:animEffect>
                                    <p:set>
                                      <p:cBhvr>
                                        <p:cTn id="88" dur="1" fill="hold">
                                          <p:stCondLst>
                                            <p:cond delay="499"/>
                                          </p:stCondLst>
                                        </p:cTn>
                                        <p:tgtEl>
                                          <p:spTgt spid="6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fade">
                                      <p:cBhvr>
                                        <p:cTn id="93" dur="500"/>
                                        <p:tgtEl>
                                          <p:spTgt spid="81"/>
                                        </p:tgtEl>
                                      </p:cBhvr>
                                    </p:animEffect>
                                  </p:childTnLst>
                                </p:cTn>
                              </p:par>
                              <p:par>
                                <p:cTn id="94" presetID="22" presetClass="entr" presetSubtype="4" fill="hold" nodeType="with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wipe(down)">
                                      <p:cBhvr>
                                        <p:cTn id="96" dur="500"/>
                                        <p:tgtEl>
                                          <p:spTgt spid="82"/>
                                        </p:tgtEl>
                                      </p:cBhvr>
                                    </p:animEffect>
                                  </p:childTnLst>
                                </p:cTn>
                              </p:par>
                              <p:par>
                                <p:cTn id="97" presetID="10" presetClass="exit" presetSubtype="0" fill="hold" grpId="1" nodeType="withEffect">
                                  <p:stCondLst>
                                    <p:cond delay="0"/>
                                  </p:stCondLst>
                                  <p:childTnLst>
                                    <p:animEffect transition="out" filter="fade">
                                      <p:cBhvr>
                                        <p:cTn id="98" dur="500"/>
                                        <p:tgtEl>
                                          <p:spTgt spid="72"/>
                                        </p:tgtEl>
                                      </p:cBhvr>
                                    </p:animEffect>
                                    <p:set>
                                      <p:cBhvr>
                                        <p:cTn id="99" dur="1" fill="hold">
                                          <p:stCondLst>
                                            <p:cond delay="499"/>
                                          </p:stCondLst>
                                        </p:cTn>
                                        <p:tgtEl>
                                          <p:spTgt spid="72"/>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71"/>
                                        </p:tgtEl>
                                      </p:cBhvr>
                                    </p:animEffect>
                                    <p:set>
                                      <p:cBhvr>
                                        <p:cTn id="104" dur="1" fill="hold">
                                          <p:stCondLst>
                                            <p:cond delay="499"/>
                                          </p:stCondLst>
                                        </p:cTn>
                                        <p:tgtEl>
                                          <p:spTgt spid="71"/>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81"/>
                                        </p:tgtEl>
                                      </p:cBhvr>
                                    </p:animEffect>
                                    <p:set>
                                      <p:cBhvr>
                                        <p:cTn id="107" dur="1" fill="hold">
                                          <p:stCondLst>
                                            <p:cond delay="499"/>
                                          </p:stCondLst>
                                        </p:cTn>
                                        <p:tgtEl>
                                          <p:spTgt spid="81"/>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84"/>
                                        </p:tgtEl>
                                      </p:cBhvr>
                                    </p:animEffect>
                                    <p:set>
                                      <p:cBhvr>
                                        <p:cTn id="110" dur="1" fill="hold">
                                          <p:stCondLst>
                                            <p:cond delay="499"/>
                                          </p:stCondLst>
                                        </p:cTn>
                                        <p:tgtEl>
                                          <p:spTgt spid="84"/>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85">
                                            <p:txEl>
                                              <p:pRg st="0" end="0"/>
                                            </p:txEl>
                                          </p:spTgt>
                                        </p:tgtEl>
                                      </p:cBhvr>
                                    </p:animEffect>
                                    <p:set>
                                      <p:cBhvr>
                                        <p:cTn id="113" dur="1" fill="hold">
                                          <p:stCondLst>
                                            <p:cond delay="499"/>
                                          </p:stCondLst>
                                        </p:cTn>
                                        <p:tgtEl>
                                          <p:spTgt spid="85">
                                            <p:txEl>
                                              <p:pRg st="0" end="0"/>
                                            </p:txEl>
                                          </p:spTgt>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86"/>
                                        </p:tgtEl>
                                      </p:cBhvr>
                                    </p:animEffect>
                                    <p:set>
                                      <p:cBhvr>
                                        <p:cTn id="116" dur="1" fill="hold">
                                          <p:stCondLst>
                                            <p:cond delay="499"/>
                                          </p:stCondLst>
                                        </p:cTn>
                                        <p:tgtEl>
                                          <p:spTgt spid="8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82"/>
                                        </p:tgtEl>
                                      </p:cBhvr>
                                    </p:animEffect>
                                    <p:set>
                                      <p:cBhvr>
                                        <p:cTn id="119" dur="1" fill="hold">
                                          <p:stCondLst>
                                            <p:cond delay="499"/>
                                          </p:stCondLst>
                                        </p:cTn>
                                        <p:tgtEl>
                                          <p:spTgt spid="8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69"/>
                                        </p:tgtEl>
                                      </p:cBhvr>
                                    </p:animEffect>
                                    <p:set>
                                      <p:cBhvr>
                                        <p:cTn id="122" dur="1" fill="hold">
                                          <p:stCondLst>
                                            <p:cond delay="499"/>
                                          </p:stCondLst>
                                        </p:cTn>
                                        <p:tgtEl>
                                          <p:spTgt spid="69"/>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2"/>
                                        </p:tgtEl>
                                      </p:cBhvr>
                                    </p:animEffect>
                                    <p:set>
                                      <p:cBhvr>
                                        <p:cTn id="125" dur="1" fill="hold">
                                          <p:stCondLst>
                                            <p:cond delay="499"/>
                                          </p:stCondLst>
                                        </p:cTn>
                                        <p:tgtEl>
                                          <p:spTgt spid="52"/>
                                        </p:tgtEl>
                                        <p:attrNameLst>
                                          <p:attrName>style.visibility</p:attrName>
                                        </p:attrNameLst>
                                      </p:cBhvr>
                                      <p:to>
                                        <p:strVal val="hidden"/>
                                      </p:to>
                                    </p:set>
                                  </p:childTnLst>
                                </p:cTn>
                              </p:par>
                            </p:childTnLst>
                          </p:cTn>
                        </p:par>
                        <p:par>
                          <p:cTn id="126" fill="hold">
                            <p:stCondLst>
                              <p:cond delay="500"/>
                            </p:stCondLst>
                            <p:childTnLst>
                              <p:par>
                                <p:cTn id="127" presetID="37" presetClass="entr" presetSubtype="0" fill="hold" nodeType="after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1000"/>
                                        <p:tgtEl>
                                          <p:spTgt spid="26"/>
                                        </p:tgtEl>
                                      </p:cBhvr>
                                    </p:animEffect>
                                    <p:anim calcmode="lin" valueType="num">
                                      <p:cBhvr>
                                        <p:cTn id="130" dur="1000" fill="hold"/>
                                        <p:tgtEl>
                                          <p:spTgt spid="26"/>
                                        </p:tgtEl>
                                        <p:attrNameLst>
                                          <p:attrName>ppt_x</p:attrName>
                                        </p:attrNameLst>
                                      </p:cBhvr>
                                      <p:tavLst>
                                        <p:tav tm="0">
                                          <p:val>
                                            <p:strVal val="#ppt_x"/>
                                          </p:val>
                                        </p:tav>
                                        <p:tav tm="100000">
                                          <p:val>
                                            <p:strVal val="#ppt_x"/>
                                          </p:val>
                                        </p:tav>
                                      </p:tavLst>
                                    </p:anim>
                                    <p:anim calcmode="lin" valueType="num">
                                      <p:cBhvr>
                                        <p:cTn id="131" dur="900" decel="100000" fill="hold"/>
                                        <p:tgtEl>
                                          <p:spTgt spid="26"/>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33" presetID="37" presetClass="entr" presetSubtype="0" fill="hold" nodeType="with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fade">
                                      <p:cBhvr>
                                        <p:cTn id="135" dur="1000"/>
                                        <p:tgtEl>
                                          <p:spTgt spid="27"/>
                                        </p:tgtEl>
                                      </p:cBhvr>
                                    </p:animEffect>
                                    <p:anim calcmode="lin" valueType="num">
                                      <p:cBhvr>
                                        <p:cTn id="136" dur="1000" fill="hold"/>
                                        <p:tgtEl>
                                          <p:spTgt spid="27"/>
                                        </p:tgtEl>
                                        <p:attrNameLst>
                                          <p:attrName>ppt_x</p:attrName>
                                        </p:attrNameLst>
                                      </p:cBhvr>
                                      <p:tavLst>
                                        <p:tav tm="0">
                                          <p:val>
                                            <p:strVal val="#ppt_x"/>
                                          </p:val>
                                        </p:tav>
                                        <p:tav tm="100000">
                                          <p:val>
                                            <p:strVal val="#ppt_x"/>
                                          </p:val>
                                        </p:tav>
                                      </p:tavLst>
                                    </p:anim>
                                    <p:anim calcmode="lin" valueType="num">
                                      <p:cBhvr>
                                        <p:cTn id="137" dur="900" decel="100000" fill="hold"/>
                                        <p:tgtEl>
                                          <p:spTgt spid="27"/>
                                        </p:tgtEl>
                                        <p:attrNameLst>
                                          <p:attrName>ppt_y</p:attrName>
                                        </p:attrNameLst>
                                      </p:cBhvr>
                                      <p:tavLst>
                                        <p:tav tm="0">
                                          <p:val>
                                            <p:strVal val="#ppt_y+1"/>
                                          </p:val>
                                        </p:tav>
                                        <p:tav tm="100000">
                                          <p:val>
                                            <p:strVal val="#ppt_y-.03"/>
                                          </p:val>
                                        </p:tav>
                                      </p:tavLst>
                                    </p:anim>
                                    <p:anim calcmode="lin" valueType="num">
                                      <p:cBhvr>
                                        <p:cTn id="13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fade">
                                      <p:cBhvr>
                                        <p:cTn id="143" dur="500"/>
                                        <p:tgtEl>
                                          <p:spTgt spid="29"/>
                                        </p:tgtEl>
                                      </p:cBhvr>
                                    </p:animEffect>
                                  </p:childTnLst>
                                </p:cTn>
                              </p:par>
                            </p:childTnLst>
                          </p:cTn>
                        </p:par>
                        <p:par>
                          <p:cTn id="144" fill="hold">
                            <p:stCondLst>
                              <p:cond delay="500"/>
                            </p:stCondLst>
                            <p:childTnLst>
                              <p:par>
                                <p:cTn id="145" presetID="10" presetClass="entr" presetSubtype="0" fill="hold" nodeType="after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41" grpId="0"/>
      <p:bldP spid="41" grpId="1"/>
      <p:bldP spid="69" grpId="0" animBg="1"/>
      <p:bldP spid="69" grpId="1" animBg="1"/>
      <p:bldP spid="72" grpId="0" animBg="1"/>
      <p:bldP spid="72" grpId="1" animBg="1"/>
      <p:bldP spid="81" grpId="0" animBg="1"/>
      <p:bldP spid="81" grpId="1" animBg="1"/>
      <p:bldP spid="8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666A82-C29B-9648-ABE1-77931C6712D2}"/>
              </a:ext>
            </a:extLst>
          </p:cNvPr>
          <p:cNvSpPr>
            <a:spLocks noGrp="1"/>
          </p:cNvSpPr>
          <p:nvPr>
            <p:ph type="title"/>
          </p:nvPr>
        </p:nvSpPr>
        <p:spPr/>
        <p:txBody>
          <a:bodyPr/>
          <a:lstStyle/>
          <a:p>
            <a:r>
              <a:rPr lang="en-US" dirty="0"/>
              <a:t>2020 APPEAL: MANDATORY TARIFF DECISION </a:t>
            </a:r>
          </a:p>
        </p:txBody>
      </p:sp>
      <p:grpSp>
        <p:nvGrpSpPr>
          <p:cNvPr id="3" name="Group 2">
            <a:extLst>
              <a:ext uri="{FF2B5EF4-FFF2-40B4-BE49-F238E27FC236}">
                <a16:creationId xmlns:a16="http://schemas.microsoft.com/office/drawing/2014/main" id="{AAA7956F-A523-6E4E-96B7-A622D1A6F773}"/>
              </a:ext>
            </a:extLst>
          </p:cNvPr>
          <p:cNvGrpSpPr/>
          <p:nvPr/>
        </p:nvGrpSpPr>
        <p:grpSpPr>
          <a:xfrm>
            <a:off x="2159228" y="3844688"/>
            <a:ext cx="1978248" cy="2674710"/>
            <a:chOff x="9877682" y="3348902"/>
            <a:chExt cx="2088340" cy="3218453"/>
          </a:xfrm>
        </p:grpSpPr>
        <p:pic>
          <p:nvPicPr>
            <p:cNvPr id="5" name="Graphic 4">
              <a:extLst>
                <a:ext uri="{FF2B5EF4-FFF2-40B4-BE49-F238E27FC236}">
                  <a16:creationId xmlns:a16="http://schemas.microsoft.com/office/drawing/2014/main" id="{91AFEC39-8F79-F14F-9385-162A8B127F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9721" y="3348902"/>
              <a:ext cx="1624264" cy="2194951"/>
            </a:xfrm>
            <a:prstGeom prst="rect">
              <a:avLst/>
            </a:prstGeom>
          </p:spPr>
        </p:pic>
        <p:sp>
          <p:nvSpPr>
            <p:cNvPr id="6" name="TextBox 5">
              <a:extLst>
                <a:ext uri="{FF2B5EF4-FFF2-40B4-BE49-F238E27FC236}">
                  <a16:creationId xmlns:a16="http://schemas.microsoft.com/office/drawing/2014/main" id="{D7E1B2CE-8AB5-7C48-A4FF-2EE3417D0CD8}"/>
                </a:ext>
              </a:extLst>
            </p:cNvPr>
            <p:cNvSpPr txBox="1"/>
            <p:nvPr/>
          </p:nvSpPr>
          <p:spPr>
            <a:xfrm>
              <a:off x="9877682" y="5789631"/>
              <a:ext cx="2088340" cy="777724"/>
            </a:xfrm>
            <a:prstGeom prst="rect">
              <a:avLst/>
            </a:prstGeom>
            <a:noFill/>
          </p:spPr>
          <p:txBody>
            <a:bodyPr wrap="square" rtlCol="0">
              <a:spAutoFit/>
            </a:bodyPr>
            <a:lstStyle/>
            <a:p>
              <a:pPr algn="ctr"/>
              <a:r>
                <a:rPr lang="en-US" dirty="0"/>
                <a:t>Federal Court of Appeal  </a:t>
              </a:r>
            </a:p>
          </p:txBody>
        </p:sp>
      </p:grpSp>
      <p:grpSp>
        <p:nvGrpSpPr>
          <p:cNvPr id="11" name="Group 10">
            <a:extLst>
              <a:ext uri="{FF2B5EF4-FFF2-40B4-BE49-F238E27FC236}">
                <a16:creationId xmlns:a16="http://schemas.microsoft.com/office/drawing/2014/main" id="{EF6673B2-0C59-B94A-AC57-79B71E6F59D4}"/>
              </a:ext>
            </a:extLst>
          </p:cNvPr>
          <p:cNvGrpSpPr/>
          <p:nvPr/>
        </p:nvGrpSpPr>
        <p:grpSpPr>
          <a:xfrm>
            <a:off x="4137476" y="4808412"/>
            <a:ext cx="4581330" cy="584775"/>
            <a:chOff x="570013" y="2150623"/>
            <a:chExt cx="4581330" cy="584775"/>
          </a:xfrm>
        </p:grpSpPr>
        <p:sp>
          <p:nvSpPr>
            <p:cNvPr id="12" name="TextBox 11">
              <a:extLst>
                <a:ext uri="{FF2B5EF4-FFF2-40B4-BE49-F238E27FC236}">
                  <a16:creationId xmlns:a16="http://schemas.microsoft.com/office/drawing/2014/main" id="{F7818E0A-7249-9C4B-9985-001036D368B7}"/>
                </a:ext>
              </a:extLst>
            </p:cNvPr>
            <p:cNvSpPr txBox="1"/>
            <p:nvPr/>
          </p:nvSpPr>
          <p:spPr>
            <a:xfrm>
              <a:off x="1101858" y="2258345"/>
              <a:ext cx="4049485" cy="369332"/>
            </a:xfrm>
            <a:prstGeom prst="rect">
              <a:avLst/>
            </a:prstGeom>
            <a:noFill/>
          </p:spPr>
          <p:txBody>
            <a:bodyPr wrap="square" rtlCol="0">
              <a:spAutoFit/>
            </a:bodyPr>
            <a:lstStyle/>
            <a:p>
              <a:r>
                <a:rPr lang="en-US" dirty="0"/>
                <a:t>Are tariffs mandatory?</a:t>
              </a:r>
            </a:p>
          </p:txBody>
        </p:sp>
        <p:sp>
          <p:nvSpPr>
            <p:cNvPr id="13" name="TextBox 12">
              <a:extLst>
                <a:ext uri="{FF2B5EF4-FFF2-40B4-BE49-F238E27FC236}">
                  <a16:creationId xmlns:a16="http://schemas.microsoft.com/office/drawing/2014/main" id="{FF168945-71E9-DB42-8F86-CA563459B9B8}"/>
                </a:ext>
              </a:extLst>
            </p:cNvPr>
            <p:cNvSpPr txBox="1"/>
            <p:nvPr/>
          </p:nvSpPr>
          <p:spPr>
            <a:xfrm>
              <a:off x="570013" y="2150623"/>
              <a:ext cx="1063690" cy="584775"/>
            </a:xfrm>
            <a:prstGeom prst="rect">
              <a:avLst/>
            </a:prstGeom>
            <a:noFill/>
          </p:spPr>
          <p:txBody>
            <a:bodyPr wrap="square" rtlCol="0">
              <a:spAutoFit/>
            </a:bodyPr>
            <a:lstStyle/>
            <a:p>
              <a:r>
                <a:rPr lang="en-US" sz="3200" dirty="0"/>
                <a:t> </a:t>
              </a:r>
            </a:p>
          </p:txBody>
        </p:sp>
      </p:grpSp>
      <p:sp>
        <p:nvSpPr>
          <p:cNvPr id="18" name="TextBox 17">
            <a:extLst>
              <a:ext uri="{FF2B5EF4-FFF2-40B4-BE49-F238E27FC236}">
                <a16:creationId xmlns:a16="http://schemas.microsoft.com/office/drawing/2014/main" id="{A45F7AAA-C246-7845-AF9F-54C9C17F1759}"/>
              </a:ext>
            </a:extLst>
          </p:cNvPr>
          <p:cNvSpPr txBox="1"/>
          <p:nvPr/>
        </p:nvSpPr>
        <p:spPr>
          <a:xfrm>
            <a:off x="7259668" y="4871467"/>
            <a:ext cx="299803" cy="830997"/>
          </a:xfrm>
          <a:prstGeom prst="rect">
            <a:avLst/>
          </a:prstGeom>
          <a:noFill/>
        </p:spPr>
        <p:txBody>
          <a:bodyPr wrap="square" rtlCol="0">
            <a:spAutoFit/>
          </a:bodyPr>
          <a:lstStyle/>
          <a:p>
            <a:r>
              <a:rPr lang="en-US" sz="4800" dirty="0">
                <a:solidFill>
                  <a:srgbClr val="FF0000"/>
                </a:solidFill>
              </a:rPr>
              <a:t>✘</a:t>
            </a:r>
          </a:p>
        </p:txBody>
      </p:sp>
      <p:grpSp>
        <p:nvGrpSpPr>
          <p:cNvPr id="20" name="Group 19">
            <a:extLst>
              <a:ext uri="{FF2B5EF4-FFF2-40B4-BE49-F238E27FC236}">
                <a16:creationId xmlns:a16="http://schemas.microsoft.com/office/drawing/2014/main" id="{3653124E-7AC9-CC4D-B7CA-0ED2C3C18C00}"/>
              </a:ext>
            </a:extLst>
          </p:cNvPr>
          <p:cNvGrpSpPr/>
          <p:nvPr/>
        </p:nvGrpSpPr>
        <p:grpSpPr>
          <a:xfrm>
            <a:off x="2312391" y="1519348"/>
            <a:ext cx="1903041" cy="2137447"/>
            <a:chOff x="7181834" y="3948013"/>
            <a:chExt cx="1624264" cy="2216353"/>
          </a:xfrm>
        </p:grpSpPr>
        <p:pic>
          <p:nvPicPr>
            <p:cNvPr id="21" name="Picture 20" descr="A picture containing clock&#10;&#10;Description automatically generated">
              <a:extLst>
                <a:ext uri="{FF2B5EF4-FFF2-40B4-BE49-F238E27FC236}">
                  <a16:creationId xmlns:a16="http://schemas.microsoft.com/office/drawing/2014/main" id="{320A9887-F537-AE49-A1A0-3DA41669907B}"/>
                </a:ext>
              </a:extLst>
            </p:cNvPr>
            <p:cNvPicPr>
              <a:picLocks noChangeAspect="1"/>
            </p:cNvPicPr>
            <p:nvPr/>
          </p:nvPicPr>
          <p:blipFill>
            <a:blip r:embed="rId5"/>
            <a:stretch>
              <a:fillRect/>
            </a:stretch>
          </p:blipFill>
          <p:spPr>
            <a:xfrm>
              <a:off x="7362798" y="3948013"/>
              <a:ext cx="1248111" cy="1479847"/>
            </a:xfrm>
            <a:prstGeom prst="rect">
              <a:avLst/>
            </a:prstGeom>
          </p:spPr>
        </p:pic>
        <p:sp>
          <p:nvSpPr>
            <p:cNvPr id="22" name="TextBox 21">
              <a:extLst>
                <a:ext uri="{FF2B5EF4-FFF2-40B4-BE49-F238E27FC236}">
                  <a16:creationId xmlns:a16="http://schemas.microsoft.com/office/drawing/2014/main" id="{BD8985E6-14B1-9744-9B55-ACA0612191A5}"/>
                </a:ext>
              </a:extLst>
            </p:cNvPr>
            <p:cNvSpPr txBox="1"/>
            <p:nvPr/>
          </p:nvSpPr>
          <p:spPr>
            <a:xfrm>
              <a:off x="7181834" y="5518035"/>
              <a:ext cx="1624264" cy="646331"/>
            </a:xfrm>
            <a:prstGeom prst="rect">
              <a:avLst/>
            </a:prstGeom>
            <a:noFill/>
          </p:spPr>
          <p:txBody>
            <a:bodyPr wrap="square" rtlCol="0">
              <a:spAutoFit/>
            </a:bodyPr>
            <a:lstStyle/>
            <a:p>
              <a:pPr algn="ctr"/>
              <a:r>
                <a:rPr lang="en-US" dirty="0"/>
                <a:t>Federal Court of Canada </a:t>
              </a:r>
            </a:p>
          </p:txBody>
        </p:sp>
      </p:grpSp>
      <p:grpSp>
        <p:nvGrpSpPr>
          <p:cNvPr id="23" name="Group 22">
            <a:extLst>
              <a:ext uri="{FF2B5EF4-FFF2-40B4-BE49-F238E27FC236}">
                <a16:creationId xmlns:a16="http://schemas.microsoft.com/office/drawing/2014/main" id="{AB16C2C5-47DF-D44D-B309-3D686446EF4A}"/>
              </a:ext>
            </a:extLst>
          </p:cNvPr>
          <p:cNvGrpSpPr/>
          <p:nvPr/>
        </p:nvGrpSpPr>
        <p:grpSpPr>
          <a:xfrm>
            <a:off x="4146028" y="2352138"/>
            <a:ext cx="4581330" cy="584775"/>
            <a:chOff x="570013" y="2150623"/>
            <a:chExt cx="4581330" cy="584775"/>
          </a:xfrm>
        </p:grpSpPr>
        <p:sp>
          <p:nvSpPr>
            <p:cNvPr id="24" name="TextBox 23">
              <a:extLst>
                <a:ext uri="{FF2B5EF4-FFF2-40B4-BE49-F238E27FC236}">
                  <a16:creationId xmlns:a16="http://schemas.microsoft.com/office/drawing/2014/main" id="{ABDDEB65-4A4C-1F48-8CE1-037E6A8C54C2}"/>
                </a:ext>
              </a:extLst>
            </p:cNvPr>
            <p:cNvSpPr txBox="1"/>
            <p:nvPr/>
          </p:nvSpPr>
          <p:spPr>
            <a:xfrm>
              <a:off x="1101858" y="2258345"/>
              <a:ext cx="4049485" cy="369332"/>
            </a:xfrm>
            <a:prstGeom prst="rect">
              <a:avLst/>
            </a:prstGeom>
            <a:noFill/>
          </p:spPr>
          <p:txBody>
            <a:bodyPr wrap="square" rtlCol="0">
              <a:spAutoFit/>
            </a:bodyPr>
            <a:lstStyle/>
            <a:p>
              <a:r>
                <a:rPr lang="en-US" dirty="0"/>
                <a:t>Are tariffs mandatory?</a:t>
              </a:r>
            </a:p>
          </p:txBody>
        </p:sp>
        <p:sp>
          <p:nvSpPr>
            <p:cNvPr id="25" name="TextBox 24">
              <a:extLst>
                <a:ext uri="{FF2B5EF4-FFF2-40B4-BE49-F238E27FC236}">
                  <a16:creationId xmlns:a16="http://schemas.microsoft.com/office/drawing/2014/main" id="{D3F8C579-0130-9C4E-93A9-FC17340B6BC0}"/>
                </a:ext>
              </a:extLst>
            </p:cNvPr>
            <p:cNvSpPr txBox="1"/>
            <p:nvPr/>
          </p:nvSpPr>
          <p:spPr>
            <a:xfrm>
              <a:off x="570013" y="2150623"/>
              <a:ext cx="1063690" cy="584775"/>
            </a:xfrm>
            <a:prstGeom prst="rect">
              <a:avLst/>
            </a:prstGeom>
            <a:noFill/>
          </p:spPr>
          <p:txBody>
            <a:bodyPr wrap="square" rtlCol="0">
              <a:spAutoFit/>
            </a:bodyPr>
            <a:lstStyle/>
            <a:p>
              <a:r>
                <a:rPr lang="en-US" sz="3200" dirty="0"/>
                <a:t> </a:t>
              </a:r>
            </a:p>
          </p:txBody>
        </p:sp>
      </p:grpSp>
      <p:sp>
        <p:nvSpPr>
          <p:cNvPr id="26" name="TextBox 25">
            <a:extLst>
              <a:ext uri="{FF2B5EF4-FFF2-40B4-BE49-F238E27FC236}">
                <a16:creationId xmlns:a16="http://schemas.microsoft.com/office/drawing/2014/main" id="{EF45AF4C-4B77-3E40-AA13-EFA694057457}"/>
              </a:ext>
            </a:extLst>
          </p:cNvPr>
          <p:cNvSpPr txBox="1"/>
          <p:nvPr/>
        </p:nvSpPr>
        <p:spPr>
          <a:xfrm>
            <a:off x="7367460" y="2186139"/>
            <a:ext cx="299803" cy="830997"/>
          </a:xfrm>
          <a:prstGeom prst="rect">
            <a:avLst/>
          </a:prstGeom>
          <a:noFill/>
        </p:spPr>
        <p:txBody>
          <a:bodyPr wrap="square" rtlCol="0">
            <a:spAutoFit/>
          </a:bodyPr>
          <a:lstStyle/>
          <a:p>
            <a:r>
              <a:rPr lang="en-US" sz="4800" dirty="0">
                <a:solidFill>
                  <a:schemeClr val="accent6"/>
                </a:solidFill>
              </a:rPr>
              <a:t>✓</a:t>
            </a:r>
          </a:p>
        </p:txBody>
      </p:sp>
      <p:sp>
        <p:nvSpPr>
          <p:cNvPr id="27" name="TextBox 26">
            <a:extLst>
              <a:ext uri="{FF2B5EF4-FFF2-40B4-BE49-F238E27FC236}">
                <a16:creationId xmlns:a16="http://schemas.microsoft.com/office/drawing/2014/main" id="{3941A531-A9CA-E448-ADB2-C579191B0A47}"/>
              </a:ext>
            </a:extLst>
          </p:cNvPr>
          <p:cNvSpPr txBox="1"/>
          <p:nvPr/>
        </p:nvSpPr>
        <p:spPr>
          <a:xfrm>
            <a:off x="4435237" y="2641556"/>
            <a:ext cx="4978195" cy="2677656"/>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“An individual cannot acquire a licence without the consent of the copyright owner and a copyright owner cannot impose financial or other terms, on a person who has not agreed to become a licensee” (para. 53-54). </a:t>
            </a:r>
            <a:endParaRPr lang="en-US" sz="2400" dirty="0">
              <a:latin typeface="Arial" panose="020B0604020202020204" pitchFamily="34" charset="0"/>
              <a:cs typeface="Arial" panose="020B0604020202020204" pitchFamily="34" charset="0"/>
            </a:endParaRPr>
          </a:p>
        </p:txBody>
      </p:sp>
      <p:pic>
        <p:nvPicPr>
          <p:cNvPr id="28" name="Picture 27" descr="A picture containing drawing&#10;&#10;Description automatically generated">
            <a:extLst>
              <a:ext uri="{FF2B5EF4-FFF2-40B4-BE49-F238E27FC236}">
                <a16:creationId xmlns:a16="http://schemas.microsoft.com/office/drawing/2014/main" id="{B144F4DD-6EE7-5843-8544-D29F5961DEDB}"/>
              </a:ext>
            </a:extLst>
          </p:cNvPr>
          <p:cNvPicPr>
            <a:picLocks noChangeAspect="1"/>
          </p:cNvPicPr>
          <p:nvPr/>
        </p:nvPicPr>
        <p:blipFill>
          <a:blip r:embed="rId6">
            <a:duotone>
              <a:schemeClr val="accent5">
                <a:shade val="45000"/>
                <a:satMod val="135000"/>
              </a:schemeClr>
              <a:prstClr val="white"/>
            </a:duotone>
          </a:blip>
          <a:stretch>
            <a:fillRect/>
          </a:stretch>
        </p:blipFill>
        <p:spPr>
          <a:xfrm>
            <a:off x="10546587" y="5485491"/>
            <a:ext cx="709761" cy="775152"/>
          </a:xfrm>
          <a:prstGeom prst="rect">
            <a:avLst/>
          </a:prstGeom>
        </p:spPr>
      </p:pic>
      <p:sp>
        <p:nvSpPr>
          <p:cNvPr id="29" name="TextBox 28">
            <a:extLst>
              <a:ext uri="{FF2B5EF4-FFF2-40B4-BE49-F238E27FC236}">
                <a16:creationId xmlns:a16="http://schemas.microsoft.com/office/drawing/2014/main" id="{167FE02E-8A05-6E40-844D-7872E0A4BA73}"/>
              </a:ext>
            </a:extLst>
          </p:cNvPr>
          <p:cNvSpPr txBox="1"/>
          <p:nvPr/>
        </p:nvSpPr>
        <p:spPr>
          <a:xfrm>
            <a:off x="10031046" y="5906700"/>
            <a:ext cx="619223" cy="707886"/>
          </a:xfrm>
          <a:prstGeom prst="rect">
            <a:avLst/>
          </a:prstGeom>
          <a:noFill/>
        </p:spPr>
        <p:txBody>
          <a:bodyPr wrap="square" rtlCol="0">
            <a:spAutoFit/>
          </a:bodyPr>
          <a:lstStyle/>
          <a:p>
            <a:r>
              <a:rPr lang="en-US" sz="4000" dirty="0">
                <a:solidFill>
                  <a:srgbClr val="FF0000"/>
                </a:solidFill>
              </a:rPr>
              <a:t>©</a:t>
            </a:r>
          </a:p>
        </p:txBody>
      </p:sp>
      <p:sp>
        <p:nvSpPr>
          <p:cNvPr id="30" name="TextBox 29">
            <a:extLst>
              <a:ext uri="{FF2B5EF4-FFF2-40B4-BE49-F238E27FC236}">
                <a16:creationId xmlns:a16="http://schemas.microsoft.com/office/drawing/2014/main" id="{E52387A1-CD32-464C-A449-933B62DE4025}"/>
              </a:ext>
            </a:extLst>
          </p:cNvPr>
          <p:cNvSpPr txBox="1"/>
          <p:nvPr/>
        </p:nvSpPr>
        <p:spPr>
          <a:xfrm>
            <a:off x="4536725" y="3049414"/>
            <a:ext cx="4666488" cy="1200329"/>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“There is no grant of power to the Board to make or establish tariffs by regulation”(para. 149). </a:t>
            </a:r>
            <a:endParaRPr lang="en-US" sz="2400" dirty="0">
              <a:latin typeface="Arial" panose="020B060402020202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9013E4CF-FE25-5046-9B66-97E900D74E2B}"/>
              </a:ext>
            </a:extLst>
          </p:cNvPr>
          <p:cNvPicPr>
            <a:picLocks noChangeAspect="1"/>
          </p:cNvPicPr>
          <p:nvPr/>
        </p:nvPicPr>
        <p:blipFill>
          <a:blip r:embed="rId7"/>
          <a:stretch>
            <a:fillRect/>
          </a:stretch>
        </p:blipFill>
        <p:spPr>
          <a:xfrm>
            <a:off x="5504034" y="3429000"/>
            <a:ext cx="1183931" cy="1424475"/>
          </a:xfrm>
          <a:prstGeom prst="rect">
            <a:avLst/>
          </a:prstGeom>
        </p:spPr>
      </p:pic>
      <p:pic>
        <p:nvPicPr>
          <p:cNvPr id="45" name="Open Access Logo">
            <a:extLst>
              <a:ext uri="{FF2B5EF4-FFF2-40B4-BE49-F238E27FC236}">
                <a16:creationId xmlns:a16="http://schemas.microsoft.com/office/drawing/2014/main" id="{9E57A935-012E-924E-8923-8018837141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0498" y="1459359"/>
            <a:ext cx="2346962" cy="938785"/>
          </a:xfrm>
          <a:prstGeom prst="rect">
            <a:avLst/>
          </a:prstGeom>
        </p:spPr>
      </p:pic>
      <p:pic>
        <p:nvPicPr>
          <p:cNvPr id="46" name="OER Commons">
            <a:extLst>
              <a:ext uri="{FF2B5EF4-FFF2-40B4-BE49-F238E27FC236}">
                <a16:creationId xmlns:a16="http://schemas.microsoft.com/office/drawing/2014/main" id="{451A1789-481C-C74E-8AFB-1D00669EB4C6}"/>
              </a:ext>
            </a:extLst>
          </p:cNvPr>
          <p:cNvPicPr>
            <a:picLocks noChangeAspect="1"/>
          </p:cNvPicPr>
          <p:nvPr/>
        </p:nvPicPr>
        <p:blipFill>
          <a:blip r:embed="rId10"/>
          <a:srcRect/>
          <a:stretch/>
        </p:blipFill>
        <p:spPr>
          <a:xfrm>
            <a:off x="7759253" y="1888878"/>
            <a:ext cx="1638795" cy="1093895"/>
          </a:xfrm>
          <a:prstGeom prst="rect">
            <a:avLst/>
          </a:prstGeom>
        </p:spPr>
      </p:pic>
      <p:pic>
        <p:nvPicPr>
          <p:cNvPr id="47" name="Picture 2" descr="Image result for canada coat of arm">
            <a:extLst>
              <a:ext uri="{FF2B5EF4-FFF2-40B4-BE49-F238E27FC236}">
                <a16:creationId xmlns:a16="http://schemas.microsoft.com/office/drawing/2014/main" id="{C26FC499-DEA6-524C-B777-4A657C0BE2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63710" y="3899338"/>
            <a:ext cx="1183931" cy="149955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DC8C092F-04B5-8A44-A811-F0B8BA6B939B}"/>
              </a:ext>
            </a:extLst>
          </p:cNvPr>
          <p:cNvPicPr>
            <a:picLocks noChangeAspect="1"/>
          </p:cNvPicPr>
          <p:nvPr/>
        </p:nvPicPr>
        <p:blipFill>
          <a:blip r:embed="rId12"/>
          <a:stretch>
            <a:fillRect/>
          </a:stretch>
        </p:blipFill>
        <p:spPr>
          <a:xfrm>
            <a:off x="7929717" y="5408666"/>
            <a:ext cx="1602751" cy="232573"/>
          </a:xfrm>
          <a:prstGeom prst="rect">
            <a:avLst/>
          </a:prstGeom>
        </p:spPr>
      </p:pic>
      <p:sp>
        <p:nvSpPr>
          <p:cNvPr id="49" name="TextBox 48">
            <a:extLst>
              <a:ext uri="{FF2B5EF4-FFF2-40B4-BE49-F238E27FC236}">
                <a16:creationId xmlns:a16="http://schemas.microsoft.com/office/drawing/2014/main" id="{327E7C2C-07DB-0C4E-B852-11CBF68A2A87}"/>
              </a:ext>
            </a:extLst>
          </p:cNvPr>
          <p:cNvSpPr txBox="1"/>
          <p:nvPr/>
        </p:nvSpPr>
        <p:spPr>
          <a:xfrm>
            <a:off x="8377161" y="5568146"/>
            <a:ext cx="675867" cy="338554"/>
          </a:xfrm>
          <a:prstGeom prst="rect">
            <a:avLst/>
          </a:prstGeom>
          <a:noFill/>
        </p:spPr>
        <p:txBody>
          <a:bodyPr wrap="square" rtlCol="0">
            <a:spAutoFit/>
          </a:bodyPr>
          <a:lstStyle/>
          <a:p>
            <a:r>
              <a:rPr lang="en-US" sz="1600" dirty="0"/>
              <a:t>s. </a:t>
            </a:r>
            <a:r>
              <a:rPr lang="en-US" sz="1400" dirty="0"/>
              <a:t>29</a:t>
            </a:r>
          </a:p>
        </p:txBody>
      </p:sp>
      <p:pic>
        <p:nvPicPr>
          <p:cNvPr id="50" name="Picture 49" descr="A close up of a logo&#10;&#10;Description automatically generated">
            <a:extLst>
              <a:ext uri="{FF2B5EF4-FFF2-40B4-BE49-F238E27FC236}">
                <a16:creationId xmlns:a16="http://schemas.microsoft.com/office/drawing/2014/main" id="{6C0F1980-5E09-6446-96D9-B546CA83BD0A}"/>
              </a:ext>
            </a:extLst>
          </p:cNvPr>
          <p:cNvPicPr>
            <a:picLocks noChangeAspect="1"/>
          </p:cNvPicPr>
          <p:nvPr/>
        </p:nvPicPr>
        <p:blipFill>
          <a:blip r:embed="rId13">
            <a:duotone>
              <a:schemeClr val="accent6">
                <a:shade val="45000"/>
                <a:satMod val="135000"/>
              </a:schemeClr>
              <a:prstClr val="white"/>
            </a:duotone>
          </a:blip>
          <a:stretch>
            <a:fillRect/>
          </a:stretch>
        </p:blipFill>
        <p:spPr>
          <a:xfrm>
            <a:off x="2972959" y="4295525"/>
            <a:ext cx="1484260" cy="1373287"/>
          </a:xfrm>
          <a:prstGeom prst="rect">
            <a:avLst/>
          </a:prstGeom>
        </p:spPr>
      </p:pic>
      <p:pic>
        <p:nvPicPr>
          <p:cNvPr id="51" name="Picture 50" descr="A close up of a logo&#10;&#10;Description automatically generated">
            <a:extLst>
              <a:ext uri="{FF2B5EF4-FFF2-40B4-BE49-F238E27FC236}">
                <a16:creationId xmlns:a16="http://schemas.microsoft.com/office/drawing/2014/main" id="{87CA51A6-B5D7-C240-9045-0C83B7B16F50}"/>
              </a:ext>
            </a:extLst>
          </p:cNvPr>
          <p:cNvPicPr>
            <a:picLocks noChangeAspect="1"/>
          </p:cNvPicPr>
          <p:nvPr/>
        </p:nvPicPr>
        <p:blipFill>
          <a:blip r:embed="rId14">
            <a:duotone>
              <a:schemeClr val="accent5">
                <a:shade val="45000"/>
                <a:satMod val="135000"/>
              </a:schemeClr>
              <a:prstClr val="white"/>
            </a:duotone>
          </a:blip>
          <a:stretch>
            <a:fillRect/>
          </a:stretch>
        </p:blipFill>
        <p:spPr>
          <a:xfrm>
            <a:off x="1991098" y="2624194"/>
            <a:ext cx="1328387" cy="1290874"/>
          </a:xfrm>
          <a:prstGeom prst="rect">
            <a:avLst/>
          </a:prstGeom>
        </p:spPr>
      </p:pic>
      <p:cxnSp>
        <p:nvCxnSpPr>
          <p:cNvPr id="52" name="Straight Arrow Connector 51">
            <a:extLst>
              <a:ext uri="{FF2B5EF4-FFF2-40B4-BE49-F238E27FC236}">
                <a16:creationId xmlns:a16="http://schemas.microsoft.com/office/drawing/2014/main" id="{B10C07AA-8620-CE4F-908A-12C940C8C918}"/>
              </a:ext>
            </a:extLst>
          </p:cNvPr>
          <p:cNvCxnSpPr>
            <a:cxnSpLocks/>
          </p:cNvCxnSpPr>
          <p:nvPr/>
        </p:nvCxnSpPr>
        <p:spPr>
          <a:xfrm flipH="1" flipV="1">
            <a:off x="3917671" y="3738644"/>
            <a:ext cx="1044423" cy="23681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D6AC5D6-6C21-A84A-BC26-97BEADEAB87E}"/>
              </a:ext>
            </a:extLst>
          </p:cNvPr>
          <p:cNvCxnSpPr>
            <a:cxnSpLocks/>
          </p:cNvCxnSpPr>
          <p:nvPr/>
        </p:nvCxnSpPr>
        <p:spPr>
          <a:xfrm flipV="1">
            <a:off x="6045054" y="2479585"/>
            <a:ext cx="0" cy="61699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2D76008-112D-9145-A13C-C1E03889356B}"/>
              </a:ext>
            </a:extLst>
          </p:cNvPr>
          <p:cNvCxnSpPr>
            <a:cxnSpLocks/>
          </p:cNvCxnSpPr>
          <p:nvPr/>
        </p:nvCxnSpPr>
        <p:spPr>
          <a:xfrm flipV="1">
            <a:off x="6845758" y="3326963"/>
            <a:ext cx="494189" cy="41168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C7E32C9-1984-1E4F-8F71-A7C2E9724A5A}"/>
              </a:ext>
            </a:extLst>
          </p:cNvPr>
          <p:cNvCxnSpPr>
            <a:cxnSpLocks/>
          </p:cNvCxnSpPr>
          <p:nvPr/>
        </p:nvCxnSpPr>
        <p:spPr>
          <a:xfrm>
            <a:off x="7012541" y="4725239"/>
            <a:ext cx="676532" cy="2391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B23C6BC-6625-4040-B951-618249F918AE}"/>
              </a:ext>
            </a:extLst>
          </p:cNvPr>
          <p:cNvCxnSpPr>
            <a:cxnSpLocks/>
          </p:cNvCxnSpPr>
          <p:nvPr/>
        </p:nvCxnSpPr>
        <p:spPr>
          <a:xfrm flipH="1">
            <a:off x="4608802" y="4652354"/>
            <a:ext cx="462590" cy="9679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695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nodeType="clickEffect">
                                  <p:stCondLst>
                                    <p:cond delay="0"/>
                                  </p:stCondLst>
                                  <p:childTnLst>
                                    <p:anim calcmode="lin" valueType="num">
                                      <p:cBhvr>
                                        <p:cTn id="6" dur="1000"/>
                                        <p:tgtEl>
                                          <p:spTgt spid="20"/>
                                        </p:tgtEl>
                                        <p:attrNameLst>
                                          <p:attrName>ppt_w</p:attrName>
                                        </p:attrNameLst>
                                      </p:cBhvr>
                                      <p:tavLst>
                                        <p:tav tm="0">
                                          <p:val>
                                            <p:strVal val="ppt_w"/>
                                          </p:val>
                                        </p:tav>
                                        <p:tav tm="100000">
                                          <p:val>
                                            <p:fltVal val="0"/>
                                          </p:val>
                                        </p:tav>
                                      </p:tavLst>
                                    </p:anim>
                                    <p:anim calcmode="lin" valueType="num">
                                      <p:cBhvr>
                                        <p:cTn id="7" dur="1000"/>
                                        <p:tgtEl>
                                          <p:spTgt spid="20"/>
                                        </p:tgtEl>
                                        <p:attrNameLst>
                                          <p:attrName>ppt_h</p:attrName>
                                        </p:attrNameLst>
                                      </p:cBhvr>
                                      <p:tavLst>
                                        <p:tav tm="0">
                                          <p:val>
                                            <p:strVal val="ppt_h"/>
                                          </p:val>
                                        </p:tav>
                                        <p:tav tm="100000">
                                          <p:val>
                                            <p:fltVal val="0"/>
                                          </p:val>
                                        </p:tav>
                                      </p:tavLst>
                                    </p:anim>
                                    <p:anim calcmode="lin" valueType="num">
                                      <p:cBhvr>
                                        <p:cTn id="8" dur="1000"/>
                                        <p:tgtEl>
                                          <p:spTgt spid="20"/>
                                        </p:tgtEl>
                                        <p:attrNameLst>
                                          <p:attrName>style.rotation</p:attrName>
                                        </p:attrNameLst>
                                      </p:cBhvr>
                                      <p:tavLst>
                                        <p:tav tm="0">
                                          <p:val>
                                            <p:fltVal val="0"/>
                                          </p:val>
                                        </p:tav>
                                        <p:tav tm="100000">
                                          <p:val>
                                            <p:fltVal val="360"/>
                                          </p:val>
                                        </p:tav>
                                      </p:tavLst>
                                    </p:anim>
                                    <p:animEffect transition="out" filter="fade">
                                      <p:cBhvr>
                                        <p:cTn id="9" dur="1000"/>
                                        <p:tgtEl>
                                          <p:spTgt spid="20"/>
                                        </p:tgtEl>
                                      </p:cBhvr>
                                    </p:animEffect>
                                    <p:set>
                                      <p:cBhvr>
                                        <p:cTn id="10" dur="1" fill="hold">
                                          <p:stCondLst>
                                            <p:cond delay="999"/>
                                          </p:stCondLst>
                                        </p:cTn>
                                        <p:tgtEl>
                                          <p:spTgt spid="20"/>
                                        </p:tgtEl>
                                        <p:attrNameLst>
                                          <p:attrName>style.visibility</p:attrName>
                                        </p:attrNameLst>
                                      </p:cBhvr>
                                      <p:to>
                                        <p:strVal val="hidden"/>
                                      </p:to>
                                    </p:set>
                                  </p:childTnLst>
                                </p:cTn>
                              </p:par>
                              <p:par>
                                <p:cTn id="11" presetID="49" presetClass="exit" presetSubtype="0" accel="100000" fill="hold" nodeType="withEffect">
                                  <p:stCondLst>
                                    <p:cond delay="0"/>
                                  </p:stCondLst>
                                  <p:childTnLst>
                                    <p:anim calcmode="lin" valueType="num">
                                      <p:cBhvr>
                                        <p:cTn id="12" dur="1000"/>
                                        <p:tgtEl>
                                          <p:spTgt spid="23"/>
                                        </p:tgtEl>
                                        <p:attrNameLst>
                                          <p:attrName>ppt_w</p:attrName>
                                        </p:attrNameLst>
                                      </p:cBhvr>
                                      <p:tavLst>
                                        <p:tav tm="0">
                                          <p:val>
                                            <p:strVal val="ppt_w"/>
                                          </p:val>
                                        </p:tav>
                                        <p:tav tm="100000">
                                          <p:val>
                                            <p:fltVal val="0"/>
                                          </p:val>
                                        </p:tav>
                                      </p:tavLst>
                                    </p:anim>
                                    <p:anim calcmode="lin" valueType="num">
                                      <p:cBhvr>
                                        <p:cTn id="13" dur="1000"/>
                                        <p:tgtEl>
                                          <p:spTgt spid="23"/>
                                        </p:tgtEl>
                                        <p:attrNameLst>
                                          <p:attrName>ppt_h</p:attrName>
                                        </p:attrNameLst>
                                      </p:cBhvr>
                                      <p:tavLst>
                                        <p:tav tm="0">
                                          <p:val>
                                            <p:strVal val="ppt_h"/>
                                          </p:val>
                                        </p:tav>
                                        <p:tav tm="100000">
                                          <p:val>
                                            <p:fltVal val="0"/>
                                          </p:val>
                                        </p:tav>
                                      </p:tavLst>
                                    </p:anim>
                                    <p:anim calcmode="lin" valueType="num">
                                      <p:cBhvr>
                                        <p:cTn id="14" dur="1000"/>
                                        <p:tgtEl>
                                          <p:spTgt spid="23"/>
                                        </p:tgtEl>
                                        <p:attrNameLst>
                                          <p:attrName>style.rotation</p:attrName>
                                        </p:attrNameLst>
                                      </p:cBhvr>
                                      <p:tavLst>
                                        <p:tav tm="0">
                                          <p:val>
                                            <p:fltVal val="0"/>
                                          </p:val>
                                        </p:tav>
                                        <p:tav tm="100000">
                                          <p:val>
                                            <p:fltVal val="360"/>
                                          </p:val>
                                        </p:tav>
                                      </p:tavLst>
                                    </p:anim>
                                    <p:animEffect transition="out" filter="fade">
                                      <p:cBhvr>
                                        <p:cTn id="15" dur="1000"/>
                                        <p:tgtEl>
                                          <p:spTgt spid="23"/>
                                        </p:tgtEl>
                                      </p:cBhvr>
                                    </p:animEffect>
                                    <p:set>
                                      <p:cBhvr>
                                        <p:cTn id="16" dur="1" fill="hold">
                                          <p:stCondLst>
                                            <p:cond delay="999"/>
                                          </p:stCondLst>
                                        </p:cTn>
                                        <p:tgtEl>
                                          <p:spTgt spid="23"/>
                                        </p:tgtEl>
                                        <p:attrNameLst>
                                          <p:attrName>style.visibility</p:attrName>
                                        </p:attrNameLst>
                                      </p:cBhvr>
                                      <p:to>
                                        <p:strVal val="hidden"/>
                                      </p:to>
                                    </p:set>
                                  </p:childTnLst>
                                </p:cTn>
                              </p:par>
                              <p:par>
                                <p:cTn id="17" presetID="49" presetClass="exit" presetSubtype="0" accel="100000" fill="hold" grpId="0" nodeType="withEffect">
                                  <p:stCondLst>
                                    <p:cond delay="0"/>
                                  </p:stCondLst>
                                  <p:childTnLst>
                                    <p:anim calcmode="lin" valueType="num">
                                      <p:cBhvr>
                                        <p:cTn id="18" dur="1000"/>
                                        <p:tgtEl>
                                          <p:spTgt spid="26"/>
                                        </p:tgtEl>
                                        <p:attrNameLst>
                                          <p:attrName>ppt_w</p:attrName>
                                        </p:attrNameLst>
                                      </p:cBhvr>
                                      <p:tavLst>
                                        <p:tav tm="0">
                                          <p:val>
                                            <p:strVal val="ppt_w"/>
                                          </p:val>
                                        </p:tav>
                                        <p:tav tm="100000">
                                          <p:val>
                                            <p:fltVal val="0"/>
                                          </p:val>
                                        </p:tav>
                                      </p:tavLst>
                                    </p:anim>
                                    <p:anim calcmode="lin" valueType="num">
                                      <p:cBhvr>
                                        <p:cTn id="19" dur="1000"/>
                                        <p:tgtEl>
                                          <p:spTgt spid="26"/>
                                        </p:tgtEl>
                                        <p:attrNameLst>
                                          <p:attrName>ppt_h</p:attrName>
                                        </p:attrNameLst>
                                      </p:cBhvr>
                                      <p:tavLst>
                                        <p:tav tm="0">
                                          <p:val>
                                            <p:strVal val="ppt_h"/>
                                          </p:val>
                                        </p:tav>
                                        <p:tav tm="100000">
                                          <p:val>
                                            <p:fltVal val="0"/>
                                          </p:val>
                                        </p:tav>
                                      </p:tavLst>
                                    </p:anim>
                                    <p:anim calcmode="lin" valueType="num">
                                      <p:cBhvr>
                                        <p:cTn id="20" dur="1000"/>
                                        <p:tgtEl>
                                          <p:spTgt spid="26"/>
                                        </p:tgtEl>
                                        <p:attrNameLst>
                                          <p:attrName>style.rotation</p:attrName>
                                        </p:attrNameLst>
                                      </p:cBhvr>
                                      <p:tavLst>
                                        <p:tav tm="0">
                                          <p:val>
                                            <p:fltVal val="0"/>
                                          </p:val>
                                        </p:tav>
                                        <p:tav tm="100000">
                                          <p:val>
                                            <p:fltVal val="360"/>
                                          </p:val>
                                        </p:tav>
                                      </p:tavLst>
                                    </p:anim>
                                    <p:animEffect transition="out" filter="fade">
                                      <p:cBhvr>
                                        <p:cTn id="21" dur="1000"/>
                                        <p:tgtEl>
                                          <p:spTgt spid="26"/>
                                        </p:tgtEl>
                                      </p:cBhvr>
                                    </p:animEffect>
                                    <p:set>
                                      <p:cBhvr>
                                        <p:cTn id="22" dur="1" fill="hold">
                                          <p:stCondLst>
                                            <p:cond delay="999"/>
                                          </p:stCondLst>
                                        </p:cTn>
                                        <p:tgtEl>
                                          <p:spTgt spid="26"/>
                                        </p:tgtEl>
                                        <p:attrNameLst>
                                          <p:attrName>style.visibility</p:attrName>
                                        </p:attrNameLst>
                                      </p:cBhvr>
                                      <p:to>
                                        <p:strVal val="hidden"/>
                                      </p:to>
                                    </p:se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grpId="0" nodeType="afterEffect">
                                  <p:stCondLst>
                                    <p:cond delay="0"/>
                                  </p:stCondLst>
                                  <p:iterate type="lt">
                                    <p:tmPct val="10000"/>
                                  </p:iterate>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900" decel="100000" fill="hold"/>
                                        <p:tgtEl>
                                          <p:spTgt spid="2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900" decel="100000" fill="hold"/>
                                        <p:tgtEl>
                                          <p:spTgt spid="29"/>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par>
                                <p:cTn id="61" presetID="10" presetClass="exit" presetSubtype="0" fill="hold" grpId="1" nodeType="withEffect">
                                  <p:stCondLst>
                                    <p:cond delay="0"/>
                                  </p:stCondLst>
                                  <p:iterate type="lt">
                                    <p:tmPct val="0"/>
                                  </p:iterate>
                                  <p:childTnLst>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childTnLst>
                          </p:cTn>
                        </p:par>
                        <p:par>
                          <p:cTn id="64" fill="hold">
                            <p:stCondLst>
                              <p:cond delay="500"/>
                            </p:stCondLst>
                            <p:childTnLst>
                              <p:par>
                                <p:cTn id="65" presetID="22" presetClass="entr" presetSubtype="8" fill="hold" grpId="0" nodeType="afterEffect">
                                  <p:stCondLst>
                                    <p:cond delay="0"/>
                                  </p:stCondLst>
                                  <p:iterate type="lt">
                                    <p:tmPct val="10000"/>
                                  </p:iterate>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iterate type="lt">
                                    <p:tmPct val="0"/>
                                  </p:iterate>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
                                        </p:tgtEl>
                                      </p:cBhvr>
                                    </p:animEffect>
                                    <p:set>
                                      <p:cBhvr>
                                        <p:cTn id="75" dur="1" fill="hold">
                                          <p:stCondLst>
                                            <p:cond delay="499"/>
                                          </p:stCondLst>
                                        </p:cTn>
                                        <p:tgtEl>
                                          <p:spTgt spid="3"/>
                                        </p:tgtEl>
                                        <p:attrNameLst>
                                          <p:attrName>style.visibility</p:attrName>
                                        </p:attrNameLst>
                                      </p:cBhvr>
                                      <p:to>
                                        <p:strVal val="hidden"/>
                                      </p:to>
                                    </p:set>
                                  </p:childTnLst>
                                </p:cTn>
                              </p:par>
                              <p:par>
                                <p:cTn id="76" presetID="22" presetClass="entr" presetSubtype="2" fill="hold"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10" presetClass="entr" presetSubtype="0" fill="hold"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22" presetClass="entr" presetSubtype="4" fill="hold"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down)">
                                      <p:cBhvr>
                                        <p:cTn id="84" dur="500"/>
                                        <p:tgtEl>
                                          <p:spTgt spid="53"/>
                                        </p:tgtEl>
                                      </p:cBhvr>
                                    </p:animEffect>
                                  </p:childTnLst>
                                </p:cTn>
                              </p:par>
                              <p:par>
                                <p:cTn id="85" presetID="10" presetClass="entr" presetSubtype="0"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par>
                                <p:cTn id="88" presetID="22" presetClass="entr" presetSubtype="4"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wipe(down)">
                                      <p:cBhvr>
                                        <p:cTn id="90" dur="500"/>
                                        <p:tgtEl>
                                          <p:spTgt spid="54"/>
                                        </p:tgtEl>
                                      </p:cBhvr>
                                    </p:animEffec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22" presetClass="entr" presetSubtype="1" fill="hold"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up)">
                                      <p:cBhvr>
                                        <p:cTn id="96" dur="500"/>
                                        <p:tgtEl>
                                          <p:spTgt spid="55"/>
                                        </p:tgtEl>
                                      </p:cBhvr>
                                    </p:animEffect>
                                  </p:childTnLst>
                                </p:cTn>
                              </p:par>
                              <p:par>
                                <p:cTn id="97" presetID="10" presetClass="entr" presetSubtype="0"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par>
                                <p:cTn id="100" presetID="10" presetClass="entr" presetSubtype="0" fill="hold"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500"/>
                                        <p:tgtEl>
                                          <p:spTgt spid="49"/>
                                        </p:tgtEl>
                                      </p:cBhvr>
                                    </p:animEffect>
                                  </p:childTnLst>
                                </p:cTn>
                              </p:par>
                              <p:par>
                                <p:cTn id="106" presetID="22" presetClass="entr" presetSubtype="1" fill="hold"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wipe(up)">
                                      <p:cBhvr>
                                        <p:cTn id="108" dur="500"/>
                                        <p:tgtEl>
                                          <p:spTgt spid="56"/>
                                        </p:tgtEl>
                                      </p:cBhvr>
                                    </p:animEffect>
                                  </p:childTnLst>
                                </p:cTn>
                              </p:par>
                              <p:par>
                                <p:cTn id="109" presetID="10"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500"/>
                                        <p:tgtEl>
                                          <p:spTgt spid="50"/>
                                        </p:tgtEl>
                                      </p:cBhvr>
                                    </p:animEffect>
                                  </p:childTnLst>
                                </p:cTn>
                              </p:par>
                              <p:par>
                                <p:cTn id="112" presetID="10" presetClass="entr" presetSubtype="0" fill="hold"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fade">
                                      <p:cBhvr>
                                        <p:cTn id="114" dur="500"/>
                                        <p:tgtEl>
                                          <p:spTgt spid="44"/>
                                        </p:tgtEl>
                                      </p:cBhvr>
                                    </p:animEffect>
                                  </p:childTnLst>
                                </p:cTn>
                              </p:par>
                            </p:childTnLst>
                          </p:cTn>
                        </p:par>
                        <p:par>
                          <p:cTn id="115" fill="hold">
                            <p:stCondLst>
                              <p:cond delay="500"/>
                            </p:stCondLst>
                            <p:childTnLst>
                              <p:par>
                                <p:cTn id="116" presetID="32" presetClass="emph" presetSubtype="0" repeatCount="2000" fill="hold" nodeType="afterEffect">
                                  <p:stCondLst>
                                    <p:cond delay="0"/>
                                  </p:stCondLst>
                                  <p:childTnLst>
                                    <p:animRot by="120000">
                                      <p:cBhvr>
                                        <p:cTn id="117" dur="100" fill="hold">
                                          <p:stCondLst>
                                            <p:cond delay="0"/>
                                          </p:stCondLst>
                                        </p:cTn>
                                        <p:tgtEl>
                                          <p:spTgt spid="44"/>
                                        </p:tgtEl>
                                        <p:attrNameLst>
                                          <p:attrName>r</p:attrName>
                                        </p:attrNameLst>
                                      </p:cBhvr>
                                    </p:animRot>
                                    <p:animRot by="-240000">
                                      <p:cBhvr>
                                        <p:cTn id="118" dur="200" fill="hold">
                                          <p:stCondLst>
                                            <p:cond delay="200"/>
                                          </p:stCondLst>
                                        </p:cTn>
                                        <p:tgtEl>
                                          <p:spTgt spid="44"/>
                                        </p:tgtEl>
                                        <p:attrNameLst>
                                          <p:attrName>r</p:attrName>
                                        </p:attrNameLst>
                                      </p:cBhvr>
                                    </p:animRot>
                                    <p:animRot by="240000">
                                      <p:cBhvr>
                                        <p:cTn id="119" dur="200" fill="hold">
                                          <p:stCondLst>
                                            <p:cond delay="400"/>
                                          </p:stCondLst>
                                        </p:cTn>
                                        <p:tgtEl>
                                          <p:spTgt spid="44"/>
                                        </p:tgtEl>
                                        <p:attrNameLst>
                                          <p:attrName>r</p:attrName>
                                        </p:attrNameLst>
                                      </p:cBhvr>
                                    </p:animRot>
                                    <p:animRot by="-240000">
                                      <p:cBhvr>
                                        <p:cTn id="120" dur="200" fill="hold">
                                          <p:stCondLst>
                                            <p:cond delay="600"/>
                                          </p:stCondLst>
                                        </p:cTn>
                                        <p:tgtEl>
                                          <p:spTgt spid="44"/>
                                        </p:tgtEl>
                                        <p:attrNameLst>
                                          <p:attrName>r</p:attrName>
                                        </p:attrNameLst>
                                      </p:cBhvr>
                                    </p:animRot>
                                    <p:animRot by="120000">
                                      <p:cBhvr>
                                        <p:cTn id="121" dur="200" fill="hold">
                                          <p:stCondLst>
                                            <p:cond delay="8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6" grpId="0"/>
      <p:bldP spid="27" grpId="0" bldLvl="2"/>
      <p:bldP spid="27" grpId="1"/>
      <p:bldP spid="29" grpId="0"/>
      <p:bldP spid="29" grpId="1"/>
      <p:bldP spid="30" grpId="0" bldLvl="2"/>
      <p:bldP spid="30" grpId="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2E378A-E549-C447-9C97-AA7735EFC46D}"/>
              </a:ext>
            </a:extLst>
          </p:cNvPr>
          <p:cNvSpPr>
            <a:spLocks noGrp="1"/>
          </p:cNvSpPr>
          <p:nvPr>
            <p:ph type="title"/>
          </p:nvPr>
        </p:nvSpPr>
        <p:spPr/>
        <p:txBody>
          <a:bodyPr/>
          <a:lstStyle/>
          <a:p>
            <a:r>
              <a:rPr lang="en-US" dirty="0"/>
              <a:t>2020 APPEAL: FAIR DEALING DECISION</a:t>
            </a:r>
          </a:p>
        </p:txBody>
      </p:sp>
      <p:pic>
        <p:nvPicPr>
          <p:cNvPr id="3" name="Picture 2" descr="A close up of a logo&#10;&#10;Description automatically generated">
            <a:extLst>
              <a:ext uri="{FF2B5EF4-FFF2-40B4-BE49-F238E27FC236}">
                <a16:creationId xmlns:a16="http://schemas.microsoft.com/office/drawing/2014/main" id="{D0C98AF9-0830-4D44-9957-A5B8528164C8}"/>
              </a:ext>
            </a:extLst>
          </p:cNvPr>
          <p:cNvPicPr>
            <a:picLocks noChangeAspect="1"/>
          </p:cNvPicPr>
          <p:nvPr/>
        </p:nvPicPr>
        <p:blipFill>
          <a:blip r:embed="rId3"/>
          <a:stretch>
            <a:fillRect/>
          </a:stretch>
        </p:blipFill>
        <p:spPr>
          <a:xfrm>
            <a:off x="4858514" y="1558835"/>
            <a:ext cx="1943100" cy="1676400"/>
          </a:xfrm>
          <a:prstGeom prst="rect">
            <a:avLst/>
          </a:prstGeom>
        </p:spPr>
      </p:pic>
      <p:grpSp>
        <p:nvGrpSpPr>
          <p:cNvPr id="5" name="Group 4">
            <a:extLst>
              <a:ext uri="{FF2B5EF4-FFF2-40B4-BE49-F238E27FC236}">
                <a16:creationId xmlns:a16="http://schemas.microsoft.com/office/drawing/2014/main" id="{59C148CE-B1B5-254C-8F0B-89E241B1A8CB}"/>
              </a:ext>
            </a:extLst>
          </p:cNvPr>
          <p:cNvGrpSpPr/>
          <p:nvPr/>
        </p:nvGrpSpPr>
        <p:grpSpPr>
          <a:xfrm>
            <a:off x="1179513" y="3659034"/>
            <a:ext cx="1978248" cy="2674710"/>
            <a:chOff x="9877682" y="3348902"/>
            <a:chExt cx="2088340" cy="3218453"/>
          </a:xfrm>
        </p:grpSpPr>
        <p:pic>
          <p:nvPicPr>
            <p:cNvPr id="6" name="Graphic 5">
              <a:extLst>
                <a:ext uri="{FF2B5EF4-FFF2-40B4-BE49-F238E27FC236}">
                  <a16:creationId xmlns:a16="http://schemas.microsoft.com/office/drawing/2014/main" id="{A755A549-4C88-2044-8EA9-5ED9191558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9721" y="3348902"/>
              <a:ext cx="1624264" cy="2194951"/>
            </a:xfrm>
            <a:prstGeom prst="rect">
              <a:avLst/>
            </a:prstGeom>
          </p:spPr>
        </p:pic>
        <p:sp>
          <p:nvSpPr>
            <p:cNvPr id="7" name="TextBox 6">
              <a:extLst>
                <a:ext uri="{FF2B5EF4-FFF2-40B4-BE49-F238E27FC236}">
                  <a16:creationId xmlns:a16="http://schemas.microsoft.com/office/drawing/2014/main" id="{E7D3F14E-097C-AA41-B54D-3BB1F5C6B869}"/>
                </a:ext>
              </a:extLst>
            </p:cNvPr>
            <p:cNvSpPr txBox="1"/>
            <p:nvPr/>
          </p:nvSpPr>
          <p:spPr>
            <a:xfrm>
              <a:off x="9877682" y="5789631"/>
              <a:ext cx="2088340" cy="777724"/>
            </a:xfrm>
            <a:prstGeom prst="rect">
              <a:avLst/>
            </a:prstGeom>
            <a:noFill/>
          </p:spPr>
          <p:txBody>
            <a:bodyPr wrap="square" rtlCol="0">
              <a:spAutoFit/>
            </a:bodyPr>
            <a:lstStyle/>
            <a:p>
              <a:pPr algn="ctr"/>
              <a:r>
                <a:rPr lang="en-US" dirty="0"/>
                <a:t>Federal Court of Appeal  </a:t>
              </a:r>
            </a:p>
          </p:txBody>
        </p:sp>
      </p:grpSp>
      <p:pic>
        <p:nvPicPr>
          <p:cNvPr id="9" name="Picture 8">
            <a:extLst>
              <a:ext uri="{FF2B5EF4-FFF2-40B4-BE49-F238E27FC236}">
                <a16:creationId xmlns:a16="http://schemas.microsoft.com/office/drawing/2014/main" id="{877CE7B4-1DE4-5147-9030-82C7ADC590DD}"/>
              </a:ext>
            </a:extLst>
          </p:cNvPr>
          <p:cNvPicPr>
            <a:picLocks noChangeAspect="1"/>
          </p:cNvPicPr>
          <p:nvPr/>
        </p:nvPicPr>
        <p:blipFill>
          <a:blip r:embed="rId6"/>
          <a:stretch>
            <a:fillRect/>
          </a:stretch>
        </p:blipFill>
        <p:spPr>
          <a:xfrm>
            <a:off x="8895270" y="3000249"/>
            <a:ext cx="2063632" cy="2482909"/>
          </a:xfrm>
          <a:prstGeom prst="rect">
            <a:avLst/>
          </a:prstGeom>
        </p:spPr>
      </p:pic>
      <p:pic>
        <p:nvPicPr>
          <p:cNvPr id="10" name="Picture 5">
            <a:extLst>
              <a:ext uri="{FF2B5EF4-FFF2-40B4-BE49-F238E27FC236}">
                <a16:creationId xmlns:a16="http://schemas.microsoft.com/office/drawing/2014/main" id="{113FA563-77FE-EA42-943D-1E9F75CDDDD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981709" y="5653187"/>
            <a:ext cx="1890753" cy="680557"/>
          </a:xfrm>
          <a:prstGeom prst="rect">
            <a:avLst/>
          </a:prstGeom>
        </p:spPr>
      </p:pic>
      <p:pic>
        <p:nvPicPr>
          <p:cNvPr id="12" name="Picture 11">
            <a:extLst>
              <a:ext uri="{FF2B5EF4-FFF2-40B4-BE49-F238E27FC236}">
                <a16:creationId xmlns:a16="http://schemas.microsoft.com/office/drawing/2014/main" id="{F4A5AF67-B72F-4B45-82E2-1B2B4ECF6E56}"/>
              </a:ext>
            </a:extLst>
          </p:cNvPr>
          <p:cNvPicPr>
            <a:picLocks noChangeAspect="1"/>
          </p:cNvPicPr>
          <p:nvPr/>
        </p:nvPicPr>
        <p:blipFill>
          <a:blip r:embed="rId9"/>
          <a:stretch>
            <a:fillRect/>
          </a:stretch>
        </p:blipFill>
        <p:spPr>
          <a:xfrm>
            <a:off x="6888163" y="4390926"/>
            <a:ext cx="1629223" cy="1942818"/>
          </a:xfrm>
          <a:prstGeom prst="rect">
            <a:avLst/>
          </a:prstGeom>
        </p:spPr>
      </p:pic>
      <p:pic>
        <p:nvPicPr>
          <p:cNvPr id="13" name="Picture 12" descr="A close up of a colorful background&#10;&#10;Description automatically generated">
            <a:extLst>
              <a:ext uri="{FF2B5EF4-FFF2-40B4-BE49-F238E27FC236}">
                <a16:creationId xmlns:a16="http://schemas.microsoft.com/office/drawing/2014/main" id="{655CBD2E-D809-EF45-AF91-5ACDC89CEBF6}"/>
              </a:ext>
            </a:extLst>
          </p:cNvPr>
          <p:cNvPicPr>
            <a:picLocks noChangeAspect="1"/>
          </p:cNvPicPr>
          <p:nvPr/>
        </p:nvPicPr>
        <p:blipFill>
          <a:blip r:embed="rId10"/>
          <a:stretch>
            <a:fillRect/>
          </a:stretch>
        </p:blipFill>
        <p:spPr>
          <a:xfrm>
            <a:off x="4227674" y="3378487"/>
            <a:ext cx="3354857" cy="3324542"/>
          </a:xfrm>
          <a:prstGeom prst="rect">
            <a:avLst/>
          </a:prstGeom>
        </p:spPr>
      </p:pic>
      <p:sp>
        <p:nvSpPr>
          <p:cNvPr id="14" name="TextBox 13">
            <a:extLst>
              <a:ext uri="{FF2B5EF4-FFF2-40B4-BE49-F238E27FC236}">
                <a16:creationId xmlns:a16="http://schemas.microsoft.com/office/drawing/2014/main" id="{53AA30F2-2140-194C-894E-EDF1C820E936}"/>
              </a:ext>
            </a:extLst>
          </p:cNvPr>
          <p:cNvSpPr txBox="1"/>
          <p:nvPr/>
        </p:nvSpPr>
        <p:spPr>
          <a:xfrm>
            <a:off x="869846" y="1606293"/>
            <a:ext cx="3917300" cy="1938992"/>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“York’s guidelines did not attempt to forestall downstream copying and redistribution by students” (para. 256).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343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2000"/>
                                        <p:tgtEl>
                                          <p:spTgt spid="12"/>
                                        </p:tgtEl>
                                        <p:attrNameLst>
                                          <p:attrName>ppt_x</p:attrName>
                                        </p:attrNameLst>
                                      </p:cBhvr>
                                      <p:tavLst>
                                        <p:tav tm="0">
                                          <p:val>
                                            <p:strVal val="ppt_x"/>
                                          </p:val>
                                        </p:tav>
                                        <p:tav tm="100000">
                                          <p:val>
                                            <p:strVal val="ppt_x"/>
                                          </p:val>
                                        </p:tav>
                                      </p:tavLst>
                                    </p:anim>
                                    <p:anim calcmode="lin" valueType="num">
                                      <p:cBhvr additive="base">
                                        <p:cTn id="12" dur="2000"/>
                                        <p:tgtEl>
                                          <p:spTgt spid="12"/>
                                        </p:tgtEl>
                                        <p:attrNameLst>
                                          <p:attrName>ppt_y</p:attrName>
                                        </p:attrNameLst>
                                      </p:cBhvr>
                                      <p:tavLst>
                                        <p:tav tm="0">
                                          <p:val>
                                            <p:strVal val="ppt_y"/>
                                          </p:val>
                                        </p:tav>
                                        <p:tav tm="100000">
                                          <p:val>
                                            <p:strVal val="1+ppt_h/2"/>
                                          </p:val>
                                        </p:tav>
                                      </p:tavLst>
                                    </p:anim>
                                    <p:set>
                                      <p:cBhvr>
                                        <p:cTn id="13" dur="1" fill="hold">
                                          <p:stCondLst>
                                            <p:cond delay="1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10"/>
                                        </p:tgtEl>
                                      </p:cBhvr>
                                    </p:animEffect>
                                    <p:animScale>
                                      <p:cBhvr>
                                        <p:cTn id="21" dur="250" autoRev="1" fill="hold"/>
                                        <p:tgtEl>
                                          <p:spTgt spid="10"/>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900" decel="100000" fill="hold"/>
                                        <p:tgtEl>
                                          <p:spTgt spid="1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iterate type="lt">
                                    <p:tmPct val="0"/>
                                  </p:iterate>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13"/>
                                        </p:tgtEl>
                                      </p:cBhvr>
                                    </p:animEffect>
                                    <p:animScale>
                                      <p:cBhvr>
                                        <p:cTn id="4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2"/>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2E378A-E549-C447-9C97-AA7735EFC46D}"/>
              </a:ext>
            </a:extLst>
          </p:cNvPr>
          <p:cNvSpPr>
            <a:spLocks noGrp="1"/>
          </p:cNvSpPr>
          <p:nvPr>
            <p:ph type="title"/>
          </p:nvPr>
        </p:nvSpPr>
        <p:spPr/>
        <p:txBody>
          <a:bodyPr/>
          <a:lstStyle/>
          <a:p>
            <a:r>
              <a:rPr lang="en-US" dirty="0"/>
              <a:t>2020 APPEAL DECISION</a:t>
            </a:r>
          </a:p>
        </p:txBody>
      </p:sp>
      <p:grpSp>
        <p:nvGrpSpPr>
          <p:cNvPr id="5" name="Group 4">
            <a:extLst>
              <a:ext uri="{FF2B5EF4-FFF2-40B4-BE49-F238E27FC236}">
                <a16:creationId xmlns:a16="http://schemas.microsoft.com/office/drawing/2014/main" id="{59C148CE-B1B5-254C-8F0B-89E241B1A8CB}"/>
              </a:ext>
            </a:extLst>
          </p:cNvPr>
          <p:cNvGrpSpPr/>
          <p:nvPr/>
        </p:nvGrpSpPr>
        <p:grpSpPr>
          <a:xfrm>
            <a:off x="1396857" y="2459581"/>
            <a:ext cx="1978248" cy="2674710"/>
            <a:chOff x="9877682" y="3348902"/>
            <a:chExt cx="2088340" cy="3218453"/>
          </a:xfrm>
        </p:grpSpPr>
        <p:pic>
          <p:nvPicPr>
            <p:cNvPr id="6" name="Graphic 5">
              <a:extLst>
                <a:ext uri="{FF2B5EF4-FFF2-40B4-BE49-F238E27FC236}">
                  <a16:creationId xmlns:a16="http://schemas.microsoft.com/office/drawing/2014/main" id="{A755A549-4C88-2044-8EA9-5ED9191558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9721" y="3348902"/>
              <a:ext cx="1624264" cy="2194951"/>
            </a:xfrm>
            <a:prstGeom prst="rect">
              <a:avLst/>
            </a:prstGeom>
          </p:spPr>
        </p:pic>
        <p:sp>
          <p:nvSpPr>
            <p:cNvPr id="7" name="TextBox 6">
              <a:extLst>
                <a:ext uri="{FF2B5EF4-FFF2-40B4-BE49-F238E27FC236}">
                  <a16:creationId xmlns:a16="http://schemas.microsoft.com/office/drawing/2014/main" id="{E7D3F14E-097C-AA41-B54D-3BB1F5C6B869}"/>
                </a:ext>
              </a:extLst>
            </p:cNvPr>
            <p:cNvSpPr txBox="1"/>
            <p:nvPr/>
          </p:nvSpPr>
          <p:spPr>
            <a:xfrm>
              <a:off x="9877682" y="5789631"/>
              <a:ext cx="2088340" cy="777724"/>
            </a:xfrm>
            <a:prstGeom prst="rect">
              <a:avLst/>
            </a:prstGeom>
            <a:noFill/>
          </p:spPr>
          <p:txBody>
            <a:bodyPr wrap="square" rtlCol="0">
              <a:spAutoFit/>
            </a:bodyPr>
            <a:lstStyle/>
            <a:p>
              <a:pPr algn="ctr"/>
              <a:r>
                <a:rPr lang="en-US" dirty="0"/>
                <a:t>Federal Court of Appeal  </a:t>
              </a:r>
            </a:p>
          </p:txBody>
        </p:sp>
      </p:grpSp>
      <p:grpSp>
        <p:nvGrpSpPr>
          <p:cNvPr id="16" name="Group 15">
            <a:extLst>
              <a:ext uri="{FF2B5EF4-FFF2-40B4-BE49-F238E27FC236}">
                <a16:creationId xmlns:a16="http://schemas.microsoft.com/office/drawing/2014/main" id="{881B8AA5-DC80-8E4B-A299-2A6EBE7DF907}"/>
              </a:ext>
            </a:extLst>
          </p:cNvPr>
          <p:cNvGrpSpPr/>
          <p:nvPr/>
        </p:nvGrpSpPr>
        <p:grpSpPr>
          <a:xfrm>
            <a:off x="3904240" y="3266312"/>
            <a:ext cx="4581330" cy="584775"/>
            <a:chOff x="570013" y="2150623"/>
            <a:chExt cx="4581330" cy="584775"/>
          </a:xfrm>
        </p:grpSpPr>
        <p:sp>
          <p:nvSpPr>
            <p:cNvPr id="17" name="TextBox 16">
              <a:extLst>
                <a:ext uri="{FF2B5EF4-FFF2-40B4-BE49-F238E27FC236}">
                  <a16:creationId xmlns:a16="http://schemas.microsoft.com/office/drawing/2014/main" id="{46910D78-F648-3743-A3B6-D57DD182EFAB}"/>
                </a:ext>
              </a:extLst>
            </p:cNvPr>
            <p:cNvSpPr txBox="1"/>
            <p:nvPr/>
          </p:nvSpPr>
          <p:spPr>
            <a:xfrm>
              <a:off x="1101858" y="2258345"/>
              <a:ext cx="4049485" cy="369332"/>
            </a:xfrm>
            <a:prstGeom prst="rect">
              <a:avLst/>
            </a:prstGeom>
            <a:noFill/>
          </p:spPr>
          <p:txBody>
            <a:bodyPr wrap="square" rtlCol="0">
              <a:spAutoFit/>
            </a:bodyPr>
            <a:lstStyle/>
            <a:p>
              <a:r>
                <a:rPr lang="en-US" dirty="0"/>
                <a:t>Are tariffs mandatory?</a:t>
              </a:r>
            </a:p>
          </p:txBody>
        </p:sp>
        <p:sp>
          <p:nvSpPr>
            <p:cNvPr id="18" name="TextBox 17">
              <a:extLst>
                <a:ext uri="{FF2B5EF4-FFF2-40B4-BE49-F238E27FC236}">
                  <a16:creationId xmlns:a16="http://schemas.microsoft.com/office/drawing/2014/main" id="{71B3103C-F63E-A54D-B84B-0BE66CFFDB5D}"/>
                </a:ext>
              </a:extLst>
            </p:cNvPr>
            <p:cNvSpPr txBox="1"/>
            <p:nvPr/>
          </p:nvSpPr>
          <p:spPr>
            <a:xfrm>
              <a:off x="570013" y="2150623"/>
              <a:ext cx="1063690" cy="584775"/>
            </a:xfrm>
            <a:prstGeom prst="rect">
              <a:avLst/>
            </a:prstGeom>
            <a:noFill/>
          </p:spPr>
          <p:txBody>
            <a:bodyPr wrap="square" rtlCol="0">
              <a:spAutoFit/>
            </a:bodyPr>
            <a:lstStyle/>
            <a:p>
              <a:r>
                <a:rPr lang="en-US" sz="3200" dirty="0"/>
                <a:t>1. </a:t>
              </a:r>
            </a:p>
          </p:txBody>
        </p:sp>
      </p:grpSp>
      <p:grpSp>
        <p:nvGrpSpPr>
          <p:cNvPr id="19" name="Group 18">
            <a:extLst>
              <a:ext uri="{FF2B5EF4-FFF2-40B4-BE49-F238E27FC236}">
                <a16:creationId xmlns:a16="http://schemas.microsoft.com/office/drawing/2014/main" id="{C38400BA-0DA6-104D-BAB2-1805211602AE}"/>
              </a:ext>
            </a:extLst>
          </p:cNvPr>
          <p:cNvGrpSpPr/>
          <p:nvPr/>
        </p:nvGrpSpPr>
        <p:grpSpPr>
          <a:xfrm>
            <a:off x="3904240" y="3990080"/>
            <a:ext cx="6150538" cy="584775"/>
            <a:chOff x="6041462" y="2108875"/>
            <a:chExt cx="6150538" cy="584775"/>
          </a:xfrm>
        </p:grpSpPr>
        <p:sp>
          <p:nvSpPr>
            <p:cNvPr id="20" name="TextBox 19">
              <a:extLst>
                <a:ext uri="{FF2B5EF4-FFF2-40B4-BE49-F238E27FC236}">
                  <a16:creationId xmlns:a16="http://schemas.microsoft.com/office/drawing/2014/main" id="{B0A4C762-6B23-9546-A364-744F1B8C0AE9}"/>
                </a:ext>
              </a:extLst>
            </p:cNvPr>
            <p:cNvSpPr txBox="1"/>
            <p:nvPr/>
          </p:nvSpPr>
          <p:spPr>
            <a:xfrm>
              <a:off x="6627813" y="2255965"/>
              <a:ext cx="5564187" cy="369332"/>
            </a:xfrm>
            <a:prstGeom prst="rect">
              <a:avLst/>
            </a:prstGeom>
            <a:noFill/>
          </p:spPr>
          <p:txBody>
            <a:bodyPr wrap="square" rtlCol="0">
              <a:spAutoFit/>
            </a:bodyPr>
            <a:lstStyle/>
            <a:p>
              <a:r>
                <a:rPr lang="en-US" dirty="0"/>
                <a:t>Were York’s fair dealing guidelines fair?</a:t>
              </a:r>
            </a:p>
          </p:txBody>
        </p:sp>
        <p:sp>
          <p:nvSpPr>
            <p:cNvPr id="21" name="TextBox 20">
              <a:extLst>
                <a:ext uri="{FF2B5EF4-FFF2-40B4-BE49-F238E27FC236}">
                  <a16:creationId xmlns:a16="http://schemas.microsoft.com/office/drawing/2014/main" id="{A7736903-CEAE-1944-83F5-1A1241D7EE9B}"/>
                </a:ext>
              </a:extLst>
            </p:cNvPr>
            <p:cNvSpPr txBox="1"/>
            <p:nvPr/>
          </p:nvSpPr>
          <p:spPr>
            <a:xfrm>
              <a:off x="6041462" y="2108875"/>
              <a:ext cx="839756" cy="584775"/>
            </a:xfrm>
            <a:prstGeom prst="rect">
              <a:avLst/>
            </a:prstGeom>
            <a:noFill/>
          </p:spPr>
          <p:txBody>
            <a:bodyPr wrap="square" rtlCol="0">
              <a:spAutoFit/>
            </a:bodyPr>
            <a:lstStyle/>
            <a:p>
              <a:r>
                <a:rPr lang="en-US" sz="3200" dirty="0"/>
                <a:t>2. </a:t>
              </a:r>
            </a:p>
          </p:txBody>
        </p:sp>
      </p:grpSp>
      <p:sp>
        <p:nvSpPr>
          <p:cNvPr id="23" name="TextBox 22">
            <a:extLst>
              <a:ext uri="{FF2B5EF4-FFF2-40B4-BE49-F238E27FC236}">
                <a16:creationId xmlns:a16="http://schemas.microsoft.com/office/drawing/2014/main" id="{657DBE9F-3DF6-B540-956D-8E63437A667C}"/>
              </a:ext>
            </a:extLst>
          </p:cNvPr>
          <p:cNvSpPr txBox="1"/>
          <p:nvPr/>
        </p:nvSpPr>
        <p:spPr>
          <a:xfrm>
            <a:off x="8683888" y="3906337"/>
            <a:ext cx="299803" cy="830997"/>
          </a:xfrm>
          <a:prstGeom prst="rect">
            <a:avLst/>
          </a:prstGeom>
          <a:noFill/>
        </p:spPr>
        <p:txBody>
          <a:bodyPr wrap="square" rtlCol="0">
            <a:spAutoFit/>
          </a:bodyPr>
          <a:lstStyle/>
          <a:p>
            <a:r>
              <a:rPr lang="en-US" sz="4800" dirty="0">
                <a:solidFill>
                  <a:srgbClr val="FF0000"/>
                </a:solidFill>
              </a:rPr>
              <a:t>✘</a:t>
            </a:r>
          </a:p>
        </p:txBody>
      </p:sp>
      <p:sp>
        <p:nvSpPr>
          <p:cNvPr id="24" name="TextBox 23">
            <a:extLst>
              <a:ext uri="{FF2B5EF4-FFF2-40B4-BE49-F238E27FC236}">
                <a16:creationId xmlns:a16="http://schemas.microsoft.com/office/drawing/2014/main" id="{1890B55E-B9BF-3F48-A3AD-94829C3CA8F5}"/>
              </a:ext>
            </a:extLst>
          </p:cNvPr>
          <p:cNvSpPr txBox="1"/>
          <p:nvPr/>
        </p:nvSpPr>
        <p:spPr>
          <a:xfrm>
            <a:off x="6924269" y="3020090"/>
            <a:ext cx="299803" cy="830997"/>
          </a:xfrm>
          <a:prstGeom prst="rect">
            <a:avLst/>
          </a:prstGeom>
          <a:noFill/>
        </p:spPr>
        <p:txBody>
          <a:bodyPr wrap="square" rtlCol="0">
            <a:spAutoFit/>
          </a:bodyPr>
          <a:lstStyle/>
          <a:p>
            <a:r>
              <a:rPr lang="en-US" sz="4800" dirty="0">
                <a:solidFill>
                  <a:srgbClr val="FF0000"/>
                </a:solidFill>
              </a:rPr>
              <a:t>✘</a:t>
            </a:r>
          </a:p>
        </p:txBody>
      </p:sp>
    </p:spTree>
    <p:extLst>
      <p:ext uri="{BB962C8B-B14F-4D97-AF65-F5344CB8AC3E}">
        <p14:creationId xmlns:p14="http://schemas.microsoft.com/office/powerpoint/2010/main" val="2231803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2E378A-E549-C447-9C97-AA7735EFC46D}"/>
              </a:ext>
            </a:extLst>
          </p:cNvPr>
          <p:cNvSpPr>
            <a:spLocks noGrp="1"/>
          </p:cNvSpPr>
          <p:nvPr>
            <p:ph type="title"/>
          </p:nvPr>
        </p:nvSpPr>
        <p:spPr/>
        <p:txBody>
          <a:bodyPr/>
          <a:lstStyle/>
          <a:p>
            <a:r>
              <a:rPr lang="en-US" dirty="0"/>
              <a:t>GOING FORWARD</a:t>
            </a:r>
          </a:p>
        </p:txBody>
      </p:sp>
      <p:pic>
        <p:nvPicPr>
          <p:cNvPr id="3" name="Picture 2" descr="A picture containing flower, table&#10;&#10;Description automatically generated">
            <a:extLst>
              <a:ext uri="{FF2B5EF4-FFF2-40B4-BE49-F238E27FC236}">
                <a16:creationId xmlns:a16="http://schemas.microsoft.com/office/drawing/2014/main" id="{06B8565E-C81C-BA4A-BDA0-69145D8907D3}"/>
              </a:ext>
            </a:extLst>
          </p:cNvPr>
          <p:cNvPicPr>
            <a:picLocks noChangeAspect="1"/>
          </p:cNvPicPr>
          <p:nvPr/>
        </p:nvPicPr>
        <p:blipFill>
          <a:blip r:embed="rId3"/>
          <a:stretch>
            <a:fillRect/>
          </a:stretch>
        </p:blipFill>
        <p:spPr>
          <a:xfrm>
            <a:off x="944082" y="1579100"/>
            <a:ext cx="3454400" cy="1993900"/>
          </a:xfrm>
          <a:prstGeom prst="rect">
            <a:avLst/>
          </a:prstGeom>
        </p:spPr>
      </p:pic>
      <p:pic>
        <p:nvPicPr>
          <p:cNvPr id="5" name="Picture 4" descr="A picture containing bottle&#10;&#10;Description automatically generated">
            <a:extLst>
              <a:ext uri="{FF2B5EF4-FFF2-40B4-BE49-F238E27FC236}">
                <a16:creationId xmlns:a16="http://schemas.microsoft.com/office/drawing/2014/main" id="{D516A5EC-C19F-3649-9BE4-FC93D4A5C20A}"/>
              </a:ext>
            </a:extLst>
          </p:cNvPr>
          <p:cNvPicPr>
            <a:picLocks noChangeAspect="1"/>
          </p:cNvPicPr>
          <p:nvPr/>
        </p:nvPicPr>
        <p:blipFill>
          <a:blip r:embed="rId4"/>
          <a:stretch>
            <a:fillRect/>
          </a:stretch>
        </p:blipFill>
        <p:spPr>
          <a:xfrm>
            <a:off x="4144857" y="1579100"/>
            <a:ext cx="7762714" cy="1926303"/>
          </a:xfrm>
          <a:prstGeom prst="rect">
            <a:avLst/>
          </a:prstGeom>
        </p:spPr>
      </p:pic>
      <p:sp>
        <p:nvSpPr>
          <p:cNvPr id="2" name="Rectangle 1">
            <a:extLst>
              <a:ext uri="{FF2B5EF4-FFF2-40B4-BE49-F238E27FC236}">
                <a16:creationId xmlns:a16="http://schemas.microsoft.com/office/drawing/2014/main" id="{6FFA95AF-E37A-D84B-8C0F-CD2C4A6BDD65}"/>
              </a:ext>
            </a:extLst>
          </p:cNvPr>
          <p:cNvSpPr/>
          <p:nvPr/>
        </p:nvSpPr>
        <p:spPr>
          <a:xfrm>
            <a:off x="2211978" y="3621462"/>
            <a:ext cx="8486502" cy="646331"/>
          </a:xfrm>
          <a:prstGeom prst="rect">
            <a:avLst/>
          </a:prstGeom>
        </p:spPr>
        <p:txBody>
          <a:bodyPr wrap="square">
            <a:spAutoFit/>
          </a:bodyPr>
          <a:lstStyle/>
          <a:p>
            <a:r>
              <a:rPr lang="en-CA" dirty="0"/>
              <a:t>Recommendation 16:  That the Government of Canada consider establishing facilitation between the educational sector and the copyright (INDU 2019, p.65)</a:t>
            </a:r>
            <a:endParaRPr lang="en-US" dirty="0"/>
          </a:p>
        </p:txBody>
      </p:sp>
      <p:pic>
        <p:nvPicPr>
          <p:cNvPr id="6" name="Picture 5">
            <a:extLst>
              <a:ext uri="{FF2B5EF4-FFF2-40B4-BE49-F238E27FC236}">
                <a16:creationId xmlns:a16="http://schemas.microsoft.com/office/drawing/2014/main" id="{7DE33FFE-54A0-624F-A24B-F8AEDC13BA1E}"/>
              </a:ext>
            </a:extLst>
          </p:cNvPr>
          <p:cNvPicPr>
            <a:picLocks noChangeAspect="1"/>
          </p:cNvPicPr>
          <p:nvPr/>
        </p:nvPicPr>
        <p:blipFill>
          <a:blip r:embed="rId5"/>
          <a:stretch>
            <a:fillRect/>
          </a:stretch>
        </p:blipFill>
        <p:spPr>
          <a:xfrm>
            <a:off x="4077650" y="2576050"/>
            <a:ext cx="4036700" cy="2377941"/>
          </a:xfrm>
          <a:prstGeom prst="rect">
            <a:avLst/>
          </a:prstGeom>
        </p:spPr>
      </p:pic>
      <p:pic>
        <p:nvPicPr>
          <p:cNvPr id="7" name="Picture 6" descr="A close up of a logo&#10;&#10;Description automatically generated">
            <a:extLst>
              <a:ext uri="{FF2B5EF4-FFF2-40B4-BE49-F238E27FC236}">
                <a16:creationId xmlns:a16="http://schemas.microsoft.com/office/drawing/2014/main" id="{9F9D4C47-B670-C546-8275-0D8F5F16A5A1}"/>
              </a:ext>
            </a:extLst>
          </p:cNvPr>
          <p:cNvPicPr>
            <a:picLocks noChangeAspect="1"/>
          </p:cNvPicPr>
          <p:nvPr/>
        </p:nvPicPr>
        <p:blipFill>
          <a:blip r:embed="rId6"/>
          <a:stretch>
            <a:fillRect/>
          </a:stretch>
        </p:blipFill>
        <p:spPr>
          <a:xfrm>
            <a:off x="1961259" y="3505403"/>
            <a:ext cx="1945867" cy="2681387"/>
          </a:xfrm>
          <a:prstGeom prst="rect">
            <a:avLst/>
          </a:prstGeom>
        </p:spPr>
      </p:pic>
      <p:pic>
        <p:nvPicPr>
          <p:cNvPr id="8" name="Picture 7">
            <a:extLst>
              <a:ext uri="{FF2B5EF4-FFF2-40B4-BE49-F238E27FC236}">
                <a16:creationId xmlns:a16="http://schemas.microsoft.com/office/drawing/2014/main" id="{D44DD671-1084-B74C-88F8-E1706017522A}"/>
              </a:ext>
            </a:extLst>
          </p:cNvPr>
          <p:cNvPicPr>
            <a:picLocks noChangeAspect="1"/>
          </p:cNvPicPr>
          <p:nvPr/>
        </p:nvPicPr>
        <p:blipFill>
          <a:blip r:embed="rId7"/>
          <a:stretch>
            <a:fillRect/>
          </a:stretch>
        </p:blipFill>
        <p:spPr>
          <a:xfrm>
            <a:off x="8544405" y="3429000"/>
            <a:ext cx="1686336" cy="2028956"/>
          </a:xfrm>
          <a:prstGeom prst="rect">
            <a:avLst/>
          </a:prstGeom>
        </p:spPr>
      </p:pic>
      <p:pic>
        <p:nvPicPr>
          <p:cNvPr id="9" name="Picture 5">
            <a:extLst>
              <a:ext uri="{FF2B5EF4-FFF2-40B4-BE49-F238E27FC236}">
                <a16:creationId xmlns:a16="http://schemas.microsoft.com/office/drawing/2014/main" id="{20BCC4FA-9058-FE45-9339-3D3DA3C52F7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544405" y="5540459"/>
            <a:ext cx="1795665" cy="646331"/>
          </a:xfrm>
          <a:prstGeom prst="rect">
            <a:avLst/>
          </a:prstGeom>
        </p:spPr>
      </p:pic>
    </p:spTree>
    <p:extLst>
      <p:ext uri="{BB962C8B-B14F-4D97-AF65-F5344CB8AC3E}">
        <p14:creationId xmlns:p14="http://schemas.microsoft.com/office/powerpoint/2010/main" val="4000911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37"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98423-8A1E-BF43-B512-FF8F1A2EC4E5}"/>
              </a:ext>
            </a:extLst>
          </p:cNvPr>
          <p:cNvSpPr>
            <a:spLocks noGrp="1"/>
          </p:cNvSpPr>
          <p:nvPr>
            <p:ph type="title"/>
          </p:nvPr>
        </p:nvSpPr>
        <p:spPr/>
        <p:txBody>
          <a:bodyPr/>
          <a:lstStyle/>
          <a:p>
            <a:r>
              <a:rPr lang="en-US" dirty="0"/>
              <a:t>LEARNING OBJECTIVES</a:t>
            </a:r>
          </a:p>
        </p:txBody>
      </p:sp>
      <p:sp>
        <p:nvSpPr>
          <p:cNvPr id="3" name="TextBox 2">
            <a:extLst>
              <a:ext uri="{FF2B5EF4-FFF2-40B4-BE49-F238E27FC236}">
                <a16:creationId xmlns:a16="http://schemas.microsoft.com/office/drawing/2014/main" id="{DDC67746-D65F-DA4D-9A8F-C39D7A3F20E0}"/>
              </a:ext>
            </a:extLst>
          </p:cNvPr>
          <p:cNvSpPr txBox="1"/>
          <p:nvPr/>
        </p:nvSpPr>
        <p:spPr>
          <a:xfrm>
            <a:off x="1063694" y="1673322"/>
            <a:ext cx="888713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You should now be able to:</a:t>
            </a:r>
          </a:p>
          <a:p>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8BBC2EF-3BC3-C441-BDCA-B210EDACAEB7}"/>
              </a:ext>
            </a:extLst>
          </p:cNvPr>
          <p:cNvSpPr txBox="1"/>
          <p:nvPr/>
        </p:nvSpPr>
        <p:spPr>
          <a:xfrm>
            <a:off x="2100253" y="2391346"/>
            <a:ext cx="8887130" cy="3970318"/>
          </a:xfrm>
          <a:prstGeom prst="rect">
            <a:avLst/>
          </a:prstGeom>
          <a:noFill/>
        </p:spPr>
        <p:txBody>
          <a:bodyPr wrap="square" rtlCol="0">
            <a:spAutoFit/>
          </a:bodyPr>
          <a:lstStyle/>
          <a:p>
            <a:pPr marL="342900" indent="-342900" fontAlgn="base">
              <a:buFont typeface="Arial" panose="020B0604020202020204" pitchFamily="34" charset="0"/>
              <a:buChar char="•"/>
            </a:pPr>
            <a:r>
              <a:rPr lang="en-CA" sz="2800" dirty="0"/>
              <a:t>Understand the debate around mandatory tariffs in this case and how this was interpreted by the courts</a:t>
            </a:r>
          </a:p>
          <a:p>
            <a:pPr marL="342900" indent="-342900" fontAlgn="base">
              <a:buFont typeface="Arial" panose="020B0604020202020204" pitchFamily="34" charset="0"/>
              <a:buChar char="•"/>
            </a:pPr>
            <a:endParaRPr lang="en-CA" sz="2800" dirty="0"/>
          </a:p>
          <a:p>
            <a:pPr marL="342900" indent="-342900" fontAlgn="base">
              <a:buFont typeface="Arial" panose="020B0604020202020204" pitchFamily="34" charset="0"/>
              <a:buChar char="•"/>
            </a:pPr>
            <a:r>
              <a:rPr lang="en-CA" sz="2800" dirty="0"/>
              <a:t>Describe how the fairness of York’s fair dealing guidelines were assessed in this case</a:t>
            </a:r>
          </a:p>
          <a:p>
            <a:pPr marL="342900" indent="-342900" fontAlgn="base">
              <a:buFont typeface="Arial" panose="020B0604020202020204" pitchFamily="34" charset="0"/>
              <a:buChar char="•"/>
            </a:pPr>
            <a:endParaRPr lang="en-CA" sz="2800" dirty="0"/>
          </a:p>
          <a:p>
            <a:pPr marL="342900" indent="-342900" fontAlgn="base">
              <a:buFont typeface="Arial" panose="020B0604020202020204" pitchFamily="34" charset="0"/>
              <a:buChar char="•"/>
            </a:pPr>
            <a:r>
              <a:rPr lang="en-CA" sz="2800" dirty="0"/>
              <a:t>Recognize the implications of this decision for educational institutions and collective licensing agencies</a:t>
            </a:r>
          </a:p>
        </p:txBody>
      </p:sp>
    </p:spTree>
    <p:extLst>
      <p:ext uri="{BB962C8B-B14F-4D97-AF65-F5344CB8AC3E}">
        <p14:creationId xmlns:p14="http://schemas.microsoft.com/office/powerpoint/2010/main" val="306025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A DECADE IN THE MAKING </a:t>
            </a:r>
          </a:p>
        </p:txBody>
      </p:sp>
      <p:sp>
        <p:nvSpPr>
          <p:cNvPr id="3" name="Rectangle 2">
            <a:extLst>
              <a:ext uri="{FF2B5EF4-FFF2-40B4-BE49-F238E27FC236}">
                <a16:creationId xmlns:a16="http://schemas.microsoft.com/office/drawing/2014/main" id="{9D1023E9-80B7-EF48-A443-2AEDA9F5E348}"/>
              </a:ext>
            </a:extLst>
          </p:cNvPr>
          <p:cNvSpPr/>
          <p:nvPr/>
        </p:nvSpPr>
        <p:spPr>
          <a:xfrm>
            <a:off x="196948" y="3326509"/>
            <a:ext cx="11774658" cy="2156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E3247A7-E1F1-F448-88D8-B33E2A777FA3}"/>
              </a:ext>
            </a:extLst>
          </p:cNvPr>
          <p:cNvSpPr txBox="1"/>
          <p:nvPr/>
        </p:nvSpPr>
        <p:spPr>
          <a:xfrm>
            <a:off x="443035" y="2931267"/>
            <a:ext cx="725754" cy="369332"/>
          </a:xfrm>
          <a:prstGeom prst="rect">
            <a:avLst/>
          </a:prstGeom>
          <a:noFill/>
        </p:spPr>
        <p:txBody>
          <a:bodyPr wrap="square" rtlCol="0">
            <a:spAutoFit/>
          </a:bodyPr>
          <a:lstStyle/>
          <a:p>
            <a:r>
              <a:rPr lang="en-US" dirty="0"/>
              <a:t>2010</a:t>
            </a:r>
          </a:p>
        </p:txBody>
      </p:sp>
      <p:sp>
        <p:nvSpPr>
          <p:cNvPr id="12" name="TextBox 11">
            <a:extLst>
              <a:ext uri="{FF2B5EF4-FFF2-40B4-BE49-F238E27FC236}">
                <a16:creationId xmlns:a16="http://schemas.microsoft.com/office/drawing/2014/main" id="{7A83F8D0-A59F-154C-8097-B790B3614B03}"/>
              </a:ext>
            </a:extLst>
          </p:cNvPr>
          <p:cNvSpPr txBox="1"/>
          <p:nvPr/>
        </p:nvSpPr>
        <p:spPr>
          <a:xfrm>
            <a:off x="9996344" y="2862952"/>
            <a:ext cx="881294" cy="369332"/>
          </a:xfrm>
          <a:prstGeom prst="rect">
            <a:avLst/>
          </a:prstGeom>
          <a:noFill/>
        </p:spPr>
        <p:txBody>
          <a:bodyPr wrap="square" rtlCol="0">
            <a:spAutoFit/>
          </a:bodyPr>
          <a:lstStyle/>
          <a:p>
            <a:r>
              <a:rPr lang="en-US" dirty="0"/>
              <a:t>2020</a:t>
            </a:r>
          </a:p>
        </p:txBody>
      </p:sp>
      <p:cxnSp>
        <p:nvCxnSpPr>
          <p:cNvPr id="13" name="Straight Connector 12">
            <a:extLst>
              <a:ext uri="{FF2B5EF4-FFF2-40B4-BE49-F238E27FC236}">
                <a16:creationId xmlns:a16="http://schemas.microsoft.com/office/drawing/2014/main" id="{F6AE3A17-ACF0-0645-A961-1CF0B62425A9}"/>
              </a:ext>
            </a:extLst>
          </p:cNvPr>
          <p:cNvCxnSpPr>
            <a:cxnSpLocks/>
          </p:cNvCxnSpPr>
          <p:nvPr/>
        </p:nvCxnSpPr>
        <p:spPr>
          <a:xfrm>
            <a:off x="805912" y="2509366"/>
            <a:ext cx="0" cy="438190"/>
          </a:xfrm>
          <a:prstGeom prst="line">
            <a:avLst/>
          </a:prstGeom>
          <a:ln w="476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6AA6A18-D264-4C4D-800E-F3D3E7E6CB1A}"/>
              </a:ext>
            </a:extLst>
          </p:cNvPr>
          <p:cNvCxnSpPr>
            <a:cxnSpLocks/>
          </p:cNvCxnSpPr>
          <p:nvPr/>
        </p:nvCxnSpPr>
        <p:spPr>
          <a:xfrm>
            <a:off x="4386204" y="2371035"/>
            <a:ext cx="0" cy="423832"/>
          </a:xfrm>
          <a:prstGeom prst="line">
            <a:avLst/>
          </a:prstGeom>
          <a:ln w="476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1E5635-4CBE-AF47-B93E-BB330789B873}"/>
              </a:ext>
            </a:extLst>
          </p:cNvPr>
          <p:cNvCxnSpPr>
            <a:cxnSpLocks/>
          </p:cNvCxnSpPr>
          <p:nvPr/>
        </p:nvCxnSpPr>
        <p:spPr>
          <a:xfrm>
            <a:off x="10319699" y="2388445"/>
            <a:ext cx="0" cy="406422"/>
          </a:xfrm>
          <a:prstGeom prst="line">
            <a:avLst/>
          </a:prstGeom>
          <a:ln w="476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831787-2672-2C44-BC59-24149E14CBEF}"/>
              </a:ext>
            </a:extLst>
          </p:cNvPr>
          <p:cNvCxnSpPr>
            <a:cxnSpLocks/>
          </p:cNvCxnSpPr>
          <p:nvPr/>
        </p:nvCxnSpPr>
        <p:spPr>
          <a:xfrm>
            <a:off x="2926504" y="3911094"/>
            <a:ext cx="0" cy="640366"/>
          </a:xfrm>
          <a:prstGeom prst="line">
            <a:avLst/>
          </a:prstGeom>
          <a:ln w="476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822DFB9-D6C1-7E45-A961-6B8849C4F7EB}"/>
              </a:ext>
            </a:extLst>
          </p:cNvPr>
          <p:cNvCxnSpPr>
            <a:cxnSpLocks/>
          </p:cNvCxnSpPr>
          <p:nvPr/>
        </p:nvCxnSpPr>
        <p:spPr>
          <a:xfrm>
            <a:off x="7963570" y="4280048"/>
            <a:ext cx="0" cy="850076"/>
          </a:xfrm>
          <a:prstGeom prst="line">
            <a:avLst/>
          </a:prstGeom>
          <a:ln w="476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A76B1A-CA52-134B-9BFF-EE634B286C36}"/>
              </a:ext>
            </a:extLst>
          </p:cNvPr>
          <p:cNvSpPr txBox="1"/>
          <p:nvPr/>
        </p:nvSpPr>
        <p:spPr>
          <a:xfrm>
            <a:off x="2563627" y="3568050"/>
            <a:ext cx="725754" cy="369332"/>
          </a:xfrm>
          <a:prstGeom prst="rect">
            <a:avLst/>
          </a:prstGeom>
          <a:noFill/>
        </p:spPr>
        <p:txBody>
          <a:bodyPr wrap="square" rtlCol="0">
            <a:spAutoFit/>
          </a:bodyPr>
          <a:lstStyle/>
          <a:p>
            <a:r>
              <a:rPr lang="en-US" dirty="0"/>
              <a:t>2012</a:t>
            </a:r>
          </a:p>
        </p:txBody>
      </p:sp>
      <p:sp>
        <p:nvSpPr>
          <p:cNvPr id="24" name="TextBox 23">
            <a:extLst>
              <a:ext uri="{FF2B5EF4-FFF2-40B4-BE49-F238E27FC236}">
                <a16:creationId xmlns:a16="http://schemas.microsoft.com/office/drawing/2014/main" id="{A4678D34-BE7A-FA41-ABCC-E3A2F6A97E41}"/>
              </a:ext>
            </a:extLst>
          </p:cNvPr>
          <p:cNvSpPr txBox="1"/>
          <p:nvPr/>
        </p:nvSpPr>
        <p:spPr>
          <a:xfrm>
            <a:off x="7600693" y="3726428"/>
            <a:ext cx="725754" cy="369332"/>
          </a:xfrm>
          <a:prstGeom prst="rect">
            <a:avLst/>
          </a:prstGeom>
          <a:noFill/>
        </p:spPr>
        <p:txBody>
          <a:bodyPr wrap="square" rtlCol="0">
            <a:spAutoFit/>
          </a:bodyPr>
          <a:lstStyle/>
          <a:p>
            <a:r>
              <a:rPr lang="en-US" dirty="0"/>
              <a:t>2017</a:t>
            </a:r>
          </a:p>
        </p:txBody>
      </p:sp>
      <p:sp>
        <p:nvSpPr>
          <p:cNvPr id="25" name="TextBox 24">
            <a:extLst>
              <a:ext uri="{FF2B5EF4-FFF2-40B4-BE49-F238E27FC236}">
                <a16:creationId xmlns:a16="http://schemas.microsoft.com/office/drawing/2014/main" id="{34C896D5-111B-BD4D-8B32-EBA1A98DB43F}"/>
              </a:ext>
            </a:extLst>
          </p:cNvPr>
          <p:cNvSpPr txBox="1"/>
          <p:nvPr/>
        </p:nvSpPr>
        <p:spPr>
          <a:xfrm>
            <a:off x="4023327" y="2821827"/>
            <a:ext cx="725754" cy="369332"/>
          </a:xfrm>
          <a:prstGeom prst="rect">
            <a:avLst/>
          </a:prstGeom>
          <a:noFill/>
        </p:spPr>
        <p:txBody>
          <a:bodyPr wrap="square" rtlCol="0">
            <a:spAutoFit/>
          </a:bodyPr>
          <a:lstStyle/>
          <a:p>
            <a:r>
              <a:rPr lang="en-US" dirty="0"/>
              <a:t>2013</a:t>
            </a:r>
          </a:p>
        </p:txBody>
      </p:sp>
      <p:sp>
        <p:nvSpPr>
          <p:cNvPr id="26" name="TextBox 25">
            <a:extLst>
              <a:ext uri="{FF2B5EF4-FFF2-40B4-BE49-F238E27FC236}">
                <a16:creationId xmlns:a16="http://schemas.microsoft.com/office/drawing/2014/main" id="{0DD9FFF8-CCF1-7345-8810-BDBE5E94B032}"/>
              </a:ext>
            </a:extLst>
          </p:cNvPr>
          <p:cNvSpPr txBox="1"/>
          <p:nvPr/>
        </p:nvSpPr>
        <p:spPr>
          <a:xfrm>
            <a:off x="6540556" y="5130124"/>
            <a:ext cx="2846028" cy="646331"/>
          </a:xfrm>
          <a:prstGeom prst="rect">
            <a:avLst/>
          </a:prstGeom>
          <a:noFill/>
        </p:spPr>
        <p:txBody>
          <a:bodyPr wrap="square" rtlCol="0">
            <a:spAutoFit/>
          </a:bodyPr>
          <a:lstStyle/>
          <a:p>
            <a:r>
              <a:rPr lang="en-US" i="1" dirty="0"/>
              <a:t>Access Copyright v. York</a:t>
            </a:r>
          </a:p>
          <a:p>
            <a:pPr algn="ctr"/>
            <a:r>
              <a:rPr lang="en-US" dirty="0"/>
              <a:t>Decision</a:t>
            </a:r>
          </a:p>
        </p:txBody>
      </p:sp>
      <p:sp>
        <p:nvSpPr>
          <p:cNvPr id="28" name="TextBox 27">
            <a:extLst>
              <a:ext uri="{FF2B5EF4-FFF2-40B4-BE49-F238E27FC236}">
                <a16:creationId xmlns:a16="http://schemas.microsoft.com/office/drawing/2014/main" id="{488BD564-A7BD-0C4B-965F-B71CA0E4F003}"/>
              </a:ext>
            </a:extLst>
          </p:cNvPr>
          <p:cNvSpPr txBox="1"/>
          <p:nvPr/>
        </p:nvSpPr>
        <p:spPr>
          <a:xfrm>
            <a:off x="8855023" y="1647889"/>
            <a:ext cx="2929351" cy="646331"/>
          </a:xfrm>
          <a:prstGeom prst="rect">
            <a:avLst/>
          </a:prstGeom>
          <a:noFill/>
        </p:spPr>
        <p:txBody>
          <a:bodyPr wrap="square" rtlCol="0">
            <a:spAutoFit/>
          </a:bodyPr>
          <a:lstStyle/>
          <a:p>
            <a:pPr algn="ctr"/>
            <a:r>
              <a:rPr lang="en-US" i="1" dirty="0"/>
              <a:t>York v. Access Copyright</a:t>
            </a:r>
          </a:p>
          <a:p>
            <a:pPr algn="ctr"/>
            <a:r>
              <a:rPr lang="en-US" dirty="0"/>
              <a:t>Decision </a:t>
            </a:r>
          </a:p>
        </p:txBody>
      </p:sp>
      <p:sp>
        <p:nvSpPr>
          <p:cNvPr id="34" name="TextBox 33">
            <a:extLst>
              <a:ext uri="{FF2B5EF4-FFF2-40B4-BE49-F238E27FC236}">
                <a16:creationId xmlns:a16="http://schemas.microsoft.com/office/drawing/2014/main" id="{F2388952-756C-E448-958C-F60BC55C8A6E}"/>
              </a:ext>
            </a:extLst>
          </p:cNvPr>
          <p:cNvSpPr txBox="1"/>
          <p:nvPr/>
        </p:nvSpPr>
        <p:spPr>
          <a:xfrm>
            <a:off x="2994105" y="1998417"/>
            <a:ext cx="2784197" cy="369332"/>
          </a:xfrm>
          <a:prstGeom prst="rect">
            <a:avLst/>
          </a:prstGeom>
          <a:noFill/>
        </p:spPr>
        <p:txBody>
          <a:bodyPr wrap="square" rtlCol="0">
            <a:spAutoFit/>
          </a:bodyPr>
          <a:lstStyle/>
          <a:p>
            <a:pPr algn="ctr"/>
            <a:r>
              <a:rPr lang="en-US" dirty="0"/>
              <a:t>Case filed against York</a:t>
            </a:r>
          </a:p>
        </p:txBody>
      </p:sp>
      <p:sp>
        <p:nvSpPr>
          <p:cNvPr id="35" name="TextBox 34">
            <a:extLst>
              <a:ext uri="{FF2B5EF4-FFF2-40B4-BE49-F238E27FC236}">
                <a16:creationId xmlns:a16="http://schemas.microsoft.com/office/drawing/2014/main" id="{021C806F-E609-FC43-9B16-A416613DB951}"/>
              </a:ext>
            </a:extLst>
          </p:cNvPr>
          <p:cNvSpPr txBox="1"/>
          <p:nvPr/>
        </p:nvSpPr>
        <p:spPr>
          <a:xfrm>
            <a:off x="1413317" y="4760792"/>
            <a:ext cx="2784197" cy="369332"/>
          </a:xfrm>
          <a:prstGeom prst="rect">
            <a:avLst/>
          </a:prstGeom>
          <a:noFill/>
        </p:spPr>
        <p:txBody>
          <a:bodyPr wrap="square" rtlCol="0">
            <a:spAutoFit/>
          </a:bodyPr>
          <a:lstStyle/>
          <a:p>
            <a:pPr algn="ctr"/>
            <a:r>
              <a:rPr lang="en-US" dirty="0"/>
              <a:t>Copyright Pentalogy </a:t>
            </a:r>
          </a:p>
        </p:txBody>
      </p:sp>
      <p:sp>
        <p:nvSpPr>
          <p:cNvPr id="36" name="TextBox 35">
            <a:extLst>
              <a:ext uri="{FF2B5EF4-FFF2-40B4-BE49-F238E27FC236}">
                <a16:creationId xmlns:a16="http://schemas.microsoft.com/office/drawing/2014/main" id="{5B9FE3E2-2B60-604A-8AB6-F025BC5828AF}"/>
              </a:ext>
            </a:extLst>
          </p:cNvPr>
          <p:cNvSpPr txBox="1"/>
          <p:nvPr/>
        </p:nvSpPr>
        <p:spPr>
          <a:xfrm>
            <a:off x="-586187" y="1706428"/>
            <a:ext cx="2784197" cy="646331"/>
          </a:xfrm>
          <a:prstGeom prst="rect">
            <a:avLst/>
          </a:prstGeom>
          <a:noFill/>
        </p:spPr>
        <p:txBody>
          <a:bodyPr wrap="square" rtlCol="0">
            <a:spAutoFit/>
          </a:bodyPr>
          <a:lstStyle/>
          <a:p>
            <a:pPr algn="ctr"/>
            <a:r>
              <a:rPr lang="en-US" dirty="0"/>
              <a:t>Interim tariff </a:t>
            </a:r>
          </a:p>
          <a:p>
            <a:pPr algn="ctr"/>
            <a:r>
              <a:rPr lang="en-US" dirty="0"/>
              <a:t>proposed</a:t>
            </a:r>
          </a:p>
        </p:txBody>
      </p:sp>
    </p:spTree>
    <p:extLst>
      <p:ext uri="{BB962C8B-B14F-4D97-AF65-F5344CB8AC3E}">
        <p14:creationId xmlns:p14="http://schemas.microsoft.com/office/powerpoint/2010/main" val="18574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3F7-E200-4B96-80F1-FBAB420E8B65}"/>
              </a:ext>
            </a:extLst>
          </p:cNvPr>
          <p:cNvSpPr>
            <a:spLocks noGrp="1"/>
          </p:cNvSpPr>
          <p:nvPr>
            <p:ph type="title"/>
          </p:nvPr>
        </p:nvSpPr>
        <p:spPr>
          <a:xfrm>
            <a:off x="2671282" y="526318"/>
            <a:ext cx="8682518" cy="868633"/>
          </a:xfrm>
          <a:prstGeom prst="rect">
            <a:avLst/>
          </a:prstGeom>
        </p:spPr>
        <p:txBody>
          <a:bodyPr/>
          <a:lstStyle/>
          <a:p>
            <a:r>
              <a:rPr lang="en-CA" b="1" dirty="0">
                <a:latin typeface="Arial" panose="020B0604020202020204" pitchFamily="34" charset="0"/>
                <a:cs typeface="Arial" panose="020B0604020202020204" pitchFamily="34" charset="0"/>
              </a:rPr>
              <a:t>THANK YOU FOR YOUR ATTENTION</a:t>
            </a:r>
          </a:p>
        </p:txBody>
      </p:sp>
      <p:pic>
        <p:nvPicPr>
          <p:cNvPr id="8" name="Content Placeholder 7">
            <a:extLst>
              <a:ext uri="{FF2B5EF4-FFF2-40B4-BE49-F238E27FC236}">
                <a16:creationId xmlns:a16="http://schemas.microsoft.com/office/drawing/2014/main" id="{A795F27C-BE1C-8249-87D8-5595C019405F}"/>
              </a:ext>
            </a:extLst>
          </p:cNvPr>
          <p:cNvPicPr>
            <a:picLocks noGrp="1" noChangeAspect="1"/>
          </p:cNvPicPr>
          <p:nvPr>
            <p:ph sz="quarter" idx="4294967295"/>
          </p:nvPr>
        </p:nvPicPr>
        <p:blipFill>
          <a:blip r:embed="rId3"/>
          <a:stretch>
            <a:fillRect/>
          </a:stretch>
        </p:blipFill>
        <p:spPr>
          <a:xfrm>
            <a:off x="411231" y="2517212"/>
            <a:ext cx="11369538" cy="2849485"/>
          </a:xfrm>
          <a:prstGeom prst="rect">
            <a:avLst/>
          </a:prstGeom>
        </p:spPr>
      </p:pic>
    </p:spTree>
    <p:extLst>
      <p:ext uri="{BB962C8B-B14F-4D97-AF65-F5344CB8AC3E}">
        <p14:creationId xmlns:p14="http://schemas.microsoft.com/office/powerpoint/2010/main" val="3796097429"/>
      </p:ext>
    </p:extLst>
  </p:cSld>
  <p:clrMapOvr>
    <a:masterClrMapping/>
  </p:clrMapOvr>
  <mc:AlternateContent xmlns:mc="http://schemas.openxmlformats.org/markup-compatibility/2006" xmlns:p14="http://schemas.microsoft.com/office/powerpoint/2010/main">
    <mc:Choice Requires="p14">
      <p:transition spd="slow" p14:dur="2000" advTm="7807"/>
    </mc:Choice>
    <mc:Fallback xmlns="">
      <p:transition spd="slow" advTm="780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18F628-2BD2-3F40-AF37-F101D909DE7C}"/>
              </a:ext>
            </a:extLst>
          </p:cNvPr>
          <p:cNvSpPr>
            <a:spLocks noGrp="1"/>
          </p:cNvSpPr>
          <p:nvPr>
            <p:ph type="title"/>
          </p:nvPr>
        </p:nvSpPr>
        <p:spPr/>
        <p:txBody>
          <a:bodyPr/>
          <a:lstStyle/>
          <a:p>
            <a:r>
              <a:rPr lang="en-US" dirty="0"/>
              <a:t>QUESTIONS</a:t>
            </a:r>
          </a:p>
        </p:txBody>
      </p:sp>
      <p:sp>
        <p:nvSpPr>
          <p:cNvPr id="2" name="TextBox 1">
            <a:extLst>
              <a:ext uri="{FF2B5EF4-FFF2-40B4-BE49-F238E27FC236}">
                <a16:creationId xmlns:a16="http://schemas.microsoft.com/office/drawing/2014/main" id="{7E5AE1E2-6E93-A743-B0D5-5E211CE9A36F}"/>
              </a:ext>
            </a:extLst>
          </p:cNvPr>
          <p:cNvSpPr txBox="1"/>
          <p:nvPr/>
        </p:nvSpPr>
        <p:spPr>
          <a:xfrm>
            <a:off x="314794" y="1786327"/>
            <a:ext cx="5601820" cy="5078313"/>
          </a:xfrm>
          <a:prstGeom prst="rect">
            <a:avLst/>
          </a:prstGeom>
          <a:noFill/>
        </p:spPr>
        <p:txBody>
          <a:bodyPr wrap="square" rtlCol="0">
            <a:spAutoFit/>
          </a:bodyPr>
          <a:lstStyle/>
          <a:p>
            <a:r>
              <a:rPr lang="en-CA" dirty="0"/>
              <a:t>In the 2017 decision, Justice Phelan agreed with Access Copyright that ‘tariff’ meant a fee that is imposed for a service and that it automatically applies to anyone who does an action that is outlined in the terms of the tariff agreement. </a:t>
            </a:r>
          </a:p>
          <a:p>
            <a:pPr marL="342900" indent="-342900" fontAlgn="base">
              <a:buFont typeface="+mj-lt"/>
              <a:buAutoNum type="alphaLcPeriod"/>
            </a:pPr>
            <a:r>
              <a:rPr lang="en-CA" dirty="0">
                <a:solidFill>
                  <a:schemeClr val="accent6"/>
                </a:solidFill>
              </a:rPr>
              <a:t>True</a:t>
            </a:r>
          </a:p>
          <a:p>
            <a:pPr marL="342900" indent="-342900" fontAlgn="base">
              <a:buFont typeface="+mj-lt"/>
              <a:buAutoNum type="alphaLcPeriod"/>
            </a:pPr>
            <a:r>
              <a:rPr lang="en-CA" dirty="0"/>
              <a:t>False</a:t>
            </a:r>
          </a:p>
          <a:p>
            <a:pPr fontAlgn="base"/>
            <a:endParaRPr lang="en-CA" dirty="0"/>
          </a:p>
          <a:p>
            <a:r>
              <a:rPr lang="en-CA" dirty="0"/>
              <a:t>Given that the Federal Court of Appeal stated that it is incumbent on York, as the copier, to ensure that its guidelines are implemented, educational institutions should review and evaluate  how they develop and communicate their fair dealing policies in the future.</a:t>
            </a:r>
          </a:p>
          <a:p>
            <a:pPr marL="342900" indent="-342900" fontAlgn="base">
              <a:buFont typeface="+mj-lt"/>
              <a:buAutoNum type="alphaLcPeriod"/>
            </a:pPr>
            <a:r>
              <a:rPr lang="en-CA" dirty="0">
                <a:solidFill>
                  <a:schemeClr val="accent6"/>
                </a:solidFill>
              </a:rPr>
              <a:t>True</a:t>
            </a:r>
          </a:p>
          <a:p>
            <a:pPr marL="342900" indent="-342900" fontAlgn="base">
              <a:buFont typeface="+mj-lt"/>
              <a:buAutoNum type="alphaLcPeriod"/>
            </a:pPr>
            <a:r>
              <a:rPr lang="en-CA" dirty="0"/>
              <a:t>False</a:t>
            </a:r>
          </a:p>
          <a:p>
            <a:pPr fontAlgn="base"/>
            <a:endParaRPr lang="en-CA" dirty="0"/>
          </a:p>
          <a:p>
            <a:br>
              <a:rPr lang="en-CA" dirty="0"/>
            </a:br>
            <a:endParaRPr lang="en-US" dirty="0"/>
          </a:p>
        </p:txBody>
      </p:sp>
      <p:sp>
        <p:nvSpPr>
          <p:cNvPr id="5" name="TextBox 4">
            <a:extLst>
              <a:ext uri="{FF2B5EF4-FFF2-40B4-BE49-F238E27FC236}">
                <a16:creationId xmlns:a16="http://schemas.microsoft.com/office/drawing/2014/main" id="{81ACBD1F-7D00-414F-A3C7-575323C90501}"/>
              </a:ext>
            </a:extLst>
          </p:cNvPr>
          <p:cNvSpPr txBox="1"/>
          <p:nvPr/>
        </p:nvSpPr>
        <p:spPr>
          <a:xfrm>
            <a:off x="6275388" y="1555479"/>
            <a:ext cx="5336499" cy="4247317"/>
          </a:xfrm>
          <a:prstGeom prst="rect">
            <a:avLst/>
          </a:prstGeom>
          <a:noFill/>
        </p:spPr>
        <p:txBody>
          <a:bodyPr wrap="square" rtlCol="0">
            <a:spAutoFit/>
          </a:bodyPr>
          <a:lstStyle/>
          <a:p>
            <a:br>
              <a:rPr lang="en-CA" dirty="0"/>
            </a:br>
            <a:r>
              <a:rPr lang="en-CA" dirty="0"/>
              <a:t>In 2020 the Federal Court of Appeal overturned the mandatory tariff decision, made in 2017, when it determined that:</a:t>
            </a:r>
          </a:p>
          <a:p>
            <a:pPr marL="342900" indent="-342900" fontAlgn="base">
              <a:buFont typeface="+mj-lt"/>
              <a:buAutoNum type="alphaLcPeriod"/>
            </a:pPr>
            <a:r>
              <a:rPr lang="en-CA" dirty="0">
                <a:solidFill>
                  <a:schemeClr val="accent6"/>
                </a:solidFill>
              </a:rPr>
              <a:t>“There is no grant of power to the Board to make or establish tariffs by regulation.”</a:t>
            </a:r>
          </a:p>
          <a:p>
            <a:pPr marL="342900" indent="-342900" fontAlgn="base">
              <a:buFont typeface="+mj-lt"/>
              <a:buAutoNum type="alphaLcPeriod"/>
            </a:pPr>
            <a:r>
              <a:rPr lang="en-CA" dirty="0"/>
              <a:t>“Tariffs are not defined in the </a:t>
            </a:r>
            <a:r>
              <a:rPr lang="en-CA" i="1" dirty="0"/>
              <a:t>Copyright Act.”</a:t>
            </a:r>
            <a:endParaRPr lang="en-CA" dirty="0"/>
          </a:p>
          <a:p>
            <a:pPr marL="342900" indent="-342900" fontAlgn="base">
              <a:buFont typeface="+mj-lt"/>
              <a:buAutoNum type="alphaLcPeriod"/>
            </a:pPr>
            <a:r>
              <a:rPr lang="en-CA" dirty="0"/>
              <a:t>“Educational institutions can rely on fair dealing so even if a tariff was mandatory York did not infringe copyright.”</a:t>
            </a:r>
          </a:p>
          <a:p>
            <a:pPr marL="342900" indent="-342900" fontAlgn="base">
              <a:buFont typeface="+mj-lt"/>
              <a:buAutoNum type="alphaLcPeriod"/>
            </a:pPr>
            <a:r>
              <a:rPr lang="en-CA" dirty="0"/>
              <a:t>“There is no reason to impose tariffs because nobody even reads anymore. These dang kids with their Netflix...”</a:t>
            </a:r>
          </a:p>
          <a:p>
            <a:br>
              <a:rPr lang="en-CA" dirty="0"/>
            </a:br>
            <a:endParaRPr lang="en-US" dirty="0"/>
          </a:p>
        </p:txBody>
      </p:sp>
    </p:spTree>
    <p:extLst>
      <p:ext uri="{BB962C8B-B14F-4D97-AF65-F5344CB8AC3E}">
        <p14:creationId xmlns:p14="http://schemas.microsoft.com/office/powerpoint/2010/main" val="3749760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18F628-2BD2-3F40-AF37-F101D909DE7C}"/>
              </a:ext>
            </a:extLst>
          </p:cNvPr>
          <p:cNvSpPr>
            <a:spLocks noGrp="1"/>
          </p:cNvSpPr>
          <p:nvPr>
            <p:ph type="title"/>
          </p:nvPr>
        </p:nvSpPr>
        <p:spPr/>
        <p:txBody>
          <a:bodyPr/>
          <a:lstStyle/>
          <a:p>
            <a:r>
              <a:rPr lang="en-US" dirty="0"/>
              <a:t>QUESTIONS</a:t>
            </a:r>
          </a:p>
        </p:txBody>
      </p:sp>
      <p:sp>
        <p:nvSpPr>
          <p:cNvPr id="2" name="TextBox 1">
            <a:extLst>
              <a:ext uri="{FF2B5EF4-FFF2-40B4-BE49-F238E27FC236}">
                <a16:creationId xmlns:a16="http://schemas.microsoft.com/office/drawing/2014/main" id="{0C3A1E3A-2A3F-6B45-9A58-46EF4DBE1E39}"/>
              </a:ext>
            </a:extLst>
          </p:cNvPr>
          <p:cNvSpPr txBox="1"/>
          <p:nvPr/>
        </p:nvSpPr>
        <p:spPr>
          <a:xfrm>
            <a:off x="179881" y="1274164"/>
            <a:ext cx="5736731" cy="4247317"/>
          </a:xfrm>
          <a:prstGeom prst="rect">
            <a:avLst/>
          </a:prstGeom>
          <a:noFill/>
        </p:spPr>
        <p:txBody>
          <a:bodyPr wrap="square" rtlCol="0">
            <a:spAutoFit/>
          </a:bodyPr>
          <a:lstStyle/>
          <a:p>
            <a:br>
              <a:rPr lang="en-CA" dirty="0"/>
            </a:br>
            <a:r>
              <a:rPr lang="en-CA" dirty="0"/>
              <a:t>In the 2017 decision the Federal Court of Canada controversially determined that:</a:t>
            </a:r>
          </a:p>
          <a:p>
            <a:pPr marL="342900" indent="-342900" fontAlgn="base">
              <a:buFont typeface="+mj-lt"/>
              <a:buAutoNum type="alphaLcPeriod"/>
            </a:pPr>
            <a:r>
              <a:rPr lang="en-CA" dirty="0"/>
              <a:t>York’s fair dealing </a:t>
            </a:r>
            <a:r>
              <a:rPr lang="en-CA" dirty="0" err="1"/>
              <a:t>guildelines</a:t>
            </a:r>
            <a:r>
              <a:rPr lang="en-CA" dirty="0"/>
              <a:t> did not pass the Six-factor Fair Dealing Test</a:t>
            </a:r>
          </a:p>
          <a:p>
            <a:pPr marL="342900" indent="-342900" fontAlgn="base">
              <a:buFont typeface="+mj-lt"/>
              <a:buAutoNum type="alphaLcPeriod"/>
            </a:pPr>
            <a:r>
              <a:rPr lang="en-CA" dirty="0"/>
              <a:t>When considering the Effect of The Dealing on the Work factor the court should consider actual and likely financial impacts of the copying</a:t>
            </a:r>
          </a:p>
          <a:p>
            <a:pPr marL="342900" indent="-342900" fontAlgn="base">
              <a:buFont typeface="+mj-lt"/>
              <a:buAutoNum type="alphaLcPeriod"/>
            </a:pPr>
            <a:r>
              <a:rPr lang="en-CA" dirty="0"/>
              <a:t>Both the perspective of the educational institutions and end-users (students) are relevant when considering if a dealing is for an allowable purpose under fair dealing </a:t>
            </a:r>
          </a:p>
          <a:p>
            <a:pPr marL="342900" indent="-342900" fontAlgn="base">
              <a:buFont typeface="+mj-lt"/>
              <a:buAutoNum type="alphaLcPeriod"/>
            </a:pPr>
            <a:r>
              <a:rPr lang="en-CA" dirty="0">
                <a:solidFill>
                  <a:schemeClr val="accent6"/>
                </a:solidFill>
              </a:rPr>
              <a:t>All of the above</a:t>
            </a:r>
          </a:p>
          <a:p>
            <a:br>
              <a:rPr lang="en-CA" dirty="0"/>
            </a:br>
            <a:endParaRPr lang="en-US" dirty="0"/>
          </a:p>
        </p:txBody>
      </p:sp>
      <p:sp>
        <p:nvSpPr>
          <p:cNvPr id="3" name="TextBox 2">
            <a:extLst>
              <a:ext uri="{FF2B5EF4-FFF2-40B4-BE49-F238E27FC236}">
                <a16:creationId xmlns:a16="http://schemas.microsoft.com/office/drawing/2014/main" id="{0F205460-552A-A846-B28B-BDBA3EAA3A0E}"/>
              </a:ext>
            </a:extLst>
          </p:cNvPr>
          <p:cNvSpPr txBox="1"/>
          <p:nvPr/>
        </p:nvSpPr>
        <p:spPr>
          <a:xfrm>
            <a:off x="5916612" y="1274164"/>
            <a:ext cx="6095507" cy="5355312"/>
          </a:xfrm>
          <a:prstGeom prst="rect">
            <a:avLst/>
          </a:prstGeom>
          <a:noFill/>
        </p:spPr>
        <p:txBody>
          <a:bodyPr wrap="square" rtlCol="0">
            <a:spAutoFit/>
          </a:bodyPr>
          <a:lstStyle/>
          <a:p>
            <a:br>
              <a:rPr lang="en-CA" dirty="0"/>
            </a:br>
            <a:r>
              <a:rPr lang="en-CA" dirty="0"/>
              <a:t>The ongoing tension between copyright collectives and educational institutions led the parliamentary committee leading the last </a:t>
            </a:r>
            <a:r>
              <a:rPr lang="en-CA" i="1" dirty="0"/>
              <a:t>Copyright Act</a:t>
            </a:r>
            <a:r>
              <a:rPr lang="en-CA" dirty="0"/>
              <a:t> review to recommend:</a:t>
            </a:r>
          </a:p>
          <a:p>
            <a:pPr marL="342900" indent="-342900" fontAlgn="base">
              <a:buFont typeface="+mj-lt"/>
              <a:buAutoNum type="alphaLcPeriod"/>
            </a:pPr>
            <a:r>
              <a:rPr lang="en-CA" dirty="0">
                <a:solidFill>
                  <a:schemeClr val="accent6"/>
                </a:solidFill>
              </a:rPr>
              <a:t>That in the future perhaps the government could help parties resolve their differences</a:t>
            </a:r>
          </a:p>
          <a:p>
            <a:pPr marL="342900" indent="-342900" fontAlgn="base">
              <a:buFont typeface="+mj-lt"/>
              <a:buAutoNum type="alphaLcPeriod"/>
            </a:pPr>
            <a:r>
              <a:rPr lang="en-CA" dirty="0"/>
              <a:t>That more user representation should exist on the Copyright Board</a:t>
            </a:r>
          </a:p>
          <a:p>
            <a:pPr marL="342900" indent="-342900" fontAlgn="base">
              <a:buFont typeface="+mj-lt"/>
              <a:buAutoNum type="alphaLcPeriod"/>
            </a:pPr>
            <a:r>
              <a:rPr lang="en-CA" dirty="0"/>
              <a:t>That copyright collectives should really just get a life already</a:t>
            </a:r>
          </a:p>
          <a:p>
            <a:pPr marL="342900" indent="-342900">
              <a:buFont typeface="+mj-lt"/>
              <a:buAutoNum type="alphaLcPeriod"/>
            </a:pPr>
            <a:r>
              <a:rPr lang="en-CA" dirty="0"/>
              <a:t>That the </a:t>
            </a:r>
            <a:r>
              <a:rPr lang="en-CA" i="1" dirty="0"/>
              <a:t>Copyright Act</a:t>
            </a:r>
            <a:r>
              <a:rPr lang="en-CA" dirty="0"/>
              <a:t> should include a definition of the word ‘tariff’</a:t>
            </a:r>
          </a:p>
          <a:p>
            <a:endParaRPr lang="en-CA" dirty="0"/>
          </a:p>
          <a:p>
            <a:r>
              <a:rPr lang="en-CA" dirty="0"/>
              <a:t>Fill in the year. </a:t>
            </a:r>
            <a:br>
              <a:rPr lang="en-CA" dirty="0"/>
            </a:br>
            <a:r>
              <a:rPr lang="en-CA" dirty="0"/>
              <a:t>In the </a:t>
            </a:r>
            <a:r>
              <a:rPr lang="en-CA" u="sng" dirty="0">
                <a:solidFill>
                  <a:schemeClr val="accent6"/>
                </a:solidFill>
              </a:rPr>
              <a:t>2017</a:t>
            </a:r>
            <a:r>
              <a:rPr lang="en-CA" dirty="0"/>
              <a:t> decision the court found that tariffs were mandatory and that York's guidelines were not fair. In the </a:t>
            </a:r>
            <a:r>
              <a:rPr lang="en-CA" u="sng" dirty="0">
                <a:solidFill>
                  <a:schemeClr val="accent6"/>
                </a:solidFill>
              </a:rPr>
              <a:t>2020</a:t>
            </a:r>
            <a:r>
              <a:rPr lang="en-CA" dirty="0"/>
              <a:t> decision the court found that tariffs were not mandatory and that York's guidelines were not fair. </a:t>
            </a:r>
          </a:p>
          <a:p>
            <a:endParaRPr lang="en-US" dirty="0"/>
          </a:p>
        </p:txBody>
      </p:sp>
    </p:spTree>
    <p:extLst>
      <p:ext uri="{BB962C8B-B14F-4D97-AF65-F5344CB8AC3E}">
        <p14:creationId xmlns:p14="http://schemas.microsoft.com/office/powerpoint/2010/main" val="2433110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57B6A-E257-C24E-A79E-C8E9B838304F}"/>
              </a:ext>
            </a:extLst>
          </p:cNvPr>
          <p:cNvSpPr>
            <a:spLocks noGrp="1"/>
          </p:cNvSpPr>
          <p:nvPr>
            <p:ph type="body" sz="quarter" idx="15"/>
          </p:nvPr>
        </p:nvSpPr>
        <p:spPr>
          <a:xfrm>
            <a:off x="287383" y="1645920"/>
            <a:ext cx="11066417" cy="4445787"/>
          </a:xfrm>
        </p:spPr>
        <p:txBody>
          <a:bodyPr/>
          <a:lstStyle/>
          <a:p>
            <a:pPr marL="540000" indent="-457200"/>
            <a:r>
              <a:rPr lang="en-CA" dirty="0" err="1"/>
              <a:t>D'Alton</a:t>
            </a:r>
            <a:r>
              <a:rPr lang="en-CA" dirty="0"/>
              <a:t>, L. J. (2012). </a:t>
            </a:r>
            <a:r>
              <a:rPr lang="en-CA" i="1" dirty="0"/>
              <a:t>A critical historical analysis of the public performance right </a:t>
            </a:r>
            <a:r>
              <a:rPr lang="en-CA" dirty="0"/>
              <a:t>[Doctoral dissertation, University of Western Ontario]. Electronic Thesis and Dissertation Repository. 442. Retrieved from: </a:t>
            </a:r>
            <a:r>
              <a:rPr lang="en-CA" u="sng" dirty="0">
                <a:hlinkClick r:id="rId2"/>
              </a:rPr>
              <a:t>https://ir.lib.uwo.ca/etd/442</a:t>
            </a:r>
            <a:endParaRPr lang="en-CA" dirty="0"/>
          </a:p>
          <a:p>
            <a:pPr marL="540000" indent="-457200"/>
            <a:r>
              <a:rPr lang="en-CA" dirty="0"/>
              <a:t>Geist, M. (2011). </a:t>
            </a:r>
            <a:r>
              <a:rPr lang="en-CA" dirty="0">
                <a:hlinkClick r:id="rId3"/>
              </a:rPr>
              <a:t>Access copyright: It’s “virtually impossible” to opt-out of tariff</a:t>
            </a:r>
            <a:r>
              <a:rPr lang="en-CA" dirty="0"/>
              <a:t> [blog post]. Retrieved from: </a:t>
            </a:r>
            <a:r>
              <a:rPr lang="en-CA" u="sng" dirty="0">
                <a:hlinkClick r:id="rId3"/>
              </a:rPr>
              <a:t>https://www.michaelgeist.ca/2011/07/access-copyright-on-interim-tariff/</a:t>
            </a:r>
            <a:endParaRPr lang="en-CA" dirty="0"/>
          </a:p>
          <a:p>
            <a:pPr marL="540000" indent="-457200"/>
            <a:r>
              <a:rPr lang="en-CA" dirty="0"/>
              <a:t>Geist, M. (2017) Ignoring the Supreme Court : Federal Court judge hands Access Copyright fair dealing victory [blog post]. Retrieved from: </a:t>
            </a:r>
            <a:r>
              <a:rPr lang="en-CA" u="sng" dirty="0">
                <a:hlinkClick r:id="rId4"/>
              </a:rPr>
              <a:t>https://www.michaelgeist.ca/2017/07/ignoring-supreme-court-trial-judge-hands-access-copyright-fair-dealing-victory/</a:t>
            </a:r>
            <a:r>
              <a:rPr lang="en-CA" dirty="0"/>
              <a:t>  (this focuses on the weaknesses and inconsistencies of the fair dealing assessment in the initial 2017 federal court case) </a:t>
            </a:r>
          </a:p>
          <a:p>
            <a:pPr marL="540000" indent="-457200"/>
            <a:r>
              <a:rPr lang="en-CA" dirty="0"/>
              <a:t>Geist, M. (2020) Federal Court of Appeal deals Access Copyright huge blow as it overturns York University copyright decision [blog post]. Retrieved from: </a:t>
            </a:r>
            <a:r>
              <a:rPr lang="en-CA" u="sng" dirty="0">
                <a:hlinkClick r:id="rId5"/>
              </a:rPr>
              <a:t>https://www.michaelgeist.ca/2020/04/federal-court-of-appeal-deals-access-copyright-huge-blow-as-it-overturns-york-university-copyright-decision/</a:t>
            </a:r>
            <a:r>
              <a:rPr lang="en-CA" dirty="0"/>
              <a:t> </a:t>
            </a:r>
          </a:p>
          <a:p>
            <a:br>
              <a:rPr lang="en-CA" dirty="0"/>
            </a:br>
            <a:endParaRPr lang="en-US" dirty="0"/>
          </a:p>
        </p:txBody>
      </p:sp>
    </p:spTree>
    <p:extLst>
      <p:ext uri="{BB962C8B-B14F-4D97-AF65-F5344CB8AC3E}">
        <p14:creationId xmlns:p14="http://schemas.microsoft.com/office/powerpoint/2010/main" val="2374998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57B6A-E257-C24E-A79E-C8E9B838304F}"/>
              </a:ext>
            </a:extLst>
          </p:cNvPr>
          <p:cNvSpPr>
            <a:spLocks noGrp="1"/>
          </p:cNvSpPr>
          <p:nvPr>
            <p:ph type="body" sz="quarter" idx="15"/>
          </p:nvPr>
        </p:nvSpPr>
        <p:spPr>
          <a:xfrm>
            <a:off x="522514" y="1776549"/>
            <a:ext cx="10831286" cy="4315158"/>
          </a:xfrm>
        </p:spPr>
        <p:txBody>
          <a:bodyPr/>
          <a:lstStyle/>
          <a:p>
            <a:pPr marL="540000" indent="-457200"/>
            <a:r>
              <a:rPr lang="en-CA" dirty="0"/>
              <a:t>House of Commons Standing Committee on Industry, Science and Technology (2019). Statutory Review of the </a:t>
            </a:r>
            <a:r>
              <a:rPr lang="en-CA" i="1" dirty="0"/>
              <a:t>Copyright Act. </a:t>
            </a:r>
            <a:r>
              <a:rPr lang="en-CA" dirty="0"/>
              <a:t>Retrieved from:</a:t>
            </a:r>
            <a:r>
              <a:rPr lang="en-CA" dirty="0">
                <a:hlinkClick r:id="rId2">
                  <a:extLst>
                    <a:ext uri="{A12FA001-AC4F-418D-AE19-62706E023703}">
                      <ahyp:hlinkClr xmlns:ahyp="http://schemas.microsoft.com/office/drawing/2018/hyperlinkcolor" val="tx"/>
                    </a:ext>
                  </a:extLst>
                </a:hlinkClick>
              </a:rPr>
              <a:t> </a:t>
            </a:r>
            <a:r>
              <a:rPr lang="en-CA" u="sng" dirty="0">
                <a:solidFill>
                  <a:srgbClr val="0563C1"/>
                </a:solidFill>
                <a:hlinkClick r:id="rId2">
                  <a:extLst>
                    <a:ext uri="{A12FA001-AC4F-418D-AE19-62706E023703}">
                      <ahyp:hlinkClr xmlns:ahyp="http://schemas.microsoft.com/office/drawing/2018/hyperlinkcolor" val="tx"/>
                    </a:ext>
                  </a:extLst>
                </a:hlinkClick>
              </a:rPr>
              <a:t>https://www.ourcommons.ca/Content/Committee/421/INDU/Reports/RP10537003/indurp16/indurp16-e.pdf</a:t>
            </a:r>
            <a:endParaRPr lang="en-CA" dirty="0"/>
          </a:p>
          <a:p>
            <a:pPr marL="540000" indent="-457200"/>
            <a:r>
              <a:rPr lang="en-CA" dirty="0"/>
              <a:t>Katz, A. (2017) Access Copyright v. York University: Anatomy of a Predictable but Avoidable Loss[blog post] Retrieved from</a:t>
            </a:r>
            <a:r>
              <a:rPr lang="en-CA" dirty="0">
                <a:solidFill>
                  <a:srgbClr val="222222"/>
                </a:solidFill>
              </a:rPr>
              <a:t>: </a:t>
            </a:r>
            <a:r>
              <a:rPr lang="en-CA" u="sng" dirty="0">
                <a:solidFill>
                  <a:srgbClr val="1155CC"/>
                </a:solidFill>
                <a:hlinkClick r:id="rId3"/>
              </a:rPr>
              <a:t>https://arielkatz.org/access-copyright-v-york-university-anatomy-predictable-avoidable-loss/</a:t>
            </a:r>
            <a:endParaRPr lang="en-CA" dirty="0"/>
          </a:p>
          <a:p>
            <a:pPr marL="540000" indent="-457200"/>
            <a:r>
              <a:rPr lang="en-CA" dirty="0"/>
              <a:t>Knopf, H. (2017).</a:t>
            </a:r>
            <a:r>
              <a:rPr lang="en-CA" i="1" dirty="0"/>
              <a:t> Access Copyright v. York U</a:t>
            </a:r>
            <a:r>
              <a:rPr lang="en-CA" dirty="0"/>
              <a:t> – And All Eyes Over to York U for What's Next [blog post]. Retrieved from: </a:t>
            </a:r>
            <a:r>
              <a:rPr lang="en-CA" u="sng" dirty="0">
                <a:solidFill>
                  <a:srgbClr val="1155CC"/>
                </a:solidFill>
                <a:hlinkClick r:id="rId4"/>
              </a:rPr>
              <a:t>https://excesscopyright.blogspot.com/2017/07/access-copyright-v-york-u-and-all-eyes_14.html</a:t>
            </a:r>
            <a:endParaRPr lang="en-CA" dirty="0"/>
          </a:p>
          <a:p>
            <a:pPr marL="540000" indent="-457200">
              <a:spcAft>
                <a:spcPts val="1000"/>
              </a:spcAft>
            </a:pPr>
            <a:r>
              <a:rPr lang="en-CA" dirty="0"/>
              <a:t>Murray, L.J., &amp; </a:t>
            </a:r>
            <a:r>
              <a:rPr lang="en-CA" dirty="0" err="1"/>
              <a:t>Trosow</a:t>
            </a:r>
            <a:r>
              <a:rPr lang="en-CA" dirty="0"/>
              <a:t>, S. E. (2013). </a:t>
            </a:r>
            <a:r>
              <a:rPr lang="en-CA" i="1" dirty="0"/>
              <a:t>Canadian copyright: A citizen’s guide </a:t>
            </a:r>
            <a:r>
              <a:rPr lang="en-CA" dirty="0"/>
              <a:t>(2nd ed.). Between the Lines</a:t>
            </a:r>
          </a:p>
          <a:p>
            <a:endParaRPr lang="en-US" dirty="0"/>
          </a:p>
        </p:txBody>
      </p:sp>
    </p:spTree>
    <p:extLst>
      <p:ext uri="{BB962C8B-B14F-4D97-AF65-F5344CB8AC3E}">
        <p14:creationId xmlns:p14="http://schemas.microsoft.com/office/powerpoint/2010/main" val="314099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57B6A-E257-C24E-A79E-C8E9B838304F}"/>
              </a:ext>
            </a:extLst>
          </p:cNvPr>
          <p:cNvSpPr>
            <a:spLocks noGrp="1"/>
          </p:cNvSpPr>
          <p:nvPr>
            <p:ph type="body" sz="quarter" idx="15"/>
          </p:nvPr>
        </p:nvSpPr>
        <p:spPr/>
        <p:txBody>
          <a:bodyPr/>
          <a:lstStyle/>
          <a:p>
            <a:pPr marL="540000" indent="-457200"/>
            <a:r>
              <a:rPr lang="en-CA" dirty="0"/>
              <a:t>Nair, M. (2020). York; some initial thoughts [blog post]. Retrieved from: </a:t>
            </a:r>
            <a:r>
              <a:rPr lang="en-CA" u="sng" dirty="0">
                <a:hlinkClick r:id="rId2"/>
              </a:rPr>
              <a:t>https://fairduty.wordpress.com/2020/05/06/york-some-initial-thoughts/</a:t>
            </a:r>
            <a:endParaRPr lang="en-CA" dirty="0"/>
          </a:p>
          <a:p>
            <a:pPr marL="540000" indent="-457200"/>
            <a:r>
              <a:rPr lang="en-CA" dirty="0"/>
              <a:t>Owens, R. C. (2017) The Court Backs Creators, Not Universities. </a:t>
            </a:r>
            <a:r>
              <a:rPr lang="en-CA" i="1" dirty="0"/>
              <a:t>Financial Post</a:t>
            </a:r>
            <a:r>
              <a:rPr lang="en-CA" dirty="0"/>
              <a:t>. Retrieved from: </a:t>
            </a:r>
            <a:r>
              <a:rPr lang="en-CA" u="sng" dirty="0">
                <a:hlinkClick r:id="rId3"/>
              </a:rPr>
              <a:t>https://business.financialpost.com/opinion/the-court-backs-creators-not-universities</a:t>
            </a:r>
            <a:r>
              <a:rPr lang="en-CA" dirty="0"/>
              <a:t>_ </a:t>
            </a:r>
          </a:p>
          <a:p>
            <a:pPr marL="540000" indent="-457200"/>
            <a:r>
              <a:rPr lang="en-CA" dirty="0"/>
              <a:t>Sheppard, A., (2020). The York appeal and fair dealing guidelines.</a:t>
            </a:r>
            <a:r>
              <a:rPr lang="en-CA" i="1" dirty="0"/>
              <a:t> The Quad. </a:t>
            </a:r>
            <a:r>
              <a:rPr lang="en-CA" dirty="0"/>
              <a:t>Retrieved from: </a:t>
            </a:r>
            <a:r>
              <a:rPr lang="en-CA" u="sng" dirty="0">
                <a:hlinkClick r:id="rId4"/>
              </a:rPr>
              <a:t>https://blog.ualberta.ca/the-york-appeal-and-fair-dealing-guidelines-f6739fefe940</a:t>
            </a:r>
            <a:r>
              <a:rPr lang="en-CA" dirty="0"/>
              <a:t>  (this has a good breakdown of the fair dealing decision in the appeal) </a:t>
            </a:r>
          </a:p>
          <a:p>
            <a:br>
              <a:rPr lang="en-CA" dirty="0"/>
            </a:br>
            <a:endParaRPr lang="en-US" dirty="0"/>
          </a:p>
        </p:txBody>
      </p:sp>
    </p:spTree>
    <p:extLst>
      <p:ext uri="{BB962C8B-B14F-4D97-AF65-F5344CB8AC3E}">
        <p14:creationId xmlns:p14="http://schemas.microsoft.com/office/powerpoint/2010/main" val="1987626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9455FB2-3B10-B246-B88F-4F5C53C065B4}"/>
              </a:ext>
            </a:extLst>
          </p:cNvPr>
          <p:cNvSpPr txBox="1">
            <a:spLocks/>
          </p:cNvSpPr>
          <p:nvPr/>
        </p:nvSpPr>
        <p:spPr>
          <a:xfrm>
            <a:off x="628168" y="2146609"/>
            <a:ext cx="10502608" cy="4250430"/>
          </a:xfrm>
          <a:prstGeom prst="rect">
            <a:avLst/>
          </a:prstGeom>
        </p:spPr>
        <p:txBody>
          <a:bodyPr/>
          <a:lstStyle>
            <a:lvl1pPr marL="0" indent="0" algn="l" defTabSz="914400" rtl="0" eaLnBrk="1" latinLnBrk="0" hangingPunct="1">
              <a:lnSpc>
                <a:spcPct val="90000"/>
              </a:lnSpc>
              <a:spcBef>
                <a:spcPts val="1000"/>
              </a:spcBef>
              <a:buFont typeface="Arial"/>
              <a:buNone/>
              <a:defRPr sz="2000" kern="120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40000" indent="-457200"/>
            <a:r>
              <a:rPr lang="en-CA" dirty="0"/>
              <a:t>Access Copyright v. York University, 2017 FCC 669 Retrieved from: </a:t>
            </a:r>
            <a:r>
              <a:rPr lang="en-CA" u="sng" dirty="0">
                <a:hlinkClick r:id="rId2"/>
              </a:rPr>
              <a:t>https://decisions.fct-cf.gc.ca/fc-cf/decisions/en/item/232727/index.do?q=access+copyright+v+york+</a:t>
            </a:r>
            <a:endParaRPr lang="en-CA" u="sng" dirty="0"/>
          </a:p>
          <a:p>
            <a:pPr marL="540000" indent="-457200"/>
            <a:endParaRPr lang="en-CA" dirty="0"/>
          </a:p>
          <a:p>
            <a:pPr marL="540000" indent="-457200"/>
            <a:r>
              <a:rPr lang="en-CA" dirty="0"/>
              <a:t>York University v. Access Copyright, 2020 FCA 77 Retrieved from: </a:t>
            </a:r>
            <a:r>
              <a:rPr lang="en-CA" u="sng" dirty="0">
                <a:hlinkClick r:id="rId3"/>
              </a:rPr>
              <a:t>https://decisions.fca-caf.gc.ca/fca-caf/decisions/en/item/469654/index.do</a:t>
            </a:r>
            <a:endParaRPr lang="en-CA" u="sng" dirty="0"/>
          </a:p>
          <a:p>
            <a:pPr marL="360000" indent="-457200"/>
            <a:endParaRPr lang="en-CA" dirty="0"/>
          </a:p>
          <a:p>
            <a:endParaRPr lang="en-US" dirty="0"/>
          </a:p>
        </p:txBody>
      </p:sp>
    </p:spTree>
    <p:extLst>
      <p:ext uri="{BB962C8B-B14F-4D97-AF65-F5344CB8AC3E}">
        <p14:creationId xmlns:p14="http://schemas.microsoft.com/office/powerpoint/2010/main" val="4006739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D3F454-DE47-6047-AF60-0352E4375F6D}"/>
              </a:ext>
            </a:extLst>
          </p:cNvPr>
          <p:cNvSpPr>
            <a:spLocks noGrp="1"/>
          </p:cNvSpPr>
          <p:nvPr>
            <p:ph type="body" sz="quarter" idx="15"/>
          </p:nvPr>
        </p:nvSpPr>
        <p:spPr>
          <a:xfrm>
            <a:off x="412595" y="1616927"/>
            <a:ext cx="11273883" cy="4474780"/>
          </a:xfrm>
        </p:spPr>
        <p:txBody>
          <a:bodyPr/>
          <a:lstStyle/>
          <a:p>
            <a:pPr marL="540000" indent="-457200"/>
            <a:r>
              <a:rPr lang="en-US" sz="1600" dirty="0"/>
              <a:t>Till </a:t>
            </a:r>
            <a:r>
              <a:rPr lang="en-US" sz="1600" dirty="0" err="1"/>
              <a:t>Teenck</a:t>
            </a:r>
            <a:r>
              <a:rPr lang="en-US" sz="1600" dirty="0"/>
              <a:t> (n.d.). Accept Payment. </a:t>
            </a:r>
            <a:r>
              <a:rPr lang="en-US" sz="1600" i="1" dirty="0"/>
              <a:t>The Noun Project</a:t>
            </a:r>
            <a:r>
              <a:rPr lang="en-US" sz="1600" dirty="0"/>
              <a:t>. CC BY Retrieved from: </a:t>
            </a:r>
            <a:r>
              <a:rPr lang="en-CA" sz="1600" dirty="0">
                <a:hlinkClick r:id="rId3"/>
              </a:rPr>
              <a:t>https://thenounproject.com/tillt/collection/money-money/?i=402474</a:t>
            </a:r>
            <a:endParaRPr lang="en-CA" sz="1600" dirty="0"/>
          </a:p>
          <a:p>
            <a:pPr marL="540000" indent="-457200"/>
            <a:r>
              <a:rPr lang="en-CA" sz="1600" dirty="0"/>
              <a:t>Kick(n.d.). Scales. </a:t>
            </a:r>
            <a:r>
              <a:rPr lang="en-CA" sz="1600" i="1" dirty="0"/>
              <a:t>The Noun Project</a:t>
            </a:r>
            <a:r>
              <a:rPr lang="en-CA" sz="1600" dirty="0"/>
              <a:t>. CC BY. </a:t>
            </a:r>
            <a:r>
              <a:rPr lang="en-CA" sz="1600" dirty="0">
                <a:hlinkClick r:id="rId4"/>
              </a:rPr>
              <a:t>https://thenounproject.com/search/?q=scale&amp;i=1320645</a:t>
            </a:r>
            <a:endParaRPr lang="en-CA" sz="1600" dirty="0"/>
          </a:p>
          <a:p>
            <a:pPr marL="540000" indent="-457200"/>
            <a:r>
              <a:rPr lang="en-CA" sz="1600" dirty="0"/>
              <a:t>Guilherme </a:t>
            </a:r>
            <a:r>
              <a:rPr lang="en-CA" sz="1600" dirty="0" err="1"/>
              <a:t>Fertado</a:t>
            </a:r>
            <a:r>
              <a:rPr lang="en-CA" sz="1600" dirty="0"/>
              <a:t> (n.d.). Sign. </a:t>
            </a:r>
            <a:r>
              <a:rPr lang="en-CA" sz="1600" i="1" dirty="0"/>
              <a:t>The Noun </a:t>
            </a:r>
            <a:r>
              <a:rPr lang="en-CA" sz="1600" i="1" dirty="0" err="1"/>
              <a:t>Prohect</a:t>
            </a:r>
            <a:r>
              <a:rPr lang="en-CA" sz="1600" i="1" dirty="0"/>
              <a:t>. </a:t>
            </a:r>
            <a:r>
              <a:rPr lang="en-CA" sz="1600" dirty="0"/>
              <a:t>CC BY. Retrieved from: </a:t>
            </a:r>
            <a:r>
              <a:rPr lang="en-CA" sz="1600" dirty="0">
                <a:hlinkClick r:id="rId5"/>
              </a:rPr>
              <a:t>https://thenounproject.com/search/?q=sign&amp;i=1859815</a:t>
            </a:r>
            <a:endParaRPr lang="en-CA" sz="1600" dirty="0"/>
          </a:p>
          <a:p>
            <a:pPr marL="540000" indent="-457200"/>
            <a:r>
              <a:rPr lang="en-CA" sz="1600" dirty="0"/>
              <a:t>Star and Anchor Designs (n.d.). Building. T</a:t>
            </a:r>
            <a:r>
              <a:rPr lang="en-CA" sz="1600" i="1" dirty="0"/>
              <a:t>he Noun Project. </a:t>
            </a:r>
            <a:r>
              <a:rPr lang="en-CA" sz="1600" dirty="0"/>
              <a:t>Retrieved from: </a:t>
            </a:r>
            <a:r>
              <a:rPr lang="en-CA" sz="1600" dirty="0">
                <a:hlinkClick r:id="rId6"/>
              </a:rPr>
              <a:t>https://thenounproject.com/search/?q=building&amp;i=164596</a:t>
            </a:r>
            <a:endParaRPr lang="en-CA" sz="1600" dirty="0"/>
          </a:p>
          <a:p>
            <a:pPr marL="540000" indent="-457200"/>
            <a:r>
              <a:rPr lang="en-US" sz="1600" dirty="0" err="1"/>
              <a:t>AmruID</a:t>
            </a:r>
            <a:r>
              <a:rPr lang="en-US" sz="1600" dirty="0"/>
              <a:t>(n.d.). Account writer. </a:t>
            </a:r>
            <a:r>
              <a:rPr lang="en-US" sz="1600" i="1" dirty="0"/>
              <a:t>The Noun Project</a:t>
            </a:r>
            <a:r>
              <a:rPr lang="en-US" sz="1600" dirty="0"/>
              <a:t>. Retrieved from: </a:t>
            </a:r>
            <a:r>
              <a:rPr lang="en-CA" sz="1600" dirty="0">
                <a:hlinkClick r:id="rId7"/>
              </a:rPr>
              <a:t>https://thenounproject.com/search/?q=writer&amp;i=2928435</a:t>
            </a:r>
            <a:endParaRPr lang="en-CA" sz="1600" dirty="0"/>
          </a:p>
          <a:p>
            <a:pPr marL="540000" indent="-457200"/>
            <a:r>
              <a:rPr lang="en-CA" sz="1600" dirty="0" err="1">
                <a:latin typeface="Arial" panose="020B0604020202020204" pitchFamily="34" charset="0"/>
                <a:cs typeface="Arial" panose="020B0604020202020204" pitchFamily="34" charset="0"/>
              </a:rPr>
              <a:t>Crosswell</a:t>
            </a:r>
            <a:r>
              <a:rPr lang="en-CA" sz="1600" dirty="0">
                <a:latin typeface="Arial" panose="020B0604020202020204" pitchFamily="34" charset="0"/>
                <a:cs typeface="Arial" panose="020B0604020202020204" pitchFamily="34" charset="0"/>
              </a:rPr>
              <a:t>, Rob. (n.d.). Library. </a:t>
            </a:r>
            <a:r>
              <a:rPr lang="en-CA" sz="1600" i="1" dirty="0">
                <a:latin typeface="Arial" panose="020B0604020202020204" pitchFamily="34" charset="0"/>
                <a:cs typeface="Arial" panose="020B0604020202020204" pitchFamily="34" charset="0"/>
              </a:rPr>
              <a:t>The Noun Project. </a:t>
            </a:r>
            <a:r>
              <a:rPr lang="en-CA" sz="1600" dirty="0">
                <a:latin typeface="Arial" panose="020B0604020202020204" pitchFamily="34" charset="0"/>
                <a:cs typeface="Arial" panose="020B0604020202020204" pitchFamily="34" charset="0"/>
              </a:rPr>
              <a:t>CC BY. </a:t>
            </a:r>
            <a:r>
              <a:rPr lang="en-CA" sz="1600" dirty="0">
                <a:latin typeface="Arial" panose="020B0604020202020204" pitchFamily="34" charset="0"/>
                <a:cs typeface="Arial" panose="020B0604020202020204" pitchFamily="34" charset="0"/>
                <a:hlinkClick r:id="rId8"/>
              </a:rPr>
              <a:t>https://thenounproject.com/crosswellrob/uploads/?i=1122689</a:t>
            </a:r>
            <a:endParaRPr lang="en-CA" sz="1600" dirty="0">
              <a:latin typeface="Arial" panose="020B0604020202020204" pitchFamily="34" charset="0"/>
              <a:cs typeface="Arial" panose="020B0604020202020204" pitchFamily="34" charset="0"/>
            </a:endParaRPr>
          </a:p>
          <a:p>
            <a:pPr marL="540000" indent="-457200"/>
            <a:r>
              <a:rPr lang="en-CA" sz="1600" dirty="0" err="1"/>
              <a:t>DesignNex</a:t>
            </a:r>
            <a:r>
              <a:rPr lang="en-CA" sz="1600" dirty="0"/>
              <a:t> (n.d.). Document. </a:t>
            </a:r>
            <a:r>
              <a:rPr lang="en-CA" sz="1600" i="1" dirty="0"/>
              <a:t>The Noun Project</a:t>
            </a:r>
            <a:r>
              <a:rPr lang="en-CA" sz="1600" dirty="0"/>
              <a:t>. CC BY. Retrieved </a:t>
            </a:r>
            <a:r>
              <a:rPr lang="en-CA" sz="1600" dirty="0" err="1"/>
              <a:t>from:</a:t>
            </a:r>
            <a:r>
              <a:rPr lang="en-CA" sz="1600" dirty="0" err="1">
                <a:hlinkClick r:id="rId9"/>
              </a:rPr>
              <a:t>https</a:t>
            </a:r>
            <a:r>
              <a:rPr lang="en-CA" sz="1600" dirty="0">
                <a:hlinkClick r:id="rId9"/>
              </a:rPr>
              <a:t>://thenounproject.com/search/?q=copyright&amp;i=93928</a:t>
            </a:r>
            <a:endParaRPr lang="en-CA" sz="1600" dirty="0"/>
          </a:p>
          <a:p>
            <a:pPr marL="540000" indent="-457200"/>
            <a:r>
              <a:rPr lang="en-CA" sz="1600" dirty="0" err="1"/>
              <a:t>Rockicon</a:t>
            </a:r>
            <a:r>
              <a:rPr lang="en-CA" sz="1600" dirty="0"/>
              <a:t> (n.d.) Book. </a:t>
            </a:r>
            <a:r>
              <a:rPr lang="en-CA" sz="1600" i="1" dirty="0"/>
              <a:t>The Noun Project. </a:t>
            </a:r>
            <a:r>
              <a:rPr lang="en-CA" sz="1600" dirty="0"/>
              <a:t>CC BY. Retrieved from: </a:t>
            </a:r>
            <a:r>
              <a:rPr lang="en-CA" sz="1600" dirty="0">
                <a:hlinkClick r:id="rId10"/>
              </a:rPr>
              <a:t>https://thenounproject.com/search/?q=book&amp;i=1573145</a:t>
            </a:r>
            <a:endParaRPr lang="en-CA" sz="1600" dirty="0"/>
          </a:p>
          <a:p>
            <a:pPr marL="540000" indent="-457200"/>
            <a:r>
              <a:rPr lang="en-CA" sz="1600" dirty="0">
                <a:cs typeface="Arial" panose="020B0604020202020204" pitchFamily="34" charset="0"/>
              </a:rPr>
              <a:t>Daria </a:t>
            </a:r>
            <a:r>
              <a:rPr lang="en-CA" sz="1600" dirty="0" err="1">
                <a:cs typeface="Arial" panose="020B0604020202020204" pitchFamily="34" charset="0"/>
              </a:rPr>
              <a:t>Szymonowicz</a:t>
            </a:r>
            <a:r>
              <a:rPr lang="en-CA" sz="1600" dirty="0">
                <a:cs typeface="Arial" panose="020B0604020202020204" pitchFamily="34" charset="0"/>
              </a:rPr>
              <a:t> (n.d.). Essay. </a:t>
            </a:r>
            <a:r>
              <a:rPr lang="en-CA" sz="1600" i="1" dirty="0">
                <a:cs typeface="Arial" panose="020B0604020202020204" pitchFamily="34" charset="0"/>
              </a:rPr>
              <a:t>The Noun Project. CC BY. </a:t>
            </a:r>
            <a:r>
              <a:rPr lang="en-CA" sz="1600" u="sng" dirty="0">
                <a:cs typeface="Arial" panose="020B0604020202020204" pitchFamily="34" charset="0"/>
                <a:hlinkClick r:id="rId11"/>
              </a:rPr>
              <a:t>https://thenounproject.com/search/?q=essay&amp;i=1353220#</a:t>
            </a:r>
            <a:endParaRPr lang="en-CA" sz="1600" u="sng" dirty="0">
              <a:cs typeface="Arial" panose="020B0604020202020204" pitchFamily="34" charset="0"/>
            </a:endParaRPr>
          </a:p>
          <a:p>
            <a:pPr marL="540000" indent="-457200"/>
            <a:r>
              <a:rPr lang="en-US" sz="1600" dirty="0"/>
              <a:t>Gabriela Rodríguez(n.d.). Panel. </a:t>
            </a:r>
            <a:r>
              <a:rPr lang="en-US" sz="1600" i="1" dirty="0"/>
              <a:t>The Noun Project</a:t>
            </a:r>
            <a:r>
              <a:rPr lang="en-US" sz="1600" dirty="0"/>
              <a:t>. Retrieved from: </a:t>
            </a:r>
            <a:r>
              <a:rPr lang="en-CA" sz="1600" dirty="0">
                <a:hlinkClick r:id="rId12"/>
              </a:rPr>
              <a:t>https://thenounproject.com/search/?q=panel&amp;i=1142582</a:t>
            </a:r>
            <a:endParaRPr lang="en-CA" sz="1600" dirty="0"/>
          </a:p>
          <a:p>
            <a:pPr marL="540000" indent="-457200"/>
            <a:endParaRPr lang="en-CA" sz="1600" dirty="0"/>
          </a:p>
          <a:p>
            <a:pPr marL="540000" indent="-457200"/>
            <a:endParaRPr lang="en-US" sz="1600" dirty="0"/>
          </a:p>
        </p:txBody>
      </p:sp>
    </p:spTree>
    <p:extLst>
      <p:ext uri="{BB962C8B-B14F-4D97-AF65-F5344CB8AC3E}">
        <p14:creationId xmlns:p14="http://schemas.microsoft.com/office/powerpoint/2010/main" val="1132739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D053F1-A94B-A847-99A4-25C7900D72C9}"/>
              </a:ext>
            </a:extLst>
          </p:cNvPr>
          <p:cNvSpPr>
            <a:spLocks noGrp="1"/>
          </p:cNvSpPr>
          <p:nvPr>
            <p:ph type="body" sz="quarter" idx="15"/>
          </p:nvPr>
        </p:nvSpPr>
        <p:spPr>
          <a:xfrm>
            <a:off x="311296" y="1558249"/>
            <a:ext cx="11569408" cy="6221646"/>
          </a:xfrm>
        </p:spPr>
        <p:txBody>
          <a:bodyPr/>
          <a:lstStyle/>
          <a:p>
            <a:pPr marL="540000" indent="-457200"/>
            <a:r>
              <a:rPr lang="en-US" sz="1600" dirty="0"/>
              <a:t>Designs by MB (n.d.). Paper money. </a:t>
            </a:r>
            <a:r>
              <a:rPr lang="en-US" sz="1600" i="1" dirty="0"/>
              <a:t>The Noun Project</a:t>
            </a:r>
            <a:r>
              <a:rPr lang="en-US" sz="1600" dirty="0"/>
              <a:t>. CC BY. Retrieved from: </a:t>
            </a:r>
            <a:r>
              <a:rPr lang="en-CA" sz="1600" dirty="0">
                <a:hlinkClick r:id="rId3"/>
              </a:rPr>
              <a:t>https://thenounproject.com/search/?q=paper%20money&amp;i=3360185</a:t>
            </a:r>
            <a:endParaRPr lang="en-CA" sz="1600" u="sng" dirty="0">
              <a:cs typeface="Arial" panose="020B0604020202020204" pitchFamily="34" charset="0"/>
            </a:endParaRPr>
          </a:p>
          <a:p>
            <a:pPr marL="540000" indent="-457200"/>
            <a:r>
              <a:rPr lang="en-CA" sz="1600" dirty="0">
                <a:cs typeface="Arial" panose="020B0604020202020204" pitchFamily="34" charset="0"/>
              </a:rPr>
              <a:t>Tatyana RU (n.d.). Question Mark and Exclamation Mark. </a:t>
            </a:r>
            <a:r>
              <a:rPr lang="en-CA" sz="1600" i="1" dirty="0">
                <a:cs typeface="Arial" panose="020B0604020202020204" pitchFamily="34" charset="0"/>
              </a:rPr>
              <a:t>The Noun Project. </a:t>
            </a:r>
            <a:r>
              <a:rPr lang="en-CA" sz="1600" dirty="0">
                <a:cs typeface="Arial" panose="020B0604020202020204" pitchFamily="34" charset="0"/>
              </a:rPr>
              <a:t>CC BY. </a:t>
            </a:r>
            <a:r>
              <a:rPr lang="en-CA" sz="1600" dirty="0">
                <a:hlinkClick r:id="rId4"/>
              </a:rPr>
              <a:t>https://thenounproject.com/tanyasolo1986/uploads/?i=2460596</a:t>
            </a:r>
            <a:endParaRPr lang="en-CA" sz="1600" dirty="0"/>
          </a:p>
          <a:p>
            <a:pPr marL="540000" indent="-457200"/>
            <a:r>
              <a:rPr lang="en-US" sz="1600" dirty="0" err="1"/>
              <a:t>Rawpixel</a:t>
            </a:r>
            <a:r>
              <a:rPr lang="en-US" sz="1600" dirty="0"/>
              <a:t>. (n.d.). [Isabelle]. </a:t>
            </a:r>
            <a:r>
              <a:rPr lang="en-US" sz="1600" i="1" dirty="0" err="1"/>
              <a:t>Pixabay</a:t>
            </a:r>
            <a:r>
              <a:rPr lang="en-US" sz="1600" i="1" dirty="0"/>
              <a:t>. </a:t>
            </a:r>
            <a:r>
              <a:rPr lang="en-CA" sz="1600" dirty="0">
                <a:hlinkClick r:id="rId5"/>
              </a:rPr>
              <a:t>https://pixabay.com/illustrations/cartoon-casual-character-drawing-3685566/</a:t>
            </a:r>
            <a:endParaRPr lang="en-CA" sz="1600" dirty="0"/>
          </a:p>
          <a:p>
            <a:pPr marL="540000" indent="-457200"/>
            <a:r>
              <a:rPr lang="en-CA" sz="1600" dirty="0" err="1"/>
              <a:t>InspectorJ</a:t>
            </a:r>
            <a:r>
              <a:rPr lang="en-CA" sz="1600" dirty="0"/>
              <a:t> (2017). Violin </a:t>
            </a:r>
            <a:r>
              <a:rPr lang="en-CA" sz="1600" dirty="0" err="1"/>
              <a:t>Glissendo</a:t>
            </a:r>
            <a:r>
              <a:rPr lang="en-CA" sz="1600" dirty="0"/>
              <a:t> Ascending. </a:t>
            </a:r>
            <a:r>
              <a:rPr lang="en-CA" sz="1600" i="1" dirty="0" err="1"/>
              <a:t>Freesound</a:t>
            </a:r>
            <a:r>
              <a:rPr lang="en-CA" sz="1600" i="1" dirty="0"/>
              <a:t>. </a:t>
            </a:r>
            <a:r>
              <a:rPr lang="en-CA" sz="1600" dirty="0"/>
              <a:t>CC BY. Retrieved from: </a:t>
            </a:r>
            <a:r>
              <a:rPr lang="en-CA" sz="1600" dirty="0">
                <a:hlinkClick r:id="rId6"/>
              </a:rPr>
              <a:t>https://freesound.org/people/InspectorJ/sounds/411728/</a:t>
            </a:r>
            <a:endParaRPr lang="en-CA" sz="1600" dirty="0"/>
          </a:p>
          <a:p>
            <a:pPr marL="540000" indent="-457200"/>
            <a:r>
              <a:rPr lang="en-CA" sz="1600" dirty="0"/>
              <a:t>Jake Dunham (n.d.). All seeing eye. The Noun Project. CC BY. Retrieved from: </a:t>
            </a:r>
            <a:r>
              <a:rPr lang="en-CA" sz="1600" dirty="0">
                <a:hlinkClick r:id="rId7"/>
              </a:rPr>
              <a:t>https://thenounproject.com/search/?q=all%20seeing%20eye&amp;i=913953</a:t>
            </a:r>
            <a:endParaRPr lang="en-CA" sz="1600" dirty="0"/>
          </a:p>
          <a:p>
            <a:pPr marL="540000" indent="-457200"/>
            <a:r>
              <a:rPr lang="en-CA" sz="1600" dirty="0" err="1"/>
              <a:t>Aliwijaya</a:t>
            </a:r>
            <a:r>
              <a:rPr lang="en-CA" sz="1600" dirty="0"/>
              <a:t> (n.d.). Weight. </a:t>
            </a:r>
            <a:r>
              <a:rPr lang="en-CA" sz="1600" i="1" dirty="0"/>
              <a:t>The Noun Project</a:t>
            </a:r>
            <a:r>
              <a:rPr lang="en-CA" sz="1600" dirty="0"/>
              <a:t>. CC BY. Retrieved from: </a:t>
            </a:r>
            <a:r>
              <a:rPr lang="en-CA" sz="1600" dirty="0">
                <a:hlinkClick r:id="rId8"/>
              </a:rPr>
              <a:t>https://thenounproject.com/search/?q=weight&amp;i=1274253</a:t>
            </a:r>
            <a:endParaRPr lang="en-CA" sz="1600" dirty="0"/>
          </a:p>
          <a:p>
            <a:pPr marL="540000" indent="-457200"/>
            <a:r>
              <a:rPr lang="en-CA" sz="1600" dirty="0">
                <a:hlinkClick r:id="rId9"/>
              </a:rPr>
              <a:t>https://thenounproject.com/search/?q=content%20management&amp;i=1575870</a:t>
            </a:r>
            <a:endParaRPr lang="en-CA" sz="1600" dirty="0"/>
          </a:p>
          <a:p>
            <a:pPr marL="540000" indent="-457200"/>
            <a:r>
              <a:rPr lang="en-CA" sz="1600" dirty="0"/>
              <a:t>”Logo York University” (2015). Wikimedia Commons. Public Domain. Retrieved from: </a:t>
            </a:r>
            <a:r>
              <a:rPr lang="en-CA" sz="1600" dirty="0">
                <a:hlinkClick r:id="rId10"/>
              </a:rPr>
              <a:t>https://en.wikipedia.org/wiki/York_University#/media/File:Logo_York_University.svg</a:t>
            </a:r>
            <a:endParaRPr lang="en-CA" sz="1600" dirty="0"/>
          </a:p>
          <a:p>
            <a:pPr marL="540000" indent="-457200"/>
            <a:r>
              <a:rPr lang="en-CA" sz="1600" dirty="0"/>
              <a:t>Vector Market (n.d.). Content sharing. T</a:t>
            </a:r>
            <a:r>
              <a:rPr lang="en-CA" sz="1600" i="1" dirty="0"/>
              <a:t>he Noun Project. </a:t>
            </a:r>
            <a:r>
              <a:rPr lang="en-CA" sz="1600" dirty="0"/>
              <a:t>CC BY. Retrieved from: </a:t>
            </a:r>
            <a:r>
              <a:rPr lang="en-CA" sz="1600" dirty="0">
                <a:hlinkClick r:id="rId9"/>
              </a:rPr>
              <a:t>https://thenounproject.com/search/?q=content%20management&amp;i=1575870</a:t>
            </a:r>
            <a:r>
              <a:rPr lang="en-CA" sz="1600" dirty="0"/>
              <a:t> </a:t>
            </a:r>
          </a:p>
          <a:p>
            <a:pPr marL="540000" indent="-457200"/>
            <a:r>
              <a:rPr lang="en-CA" sz="1600" dirty="0"/>
              <a:t>Edwin PM (n.d.). Agreement. </a:t>
            </a:r>
            <a:r>
              <a:rPr lang="en-CA" sz="1600" i="1" dirty="0"/>
              <a:t>The Noun Project. </a:t>
            </a:r>
            <a:r>
              <a:rPr lang="en-CA" sz="1600" dirty="0"/>
              <a:t>CC BY Retrieved from: </a:t>
            </a:r>
            <a:r>
              <a:rPr lang="en-CA" sz="1600" dirty="0">
                <a:hlinkClick r:id="rId11"/>
              </a:rPr>
              <a:t>https://thenounproject.com/search/?q=agreement%20company&amp;i=3373812</a:t>
            </a:r>
            <a:endParaRPr lang="en-CA" sz="1600" dirty="0"/>
          </a:p>
          <a:p>
            <a:pPr marL="540000" indent="-457200"/>
            <a:endParaRPr lang="en-US" dirty="0"/>
          </a:p>
        </p:txBody>
      </p:sp>
    </p:spTree>
    <p:extLst>
      <p:ext uri="{BB962C8B-B14F-4D97-AF65-F5344CB8AC3E}">
        <p14:creationId xmlns:p14="http://schemas.microsoft.com/office/powerpoint/2010/main" val="812199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F1613C-E388-0A4F-A210-AD9738782A10}"/>
              </a:ext>
            </a:extLst>
          </p:cNvPr>
          <p:cNvSpPr>
            <a:spLocks noGrp="1"/>
          </p:cNvSpPr>
          <p:nvPr>
            <p:ph type="body" sz="quarter" idx="15"/>
          </p:nvPr>
        </p:nvSpPr>
        <p:spPr>
          <a:xfrm>
            <a:off x="482501" y="1688947"/>
            <a:ext cx="11527436" cy="4103180"/>
          </a:xfrm>
        </p:spPr>
        <p:txBody>
          <a:bodyPr/>
          <a:lstStyle/>
          <a:p>
            <a:pPr marL="540000" indent="-457200"/>
            <a:r>
              <a:rPr lang="en-CA" sz="1600" dirty="0" err="1"/>
              <a:t>onathasmello</a:t>
            </a:r>
            <a:r>
              <a:rPr lang="en-CA" sz="1600" dirty="0"/>
              <a:t> (2012) Global Open Educational Resources Logo. Wikimedia Commons. CC BY. Retrieved from: </a:t>
            </a:r>
            <a:r>
              <a:rPr lang="en-CA" sz="1600" dirty="0">
                <a:hlinkClick r:id="rId2"/>
              </a:rPr>
              <a:t>https://commons.wikimedia.org/wiki/File:Global_Open_Educational_Resources_Logo.svg</a:t>
            </a:r>
            <a:endParaRPr lang="en-CA" sz="1600" dirty="0"/>
          </a:p>
          <a:p>
            <a:pPr marL="540000" indent="-457200"/>
            <a:r>
              <a:rPr lang="en-CA" sz="1800" dirty="0" err="1">
                <a:cs typeface="Arial" panose="020B0604020202020204" pitchFamily="34" charset="0"/>
              </a:rPr>
              <a:t>Alexkandrel</a:t>
            </a:r>
            <a:r>
              <a:rPr lang="en-CA" sz="1800" dirty="0">
                <a:cs typeface="Arial" panose="020B0604020202020204" pitchFamily="34" charset="0"/>
              </a:rPr>
              <a:t> (2012). Royal sparkle </a:t>
            </a:r>
            <a:r>
              <a:rPr lang="en-CA" sz="1800" dirty="0" err="1">
                <a:cs typeface="Arial" panose="020B0604020202020204" pitchFamily="34" charset="0"/>
              </a:rPr>
              <a:t>woosh</a:t>
            </a:r>
            <a:r>
              <a:rPr lang="en-CA" sz="1800" dirty="0">
                <a:cs typeface="Arial" panose="020B0604020202020204" pitchFamily="34" charset="0"/>
              </a:rPr>
              <a:t> left to right. </a:t>
            </a:r>
            <a:r>
              <a:rPr lang="en-CA" sz="1800" i="1" dirty="0" err="1">
                <a:cs typeface="Arial" panose="020B0604020202020204" pitchFamily="34" charset="0"/>
              </a:rPr>
              <a:t>Freesound</a:t>
            </a:r>
            <a:r>
              <a:rPr lang="en-CA" sz="1800" dirty="0">
                <a:cs typeface="Arial" panose="020B0604020202020204" pitchFamily="34" charset="0"/>
              </a:rPr>
              <a:t>. CC0.</a:t>
            </a:r>
            <a:r>
              <a:rPr lang="en-CA" sz="1800" dirty="0">
                <a:hlinkClick r:id="rId3"/>
              </a:rPr>
              <a:t> https://freesound.org/people/alexkandrell/sounds/170522/</a:t>
            </a:r>
            <a:endParaRPr lang="en-CA" sz="1800" dirty="0"/>
          </a:p>
          <a:p>
            <a:pPr marL="540000" indent="-457200"/>
            <a:r>
              <a:rPr lang="en-CA" sz="1600" dirty="0" err="1"/>
              <a:t>OpenClipart</a:t>
            </a:r>
            <a:r>
              <a:rPr lang="en-CA" sz="1600" dirty="0"/>
              <a:t>-Vectors (n.d.). [Fairy-tale land]. </a:t>
            </a:r>
            <a:r>
              <a:rPr lang="en-CA" sz="1600" i="1" dirty="0" err="1"/>
              <a:t>Pixabay</a:t>
            </a:r>
            <a:r>
              <a:rPr lang="en-CA" sz="1600" i="1" dirty="0"/>
              <a:t>. </a:t>
            </a:r>
            <a:r>
              <a:rPr lang="en-CA" sz="1600" dirty="0"/>
              <a:t>Retrieved from: </a:t>
            </a:r>
            <a:r>
              <a:rPr lang="en-CA" sz="1600" dirty="0">
                <a:hlinkClick r:id="rId4"/>
              </a:rPr>
              <a:t>https://pixabay.com/vectors/castle-chateau-landscape-147413/</a:t>
            </a:r>
            <a:endParaRPr lang="en-CA" sz="1600" dirty="0"/>
          </a:p>
          <a:p>
            <a:pPr marL="540000" indent="-457200"/>
            <a:r>
              <a:rPr lang="en-CA" sz="1600" dirty="0" err="1"/>
              <a:t>OpenClipart</a:t>
            </a:r>
            <a:r>
              <a:rPr lang="en-CA" sz="1600" dirty="0"/>
              <a:t>-Vectors (n.d.). [bird]. </a:t>
            </a:r>
            <a:r>
              <a:rPr lang="en-CA" sz="1600" dirty="0" err="1"/>
              <a:t>Pixabay</a:t>
            </a:r>
            <a:r>
              <a:rPr lang="en-CA" sz="1600" dirty="0"/>
              <a:t>. Retrieved from: </a:t>
            </a:r>
            <a:r>
              <a:rPr lang="en-CA" sz="1600" dirty="0">
                <a:hlinkClick r:id="rId5"/>
              </a:rPr>
              <a:t>https://pixabay.com/vectors/aves-birds-flying-colors-sparrows-148952/</a:t>
            </a:r>
            <a:endParaRPr lang="en-CA" sz="1600" dirty="0"/>
          </a:p>
          <a:p>
            <a:pPr marL="540000" indent="-457200"/>
            <a:r>
              <a:rPr lang="en-CA" sz="1600" dirty="0" err="1"/>
              <a:t>Czarcasis</a:t>
            </a:r>
            <a:r>
              <a:rPr lang="en-CA" sz="1600" dirty="0"/>
              <a:t> (2015). Shattering glass. </a:t>
            </a:r>
            <a:r>
              <a:rPr lang="en-CA" sz="1600" i="1" dirty="0" err="1"/>
              <a:t>Freesound</a:t>
            </a:r>
            <a:r>
              <a:rPr lang="en-CA" sz="1600" i="1" dirty="0"/>
              <a:t>. </a:t>
            </a:r>
            <a:r>
              <a:rPr lang="en-CA" sz="1600" dirty="0"/>
              <a:t>CC BY. Retrieved by: </a:t>
            </a:r>
            <a:r>
              <a:rPr lang="en-CA" sz="1400" dirty="0">
                <a:hlinkClick r:id="rId6"/>
              </a:rPr>
              <a:t>https://freesound.org/people/Czarcazas/sounds/330800/</a:t>
            </a:r>
            <a:endParaRPr lang="en-CA" sz="1400" dirty="0"/>
          </a:p>
          <a:p>
            <a:pPr marL="540000" indent="-457200"/>
            <a:r>
              <a:rPr lang="en-US" sz="1600" dirty="0" err="1"/>
              <a:t>Clker</a:t>
            </a:r>
            <a:r>
              <a:rPr lang="en-US" sz="1600" dirty="0"/>
              <a:t>-Free-Vector-Images (n.d.). [Lawyer]. </a:t>
            </a:r>
            <a:r>
              <a:rPr lang="en-US" sz="1600" i="1" dirty="0" err="1"/>
              <a:t>Pixabay</a:t>
            </a:r>
            <a:r>
              <a:rPr lang="en-US" sz="1600" dirty="0"/>
              <a:t>. Retrieved from: </a:t>
            </a:r>
            <a:r>
              <a:rPr lang="en-CA" sz="1600" dirty="0">
                <a:hlinkClick r:id="rId7"/>
              </a:rPr>
              <a:t>https://pixabay.com/vectors/lawyer-attorney-barrister-judge-28838/</a:t>
            </a:r>
            <a:endParaRPr lang="en-CA" sz="1600" dirty="0"/>
          </a:p>
          <a:p>
            <a:pPr marL="540000" indent="-457200"/>
            <a:r>
              <a:rPr lang="en-CA" sz="1600" dirty="0"/>
              <a:t>Federal Court. (n.d.). [Federal Court Coat of Arms]. Federal Court</a:t>
            </a:r>
            <a:r>
              <a:rPr lang="en-CA" sz="1600" dirty="0">
                <a:solidFill>
                  <a:schemeClr val="tx1"/>
                </a:solidFill>
              </a:rPr>
              <a:t>: </a:t>
            </a:r>
            <a:r>
              <a:rPr lang="en-CA" sz="1600" dirty="0">
                <a:hlinkClick r:id="rId8"/>
              </a:rPr>
              <a:t>https://www.fct-cf.gc.ca/Content/img/base/newCOA.jpg</a:t>
            </a:r>
            <a:endParaRPr lang="en-CA" sz="1600" dirty="0"/>
          </a:p>
          <a:p>
            <a:pPr marL="360000" indent="-457200">
              <a:lnSpc>
                <a:spcPct val="100000"/>
              </a:lnSpc>
            </a:pPr>
            <a:r>
              <a:rPr lang="az-Cyrl-AZ" sz="1600" dirty="0">
                <a:latin typeface="Arial" panose="020B0604020202020204" pitchFamily="34" charset="0"/>
                <a:cs typeface="Arial" panose="020B0604020202020204" pitchFamily="34" charset="0"/>
              </a:rPr>
              <a:t>Тимур Минвалеев, </a:t>
            </a:r>
            <a:r>
              <a:rPr lang="en-CA" sz="1600" dirty="0">
                <a:latin typeface="Arial" panose="020B0604020202020204" pitchFamily="34" charset="0"/>
                <a:cs typeface="Arial" panose="020B0604020202020204" pitchFamily="34" charset="0"/>
              </a:rPr>
              <a:t>RU. (n.d.). Percent.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 </a:t>
            </a:r>
            <a:r>
              <a:rPr lang="en-US" sz="1600" dirty="0">
                <a:latin typeface="Arial" panose="020B0604020202020204" pitchFamily="34" charset="0"/>
                <a:cs typeface="Arial" panose="020B0604020202020204" pitchFamily="34" charset="0"/>
              </a:rPr>
              <a:t>Retrieved from: </a:t>
            </a:r>
            <a:r>
              <a:rPr lang="en-CA" sz="1600" dirty="0">
                <a:latin typeface="Arial" panose="020B0604020202020204" pitchFamily="34" charset="0"/>
                <a:cs typeface="Arial" panose="020B0604020202020204" pitchFamily="34" charset="0"/>
                <a:hlinkClick r:id="rId9"/>
              </a:rPr>
              <a:t>https://thenounproject.com/search/?q=percent&amp;i=397874</a:t>
            </a:r>
            <a:endParaRPr lang="en-CA" sz="1600" dirty="0">
              <a:latin typeface="Arial" panose="020B0604020202020204" pitchFamily="34" charset="0"/>
              <a:cs typeface="Arial" panose="020B0604020202020204" pitchFamily="34" charset="0"/>
            </a:endParaRPr>
          </a:p>
          <a:p>
            <a:pPr marL="360000" indent="-457200">
              <a:lnSpc>
                <a:spcPct val="100000"/>
              </a:lnSpc>
            </a:pPr>
            <a:r>
              <a:rPr lang="en-CA" sz="1600" dirty="0">
                <a:latin typeface="Arial" panose="020B0604020202020204" pitchFamily="34" charset="0"/>
                <a:cs typeface="Arial" panose="020B0604020202020204" pitchFamily="34" charset="0"/>
              </a:rPr>
              <a:t>ATOM, TH. (n.d.). Copy.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a:t>
            </a:r>
            <a:r>
              <a:rPr lang="en-CA" sz="1600" dirty="0">
                <a:solidFill>
                  <a:schemeClr val="tx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Retrieved from: </a:t>
            </a:r>
            <a:r>
              <a:rPr lang="en-CA" sz="1600" dirty="0">
                <a:latin typeface="Arial" panose="020B0604020202020204" pitchFamily="34" charset="0"/>
                <a:cs typeface="Arial" panose="020B0604020202020204" pitchFamily="34" charset="0"/>
                <a:hlinkClick r:id="rId10"/>
              </a:rPr>
              <a:t>https://thenounproject.com/search/?q=copy&amp;i=1474212</a:t>
            </a:r>
            <a:endParaRPr lang="en-CA" sz="1600" dirty="0">
              <a:solidFill>
                <a:srgbClr val="FF0000"/>
              </a:solidFill>
              <a:latin typeface="Arial" panose="020B0604020202020204" pitchFamily="34" charset="0"/>
              <a:cs typeface="Arial" panose="020B0604020202020204" pitchFamily="34" charset="0"/>
            </a:endParaRPr>
          </a:p>
          <a:p>
            <a:pPr marL="540000" indent="-457200"/>
            <a:endParaRPr lang="en-CA" sz="1600" dirty="0"/>
          </a:p>
          <a:p>
            <a:endParaRPr lang="en-US" dirty="0"/>
          </a:p>
        </p:txBody>
      </p:sp>
    </p:spTree>
    <p:extLst>
      <p:ext uri="{BB962C8B-B14F-4D97-AF65-F5344CB8AC3E}">
        <p14:creationId xmlns:p14="http://schemas.microsoft.com/office/powerpoint/2010/main" val="197941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TWO MAIN ISSUES </a:t>
            </a:r>
          </a:p>
        </p:txBody>
      </p:sp>
      <p:grpSp>
        <p:nvGrpSpPr>
          <p:cNvPr id="5" name="Group 4">
            <a:extLst>
              <a:ext uri="{FF2B5EF4-FFF2-40B4-BE49-F238E27FC236}">
                <a16:creationId xmlns:a16="http://schemas.microsoft.com/office/drawing/2014/main" id="{8901D4B4-EBA2-B542-BDBD-7ABD259C0755}"/>
              </a:ext>
            </a:extLst>
          </p:cNvPr>
          <p:cNvGrpSpPr/>
          <p:nvPr/>
        </p:nvGrpSpPr>
        <p:grpSpPr>
          <a:xfrm>
            <a:off x="450579" y="2108875"/>
            <a:ext cx="4700764" cy="707886"/>
            <a:chOff x="450579" y="2108875"/>
            <a:chExt cx="4700764" cy="707886"/>
          </a:xfrm>
        </p:grpSpPr>
        <p:sp>
          <p:nvSpPr>
            <p:cNvPr id="2" name="TextBox 1">
              <a:extLst>
                <a:ext uri="{FF2B5EF4-FFF2-40B4-BE49-F238E27FC236}">
                  <a16:creationId xmlns:a16="http://schemas.microsoft.com/office/drawing/2014/main" id="{67434B96-0E54-F447-BF87-C938F9BD52AD}"/>
                </a:ext>
              </a:extLst>
            </p:cNvPr>
            <p:cNvSpPr txBox="1"/>
            <p:nvPr/>
          </p:nvSpPr>
          <p:spPr>
            <a:xfrm>
              <a:off x="1101858" y="2258345"/>
              <a:ext cx="4049485" cy="461665"/>
            </a:xfrm>
            <a:prstGeom prst="rect">
              <a:avLst/>
            </a:prstGeom>
            <a:noFill/>
          </p:spPr>
          <p:txBody>
            <a:bodyPr wrap="square" rtlCol="0">
              <a:spAutoFit/>
            </a:bodyPr>
            <a:lstStyle/>
            <a:p>
              <a:r>
                <a:rPr lang="en-US" sz="2400" dirty="0"/>
                <a:t>Are tariffs mandatory?</a:t>
              </a:r>
            </a:p>
          </p:txBody>
        </p:sp>
        <p:sp>
          <p:nvSpPr>
            <p:cNvPr id="3" name="TextBox 2">
              <a:extLst>
                <a:ext uri="{FF2B5EF4-FFF2-40B4-BE49-F238E27FC236}">
                  <a16:creationId xmlns:a16="http://schemas.microsoft.com/office/drawing/2014/main" id="{B6997805-D505-4A48-877D-7F193E2F6A56}"/>
                </a:ext>
              </a:extLst>
            </p:cNvPr>
            <p:cNvSpPr txBox="1"/>
            <p:nvPr/>
          </p:nvSpPr>
          <p:spPr>
            <a:xfrm>
              <a:off x="450579" y="2108875"/>
              <a:ext cx="1063690" cy="707886"/>
            </a:xfrm>
            <a:prstGeom prst="rect">
              <a:avLst/>
            </a:prstGeom>
            <a:noFill/>
          </p:spPr>
          <p:txBody>
            <a:bodyPr wrap="square" rtlCol="0">
              <a:spAutoFit/>
            </a:bodyPr>
            <a:lstStyle/>
            <a:p>
              <a:r>
                <a:rPr lang="en-US" sz="4000" dirty="0"/>
                <a:t>1. </a:t>
              </a:r>
            </a:p>
          </p:txBody>
        </p:sp>
      </p:grpSp>
      <p:grpSp>
        <p:nvGrpSpPr>
          <p:cNvPr id="15" name="Group 14">
            <a:extLst>
              <a:ext uri="{FF2B5EF4-FFF2-40B4-BE49-F238E27FC236}">
                <a16:creationId xmlns:a16="http://schemas.microsoft.com/office/drawing/2014/main" id="{544F69C8-09E8-224D-BCA0-6FBBEADD2733}"/>
              </a:ext>
            </a:extLst>
          </p:cNvPr>
          <p:cNvGrpSpPr/>
          <p:nvPr/>
        </p:nvGrpSpPr>
        <p:grpSpPr>
          <a:xfrm>
            <a:off x="6041462" y="2108875"/>
            <a:ext cx="6150538" cy="707886"/>
            <a:chOff x="6041462" y="2108875"/>
            <a:chExt cx="6150538" cy="707886"/>
          </a:xfrm>
        </p:grpSpPr>
        <p:sp>
          <p:nvSpPr>
            <p:cNvPr id="4" name="TextBox 3">
              <a:extLst>
                <a:ext uri="{FF2B5EF4-FFF2-40B4-BE49-F238E27FC236}">
                  <a16:creationId xmlns:a16="http://schemas.microsoft.com/office/drawing/2014/main" id="{17319CB9-0FAB-CF4C-A623-9FD34165FE5E}"/>
                </a:ext>
              </a:extLst>
            </p:cNvPr>
            <p:cNvSpPr txBox="1"/>
            <p:nvPr/>
          </p:nvSpPr>
          <p:spPr>
            <a:xfrm>
              <a:off x="6627813" y="2255965"/>
              <a:ext cx="5564187" cy="461665"/>
            </a:xfrm>
            <a:prstGeom prst="rect">
              <a:avLst/>
            </a:prstGeom>
            <a:noFill/>
          </p:spPr>
          <p:txBody>
            <a:bodyPr wrap="square" rtlCol="0">
              <a:spAutoFit/>
            </a:bodyPr>
            <a:lstStyle/>
            <a:p>
              <a:r>
                <a:rPr lang="en-US" sz="2400" dirty="0"/>
                <a:t>Were York’s fair dealing guidelines fair?</a:t>
              </a:r>
            </a:p>
          </p:txBody>
        </p:sp>
        <p:sp>
          <p:nvSpPr>
            <p:cNvPr id="6" name="TextBox 5">
              <a:extLst>
                <a:ext uri="{FF2B5EF4-FFF2-40B4-BE49-F238E27FC236}">
                  <a16:creationId xmlns:a16="http://schemas.microsoft.com/office/drawing/2014/main" id="{6B81D61D-95FC-6144-B5DE-68DD8D8BBB1A}"/>
                </a:ext>
              </a:extLst>
            </p:cNvPr>
            <p:cNvSpPr txBox="1"/>
            <p:nvPr/>
          </p:nvSpPr>
          <p:spPr>
            <a:xfrm>
              <a:off x="6041462" y="2108875"/>
              <a:ext cx="839756" cy="707886"/>
            </a:xfrm>
            <a:prstGeom prst="rect">
              <a:avLst/>
            </a:prstGeom>
            <a:noFill/>
          </p:spPr>
          <p:txBody>
            <a:bodyPr wrap="square" rtlCol="0">
              <a:spAutoFit/>
            </a:bodyPr>
            <a:lstStyle/>
            <a:p>
              <a:r>
                <a:rPr lang="en-US" sz="4000" dirty="0"/>
                <a:t>2. </a:t>
              </a:r>
            </a:p>
          </p:txBody>
        </p:sp>
      </p:grpSp>
      <p:pic>
        <p:nvPicPr>
          <p:cNvPr id="7" name="Picture 6" descr="A close up of a logo&#10;&#10;Description automatically generated">
            <a:extLst>
              <a:ext uri="{FF2B5EF4-FFF2-40B4-BE49-F238E27FC236}">
                <a16:creationId xmlns:a16="http://schemas.microsoft.com/office/drawing/2014/main" id="{B1E67903-0349-4944-8334-59454A9D8874}"/>
              </a:ext>
            </a:extLst>
          </p:cNvPr>
          <p:cNvPicPr>
            <a:picLocks noChangeAspect="1"/>
          </p:cNvPicPr>
          <p:nvPr/>
        </p:nvPicPr>
        <p:blipFill>
          <a:blip r:embed="rId3"/>
          <a:stretch>
            <a:fillRect/>
          </a:stretch>
        </p:blipFill>
        <p:spPr>
          <a:xfrm>
            <a:off x="9266476" y="3531625"/>
            <a:ext cx="1943100" cy="1676400"/>
          </a:xfrm>
          <a:prstGeom prst="rect">
            <a:avLst/>
          </a:prstGeom>
        </p:spPr>
      </p:pic>
      <p:pic>
        <p:nvPicPr>
          <p:cNvPr id="8" name="Picture 7">
            <a:extLst>
              <a:ext uri="{FF2B5EF4-FFF2-40B4-BE49-F238E27FC236}">
                <a16:creationId xmlns:a16="http://schemas.microsoft.com/office/drawing/2014/main" id="{B81A3DE6-628C-4849-B564-374BBF1271FF}"/>
              </a:ext>
            </a:extLst>
          </p:cNvPr>
          <p:cNvPicPr>
            <a:picLocks noChangeAspect="1"/>
          </p:cNvPicPr>
          <p:nvPr/>
        </p:nvPicPr>
        <p:blipFill>
          <a:blip r:embed="rId4"/>
          <a:srcRect/>
          <a:stretch/>
        </p:blipFill>
        <p:spPr>
          <a:xfrm>
            <a:off x="2819370" y="3192629"/>
            <a:ext cx="1956737" cy="1721581"/>
          </a:xfrm>
          <a:prstGeom prst="rect">
            <a:avLst/>
          </a:prstGeom>
        </p:spPr>
      </p:pic>
      <p:pic>
        <p:nvPicPr>
          <p:cNvPr id="10" name="Picture 9" descr="A close up of a colorful background&#10;&#10;Description automatically generated">
            <a:extLst>
              <a:ext uri="{FF2B5EF4-FFF2-40B4-BE49-F238E27FC236}">
                <a16:creationId xmlns:a16="http://schemas.microsoft.com/office/drawing/2014/main" id="{7B76F394-17F5-264F-9D8D-4FB6B9278C25}"/>
              </a:ext>
            </a:extLst>
          </p:cNvPr>
          <p:cNvPicPr>
            <a:picLocks noChangeAspect="1"/>
          </p:cNvPicPr>
          <p:nvPr/>
        </p:nvPicPr>
        <p:blipFill>
          <a:blip r:embed="rId5"/>
          <a:stretch>
            <a:fillRect/>
          </a:stretch>
        </p:blipFill>
        <p:spPr>
          <a:xfrm>
            <a:off x="6579435" y="3328573"/>
            <a:ext cx="2303760" cy="2282943"/>
          </a:xfrm>
          <a:prstGeom prst="rect">
            <a:avLst/>
          </a:prstGeom>
        </p:spPr>
      </p:pic>
      <p:grpSp>
        <p:nvGrpSpPr>
          <p:cNvPr id="11" name="Group 10">
            <a:extLst>
              <a:ext uri="{FF2B5EF4-FFF2-40B4-BE49-F238E27FC236}">
                <a16:creationId xmlns:a16="http://schemas.microsoft.com/office/drawing/2014/main" id="{84523D37-19DA-3E41-A043-26C44DD0EF6C}"/>
              </a:ext>
            </a:extLst>
          </p:cNvPr>
          <p:cNvGrpSpPr/>
          <p:nvPr/>
        </p:nvGrpSpPr>
        <p:grpSpPr>
          <a:xfrm>
            <a:off x="982424" y="3719667"/>
            <a:ext cx="1753463" cy="1460649"/>
            <a:chOff x="2785520" y="4434922"/>
            <a:chExt cx="1168998" cy="1604158"/>
          </a:xfrm>
        </p:grpSpPr>
        <p:pic>
          <p:nvPicPr>
            <p:cNvPr id="12" name="Picture 11" descr="A close up of a logo&#10;&#10;Description automatically generated">
              <a:extLst>
                <a:ext uri="{FF2B5EF4-FFF2-40B4-BE49-F238E27FC236}">
                  <a16:creationId xmlns:a16="http://schemas.microsoft.com/office/drawing/2014/main" id="{0578CA2D-B950-8343-AA57-0709B7AD1F2D}"/>
                </a:ext>
              </a:extLst>
            </p:cNvPr>
            <p:cNvPicPr>
              <a:picLocks noChangeAspect="1"/>
            </p:cNvPicPr>
            <p:nvPr/>
          </p:nvPicPr>
          <p:blipFill>
            <a:blip r:embed="rId6">
              <a:duotone>
                <a:schemeClr val="accent6">
                  <a:shade val="45000"/>
                  <a:satMod val="135000"/>
                </a:schemeClr>
                <a:prstClr val="white"/>
              </a:duotone>
            </a:blip>
            <a:stretch>
              <a:fillRect/>
            </a:stretch>
          </p:blipFill>
          <p:spPr>
            <a:xfrm>
              <a:off x="2785520" y="4434922"/>
              <a:ext cx="969129" cy="932659"/>
            </a:xfrm>
            <a:prstGeom prst="rect">
              <a:avLst/>
            </a:prstGeom>
          </p:spPr>
        </p:pic>
        <p:sp>
          <p:nvSpPr>
            <p:cNvPr id="13" name="TextBox 12">
              <a:extLst>
                <a:ext uri="{FF2B5EF4-FFF2-40B4-BE49-F238E27FC236}">
                  <a16:creationId xmlns:a16="http://schemas.microsoft.com/office/drawing/2014/main" id="{46C7365D-FC55-CA4F-B5C4-B61F40E6BEA7}"/>
                </a:ext>
              </a:extLst>
            </p:cNvPr>
            <p:cNvSpPr txBox="1"/>
            <p:nvPr/>
          </p:nvSpPr>
          <p:spPr>
            <a:xfrm>
              <a:off x="3040850" y="5454578"/>
              <a:ext cx="913668" cy="584502"/>
            </a:xfrm>
            <a:prstGeom prst="rect">
              <a:avLst/>
            </a:prstGeom>
            <a:noFill/>
          </p:spPr>
          <p:txBody>
            <a:bodyPr wrap="square" rtlCol="0">
              <a:spAutoFit/>
            </a:bodyPr>
            <a:lstStyle/>
            <a:p>
              <a:r>
                <a:rPr lang="en-US" dirty="0"/>
                <a:t>Tariff</a:t>
              </a:r>
            </a:p>
          </p:txBody>
        </p:sp>
      </p:grpSp>
    </p:spTree>
    <p:extLst>
      <p:ext uri="{BB962C8B-B14F-4D97-AF65-F5344CB8AC3E}">
        <p14:creationId xmlns:p14="http://schemas.microsoft.com/office/powerpoint/2010/main" val="156601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C7103C8-4A21-FD4E-B84F-7A9AA5910FAA}"/>
              </a:ext>
            </a:extLst>
          </p:cNvPr>
          <p:cNvSpPr txBox="1">
            <a:spLocks/>
          </p:cNvSpPr>
          <p:nvPr/>
        </p:nvSpPr>
        <p:spPr>
          <a:xfrm>
            <a:off x="453957" y="1748584"/>
            <a:ext cx="11284086" cy="4250430"/>
          </a:xfrm>
          <a:prstGeom prst="rect">
            <a:avLst/>
          </a:prstGeom>
        </p:spPr>
        <p:txBody>
          <a:bodyPr/>
          <a:lstStyle>
            <a:lvl1pPr marL="0" indent="0" algn="l" defTabSz="914400" rtl="0" eaLnBrk="1" latinLnBrk="0" hangingPunct="1">
              <a:lnSpc>
                <a:spcPct val="90000"/>
              </a:lnSpc>
              <a:spcBef>
                <a:spcPts val="1000"/>
              </a:spcBef>
              <a:buFont typeface="Arial"/>
              <a:buNone/>
              <a:defRPr sz="2000" kern="120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000" indent="-457200"/>
            <a:r>
              <a:rPr lang="en-US" sz="1600" dirty="0" err="1">
                <a:latin typeface="Arial" panose="020B0604020202020204" pitchFamily="34" charset="0"/>
                <a:cs typeface="Arial" panose="020B0604020202020204" pitchFamily="34" charset="0"/>
              </a:rPr>
              <a:t>Farais</a:t>
            </a:r>
            <a:r>
              <a:rPr lang="en-US" sz="1600" dirty="0">
                <a:latin typeface="Arial" panose="020B0604020202020204" pitchFamily="34" charset="0"/>
                <a:cs typeface="Arial" panose="020B0604020202020204" pitchFamily="34" charset="0"/>
              </a:rPr>
              <a:t>, B, CL. (n.d.). Decision. </a:t>
            </a:r>
            <a:r>
              <a:rPr lang="en-US" sz="1600" i="1" dirty="0">
                <a:latin typeface="Arial" panose="020B0604020202020204" pitchFamily="34" charset="0"/>
                <a:cs typeface="Arial" panose="020B0604020202020204" pitchFamily="34" charset="0"/>
              </a:rPr>
              <a:t>The Noun Project</a:t>
            </a:r>
            <a:r>
              <a:rPr lang="en-US" sz="1600" dirty="0">
                <a:latin typeface="Arial" panose="020B0604020202020204" pitchFamily="34" charset="0"/>
                <a:cs typeface="Arial" panose="020B0604020202020204" pitchFamily="34" charset="0"/>
              </a:rPr>
              <a:t>. CC BY.</a:t>
            </a:r>
            <a:r>
              <a:rPr lang="en-US" sz="1600" dirty="0">
                <a:solidFill>
                  <a:schemeClr val="tx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Retrieved from: </a:t>
            </a:r>
            <a:r>
              <a:rPr lang="en-CA" sz="1600" dirty="0">
                <a:latin typeface="Arial" panose="020B0604020202020204" pitchFamily="34" charset="0"/>
                <a:cs typeface="Arial" panose="020B0604020202020204" pitchFamily="34" charset="0"/>
                <a:hlinkClick r:id="rId2"/>
              </a:rPr>
              <a:t>https://thenounproject.com/search/?q=alternatives&amp;i=1074053</a:t>
            </a:r>
            <a:endParaRPr lang="en-US" sz="1600" dirty="0">
              <a:latin typeface="Arial" panose="020B0604020202020204" pitchFamily="34" charset="0"/>
              <a:cs typeface="Arial" panose="020B0604020202020204" pitchFamily="34" charset="0"/>
            </a:endParaRPr>
          </a:p>
          <a:p>
            <a:pPr marL="360000" indent="-457200">
              <a:lnSpc>
                <a:spcPct val="100000"/>
              </a:lnSpc>
            </a:pPr>
            <a:r>
              <a:rPr lang="en-CA" sz="1600" dirty="0">
                <a:latin typeface="Arial" panose="020B0604020202020204" pitchFamily="34" charset="0"/>
                <a:cs typeface="Arial" panose="020B0604020202020204" pitchFamily="34" charset="0"/>
              </a:rPr>
              <a:t>AFY Studio, ID. (n.d.). Leaf.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 </a:t>
            </a:r>
            <a:r>
              <a:rPr lang="en-US" sz="1600" dirty="0">
                <a:latin typeface="Arial" panose="020B0604020202020204" pitchFamily="34" charset="0"/>
                <a:cs typeface="Arial" panose="020B0604020202020204" pitchFamily="34" charset="0"/>
              </a:rPr>
              <a:t>Retrieved from: </a:t>
            </a:r>
            <a:r>
              <a:rPr lang="en-CA" sz="1600" dirty="0">
                <a:latin typeface="Arial" panose="020B0604020202020204" pitchFamily="34" charset="0"/>
                <a:cs typeface="Arial" panose="020B0604020202020204" pitchFamily="34" charset="0"/>
                <a:hlinkClick r:id="rId3"/>
              </a:rPr>
              <a:t>https://thenounproject.com/AFYstudio/uploads/?i=1737325</a:t>
            </a:r>
            <a:endParaRPr lang="en-US" sz="1600" dirty="0"/>
          </a:p>
          <a:p>
            <a:pPr marL="360000" indent="-457200"/>
            <a:r>
              <a:rPr lang="en-CA" sz="1600" dirty="0" err="1">
                <a:latin typeface="Arial" panose="020B0604020202020204" pitchFamily="34" charset="0"/>
                <a:cs typeface="Arial" panose="020B0604020202020204" pitchFamily="34" charset="0"/>
              </a:rPr>
              <a:t>Cresnar</a:t>
            </a:r>
            <a:r>
              <a:rPr lang="en-CA" sz="1600" dirty="0">
                <a:latin typeface="Arial" panose="020B0604020202020204" pitchFamily="34" charset="0"/>
                <a:cs typeface="Arial" panose="020B0604020202020204" pitchFamily="34" charset="0"/>
              </a:rPr>
              <a:t>, Gregor. (n.d.). Dollar sign.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a:t>
            </a:r>
            <a:r>
              <a:rPr lang="en-CA" sz="1600" dirty="0">
                <a:solidFill>
                  <a:schemeClr val="tx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Retrieved from: </a:t>
            </a:r>
            <a:r>
              <a:rPr lang="en-CA" sz="1600" dirty="0">
                <a:latin typeface="Arial" panose="020B0604020202020204" pitchFamily="34" charset="0"/>
                <a:cs typeface="Arial" panose="020B0604020202020204" pitchFamily="34" charset="0"/>
                <a:hlinkClick r:id="rId4"/>
              </a:rPr>
              <a:t>https://thenounproject.com/search/?q=dollar%20sign&amp;i=171145</a:t>
            </a:r>
            <a:endParaRPr lang="en-CA" sz="1600" dirty="0">
              <a:latin typeface="Arial" panose="020B0604020202020204" pitchFamily="34" charset="0"/>
              <a:cs typeface="Arial" panose="020B0604020202020204" pitchFamily="34" charset="0"/>
            </a:endParaRPr>
          </a:p>
          <a:p>
            <a:pPr marL="360000" indent="-457200"/>
            <a:r>
              <a:rPr lang="en-CA" sz="1600" dirty="0">
                <a:latin typeface="Arial" panose="020B0604020202020204" pitchFamily="34" charset="0"/>
                <a:cs typeface="Arial" panose="020B0604020202020204" pitchFamily="34" charset="0"/>
              </a:rPr>
              <a:t>[Photo of Ariel Katz] CC BY SA. Retrieved from: </a:t>
            </a:r>
            <a:r>
              <a:rPr lang="en-CA" sz="1600" dirty="0">
                <a:hlinkClick r:id="rId5"/>
              </a:rPr>
              <a:t>https://arielkatz.org/about</a:t>
            </a:r>
            <a:endParaRPr lang="en-CA" sz="1600" dirty="0"/>
          </a:p>
          <a:p>
            <a:pPr marL="360000" indent="-457200"/>
            <a:r>
              <a:rPr lang="en-CA" sz="1600" dirty="0"/>
              <a:t>“Official rendition of the coat of arms of Canada”. </a:t>
            </a:r>
            <a:r>
              <a:rPr lang="en-CA" sz="1600" i="1" dirty="0"/>
              <a:t>Wikimedia Commons. </a:t>
            </a:r>
            <a:r>
              <a:rPr lang="en-CA" sz="1600" dirty="0"/>
              <a:t>Converted to </a:t>
            </a:r>
            <a:r>
              <a:rPr lang="en-CA" sz="1600" dirty="0" err="1"/>
              <a:t>svg</a:t>
            </a:r>
            <a:r>
              <a:rPr lang="en-CA" sz="1600" dirty="0"/>
              <a:t> by Zscout370.Crown Copyright. Fair Use TM. Retrieved from: </a:t>
            </a:r>
            <a:r>
              <a:rPr lang="en-CA" sz="1600" dirty="0">
                <a:hlinkClick r:id="rId6"/>
              </a:rPr>
              <a:t>https://en.wikipedia.org/wiki/Arms_of_Canada#/media/File:Coat_of_arms_of_Canada.svg</a:t>
            </a:r>
            <a:endParaRPr lang="en-CA" sz="1600" dirty="0"/>
          </a:p>
          <a:p>
            <a:pPr marL="360000" indent="-457200"/>
            <a:r>
              <a:rPr lang="en-CA" sz="1600" dirty="0"/>
              <a:t>Dig deeper. (2017). [Supreme Court of Canada]. Wikimedia Commons. CC BY 4.0. </a:t>
            </a:r>
            <a:r>
              <a:rPr lang="en-CA" sz="1600" dirty="0">
                <a:hlinkClick r:id="rId7"/>
              </a:rPr>
              <a:t>https://commons.wikimedia.org/wiki/File:Supreme_court_of_Canada_in_summer.jpg</a:t>
            </a:r>
            <a:endParaRPr lang="en-CA" sz="1600" dirty="0"/>
          </a:p>
          <a:p>
            <a:pPr marL="360000" indent="-457200"/>
            <a:endParaRPr lang="en-CA" sz="1600" dirty="0"/>
          </a:p>
          <a:p>
            <a:pPr marL="540000" indent="-457200"/>
            <a:r>
              <a:rPr lang="en-US" sz="1600" dirty="0">
                <a:latin typeface="Arial" panose="020B0604020202020204" pitchFamily="34" charset="0"/>
                <a:cs typeface="Arial" panose="020B0604020202020204" pitchFamily="34" charset="0"/>
              </a:rPr>
              <a:t>Closing Slides Music: Rybak, </a:t>
            </a:r>
            <a:r>
              <a:rPr lang="en-US" sz="1600" dirty="0" err="1">
                <a:latin typeface="Arial" panose="020B0604020202020204" pitchFamily="34" charset="0"/>
                <a:cs typeface="Arial" panose="020B0604020202020204" pitchFamily="34" charset="0"/>
              </a:rPr>
              <a:t>Nazar</a:t>
            </a:r>
            <a:r>
              <a:rPr lang="en-US" sz="1600" dirty="0">
                <a:latin typeface="Arial" panose="020B0604020202020204" pitchFamily="34" charset="0"/>
                <a:cs typeface="Arial" panose="020B0604020202020204" pitchFamily="34" charset="0"/>
              </a:rPr>
              <a:t>. “Corporate Inspired.” </a:t>
            </a:r>
            <a:r>
              <a:rPr lang="en-US" sz="1600" dirty="0" err="1">
                <a:latin typeface="Arial" panose="020B0604020202020204" pitchFamily="34" charset="0"/>
                <a:cs typeface="Arial" panose="020B0604020202020204" pitchFamily="34" charset="0"/>
              </a:rPr>
              <a:t>HookSounds</a:t>
            </a:r>
            <a:r>
              <a:rPr lang="en-US" sz="1600" dirty="0">
                <a:latin typeface="Arial" panose="020B0604020202020204" pitchFamily="34" charset="0"/>
                <a:cs typeface="Arial" panose="020B0604020202020204" pitchFamily="34" charset="0"/>
              </a:rPr>
              <a:t>. N.d. </a:t>
            </a:r>
            <a:r>
              <a:rPr lang="en-US" sz="1600" dirty="0">
                <a:latin typeface="Arial" panose="020B0604020202020204" pitchFamily="34" charset="0"/>
                <a:cs typeface="Arial" panose="020B0604020202020204" pitchFamily="34" charset="0"/>
                <a:hlinkClick r:id="rId8"/>
              </a:rPr>
              <a:t>http://www.hooksounds.com</a:t>
            </a:r>
            <a:r>
              <a:rPr lang="en-US" sz="1600" dirty="0">
                <a:latin typeface="Arial" panose="020B0604020202020204" pitchFamily="34" charset="0"/>
                <a:cs typeface="Arial" panose="020B0604020202020204" pitchFamily="34" charset="0"/>
              </a:rPr>
              <a:t> (used under a CC-BY 4.0 </a:t>
            </a:r>
            <a:r>
              <a:rPr lang="en-US" sz="1600" dirty="0" err="1">
                <a:latin typeface="Arial" panose="020B0604020202020204" pitchFamily="34" charset="0"/>
                <a:cs typeface="Arial" panose="020B0604020202020204" pitchFamily="34" charset="0"/>
              </a:rPr>
              <a:t>Licence</a:t>
            </a:r>
            <a:r>
              <a:rPr lang="en-US" sz="1600" dirty="0">
                <a:latin typeface="Arial" panose="020B0604020202020204" pitchFamily="34" charset="0"/>
                <a:cs typeface="Arial" panose="020B0604020202020204" pitchFamily="34" charset="0"/>
              </a:rPr>
              <a:t>)</a:t>
            </a:r>
          </a:p>
          <a:p>
            <a:pPr marL="540000" indent="-457200">
              <a:spcBef>
                <a:spcPts val="0"/>
              </a:spcBef>
            </a:pPr>
            <a:r>
              <a:rPr lang="en-US" sz="1600" dirty="0">
                <a:latin typeface="Arial" panose="020B0604020202020204" pitchFamily="34" charset="0"/>
                <a:cs typeface="Arial" panose="020B0604020202020204" pitchFamily="34" charset="0"/>
              </a:rPr>
              <a:t>Unattributed materials are contributions from the Opening Up Copyright Project Team and placed in the Public Domain</a:t>
            </a:r>
          </a:p>
          <a:p>
            <a:pPr marL="360000" indent="-457200"/>
            <a:endParaRPr lang="en-CA"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72893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47C9CD-F3BE-744F-B3FB-0DC33EF60973}"/>
              </a:ext>
            </a:extLst>
          </p:cNvPr>
          <p:cNvSpPr txBox="1"/>
          <p:nvPr/>
        </p:nvSpPr>
        <p:spPr>
          <a:xfrm>
            <a:off x="1338147" y="2419815"/>
            <a:ext cx="9768468" cy="707886"/>
          </a:xfrm>
          <a:prstGeom prst="rect">
            <a:avLst/>
          </a:prstGeom>
          <a:noFill/>
        </p:spPr>
        <p:txBody>
          <a:bodyPr wrap="square" rtlCol="0">
            <a:spAutoFit/>
          </a:bodyPr>
          <a:lstStyle/>
          <a:p>
            <a:r>
              <a:rPr lang="en-US" sz="2000" dirty="0">
                <a:solidFill>
                  <a:schemeClr val="bg2">
                    <a:lumMod val="50000"/>
                  </a:schemeClr>
                </a:solidFill>
              </a:rPr>
              <a:t>University of Alberta. 2020. “</a:t>
            </a:r>
            <a:r>
              <a:rPr lang="en-US" sz="2000" i="1" dirty="0">
                <a:solidFill>
                  <a:schemeClr val="bg2">
                    <a:lumMod val="50000"/>
                  </a:schemeClr>
                </a:solidFill>
              </a:rPr>
              <a:t>Access Copyright v. York</a:t>
            </a:r>
            <a:r>
              <a:rPr lang="en-US" sz="2000" dirty="0">
                <a:solidFill>
                  <a:schemeClr val="bg2">
                    <a:lumMod val="50000"/>
                  </a:schemeClr>
                </a:solidFill>
              </a:rPr>
              <a:t>.” Opening Up Copyright Instructional Module. https://</a:t>
            </a:r>
            <a:r>
              <a:rPr lang="en-US" sz="2000" dirty="0" err="1">
                <a:solidFill>
                  <a:schemeClr val="bg2">
                    <a:lumMod val="50000"/>
                  </a:schemeClr>
                </a:solidFill>
              </a:rPr>
              <a:t>sites.library.ualberta.ca</a:t>
            </a:r>
            <a:r>
              <a:rPr lang="en-US" sz="2000" dirty="0">
                <a:solidFill>
                  <a:schemeClr val="bg2">
                    <a:lumMod val="50000"/>
                  </a:schemeClr>
                </a:solidFill>
              </a:rPr>
              <a:t>/copyright/</a:t>
            </a:r>
          </a:p>
        </p:txBody>
      </p:sp>
    </p:spTree>
    <p:extLst>
      <p:ext uri="{BB962C8B-B14F-4D97-AF65-F5344CB8AC3E}">
        <p14:creationId xmlns:p14="http://schemas.microsoft.com/office/powerpoint/2010/main" val="2871025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413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15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COLLECTIVE LICENSING AGENCIES</a:t>
            </a:r>
          </a:p>
        </p:txBody>
      </p:sp>
      <p:pic>
        <p:nvPicPr>
          <p:cNvPr id="5" name="Picture 4" descr="A close up of a logo&#10;&#10;Description automatically generated">
            <a:extLst>
              <a:ext uri="{FF2B5EF4-FFF2-40B4-BE49-F238E27FC236}">
                <a16:creationId xmlns:a16="http://schemas.microsoft.com/office/drawing/2014/main" id="{6AC0B16C-5F69-1B48-858C-CC8B85DD0252}"/>
              </a:ext>
            </a:extLst>
          </p:cNvPr>
          <p:cNvPicPr>
            <a:picLocks noChangeAspect="1"/>
          </p:cNvPicPr>
          <p:nvPr/>
        </p:nvPicPr>
        <p:blipFill>
          <a:blip r:embed="rId3"/>
          <a:stretch>
            <a:fillRect/>
          </a:stretch>
        </p:blipFill>
        <p:spPr>
          <a:xfrm>
            <a:off x="4977657" y="2169787"/>
            <a:ext cx="2140474" cy="294955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597EF54F-DFC7-0247-9138-4A03E0F2EC23}"/>
              </a:ext>
            </a:extLst>
          </p:cNvPr>
          <p:cNvPicPr>
            <a:picLocks noChangeAspect="1"/>
          </p:cNvPicPr>
          <p:nvPr/>
        </p:nvPicPr>
        <p:blipFill>
          <a:blip r:embed="rId4">
            <a:duotone>
              <a:schemeClr val="accent2">
                <a:shade val="45000"/>
                <a:satMod val="135000"/>
              </a:schemeClr>
              <a:prstClr val="white"/>
            </a:duotone>
          </a:blip>
          <a:stretch>
            <a:fillRect/>
          </a:stretch>
        </p:blipFill>
        <p:spPr>
          <a:xfrm>
            <a:off x="4442059" y="5174379"/>
            <a:ext cx="709761" cy="77515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7831281D-6A06-7541-9EE3-6DD3D277336F}"/>
              </a:ext>
            </a:extLst>
          </p:cNvPr>
          <p:cNvPicPr>
            <a:picLocks noChangeAspect="1"/>
          </p:cNvPicPr>
          <p:nvPr/>
        </p:nvPicPr>
        <p:blipFill>
          <a:blip r:embed="rId4">
            <a:duotone>
              <a:schemeClr val="accent4">
                <a:shade val="45000"/>
                <a:satMod val="135000"/>
              </a:schemeClr>
              <a:prstClr val="white"/>
            </a:duotone>
          </a:blip>
          <a:stretch>
            <a:fillRect/>
          </a:stretch>
        </p:blipFill>
        <p:spPr>
          <a:xfrm>
            <a:off x="6181782" y="5190803"/>
            <a:ext cx="709761" cy="77515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1CF5E9B-0F62-214B-A9FB-C6D9ED4E4E94}"/>
              </a:ext>
            </a:extLst>
          </p:cNvPr>
          <p:cNvPicPr>
            <a:picLocks noChangeAspect="1"/>
          </p:cNvPicPr>
          <p:nvPr/>
        </p:nvPicPr>
        <p:blipFill>
          <a:blip r:embed="rId4">
            <a:duotone>
              <a:schemeClr val="accent6">
                <a:shade val="45000"/>
                <a:satMod val="135000"/>
              </a:schemeClr>
              <a:prstClr val="white"/>
            </a:duotone>
          </a:blip>
          <a:stretch>
            <a:fillRect/>
          </a:stretch>
        </p:blipFill>
        <p:spPr>
          <a:xfrm>
            <a:off x="5277912" y="5190803"/>
            <a:ext cx="709761" cy="77515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C0A2CC8D-7E58-874E-B568-39533153C127}"/>
              </a:ext>
            </a:extLst>
          </p:cNvPr>
          <p:cNvPicPr>
            <a:picLocks noChangeAspect="1"/>
          </p:cNvPicPr>
          <p:nvPr/>
        </p:nvPicPr>
        <p:blipFill>
          <a:blip r:embed="rId4">
            <a:duotone>
              <a:schemeClr val="accent5">
                <a:shade val="45000"/>
                <a:satMod val="135000"/>
              </a:schemeClr>
              <a:prstClr val="white"/>
            </a:duotone>
          </a:blip>
          <a:stretch>
            <a:fillRect/>
          </a:stretch>
        </p:blipFill>
        <p:spPr>
          <a:xfrm>
            <a:off x="6968802" y="5184759"/>
            <a:ext cx="709761" cy="775152"/>
          </a:xfrm>
          <a:prstGeom prst="rect">
            <a:avLst/>
          </a:prstGeom>
        </p:spPr>
      </p:pic>
      <p:sp>
        <p:nvSpPr>
          <p:cNvPr id="12" name="TextBox 11">
            <a:extLst>
              <a:ext uri="{FF2B5EF4-FFF2-40B4-BE49-F238E27FC236}">
                <a16:creationId xmlns:a16="http://schemas.microsoft.com/office/drawing/2014/main" id="{48E6E59A-1033-C44E-A350-B61F5100D6A7}"/>
              </a:ext>
            </a:extLst>
          </p:cNvPr>
          <p:cNvSpPr txBox="1"/>
          <p:nvPr/>
        </p:nvSpPr>
        <p:spPr>
          <a:xfrm>
            <a:off x="3756789" y="5625858"/>
            <a:ext cx="619223" cy="707886"/>
          </a:xfrm>
          <a:prstGeom prst="rect">
            <a:avLst/>
          </a:prstGeom>
          <a:noFill/>
        </p:spPr>
        <p:txBody>
          <a:bodyPr wrap="square" rtlCol="0">
            <a:spAutoFit/>
          </a:bodyPr>
          <a:lstStyle/>
          <a:p>
            <a:r>
              <a:rPr lang="en-US" sz="4000" dirty="0">
                <a:solidFill>
                  <a:srgbClr val="FF0000"/>
                </a:solidFill>
              </a:rPr>
              <a:t>©</a:t>
            </a:r>
          </a:p>
        </p:txBody>
      </p:sp>
      <p:sp>
        <p:nvSpPr>
          <p:cNvPr id="13" name="Oval 12">
            <a:extLst>
              <a:ext uri="{FF2B5EF4-FFF2-40B4-BE49-F238E27FC236}">
                <a16:creationId xmlns:a16="http://schemas.microsoft.com/office/drawing/2014/main" id="{10533894-027F-8848-AF4F-87DC3671B144}"/>
              </a:ext>
            </a:extLst>
          </p:cNvPr>
          <p:cNvSpPr/>
          <p:nvPr/>
        </p:nvSpPr>
        <p:spPr>
          <a:xfrm>
            <a:off x="4523140" y="4324673"/>
            <a:ext cx="3077187" cy="670178"/>
          </a:xfrm>
          <a:prstGeom prst="ellipse">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445CF38-0F43-1F4D-ABCA-8FBB237CC11B}"/>
              </a:ext>
            </a:extLst>
          </p:cNvPr>
          <p:cNvPicPr>
            <a:picLocks noChangeAspect="1"/>
          </p:cNvPicPr>
          <p:nvPr/>
        </p:nvPicPr>
        <p:blipFill>
          <a:blip r:embed="rId5"/>
          <a:stretch>
            <a:fillRect/>
          </a:stretch>
        </p:blipFill>
        <p:spPr>
          <a:xfrm>
            <a:off x="5449017" y="6038496"/>
            <a:ext cx="646983" cy="763495"/>
          </a:xfrm>
          <a:prstGeom prst="rect">
            <a:avLst/>
          </a:prstGeom>
        </p:spPr>
      </p:pic>
      <p:pic>
        <p:nvPicPr>
          <p:cNvPr id="18" name="Picture 17">
            <a:extLst>
              <a:ext uri="{FF2B5EF4-FFF2-40B4-BE49-F238E27FC236}">
                <a16:creationId xmlns:a16="http://schemas.microsoft.com/office/drawing/2014/main" id="{6A90B188-8E20-C046-86C6-36E46D8E765A}"/>
              </a:ext>
            </a:extLst>
          </p:cNvPr>
          <p:cNvPicPr>
            <a:picLocks noChangeAspect="1"/>
          </p:cNvPicPr>
          <p:nvPr/>
        </p:nvPicPr>
        <p:blipFill>
          <a:blip r:embed="rId6"/>
          <a:srcRect/>
          <a:stretch/>
        </p:blipFill>
        <p:spPr>
          <a:xfrm>
            <a:off x="6523613" y="6058322"/>
            <a:ext cx="572025" cy="684974"/>
          </a:xfrm>
          <a:prstGeom prst="rect">
            <a:avLst/>
          </a:prstGeom>
        </p:spPr>
      </p:pic>
      <p:pic>
        <p:nvPicPr>
          <p:cNvPr id="19" name="Picture 18">
            <a:extLst>
              <a:ext uri="{FF2B5EF4-FFF2-40B4-BE49-F238E27FC236}">
                <a16:creationId xmlns:a16="http://schemas.microsoft.com/office/drawing/2014/main" id="{BD2AFFFF-B838-5D4A-B14A-1309E3FDFE3E}"/>
              </a:ext>
            </a:extLst>
          </p:cNvPr>
          <p:cNvPicPr>
            <a:picLocks noChangeAspect="1"/>
          </p:cNvPicPr>
          <p:nvPr/>
        </p:nvPicPr>
        <p:blipFill>
          <a:blip r:embed="rId6"/>
          <a:srcRect/>
          <a:stretch/>
        </p:blipFill>
        <p:spPr>
          <a:xfrm>
            <a:off x="4626502" y="6038496"/>
            <a:ext cx="572025" cy="684974"/>
          </a:xfrm>
          <a:prstGeom prst="rect">
            <a:avLst/>
          </a:prstGeom>
        </p:spPr>
      </p:pic>
      <p:pic>
        <p:nvPicPr>
          <p:cNvPr id="20" name="Picture 19">
            <a:extLst>
              <a:ext uri="{FF2B5EF4-FFF2-40B4-BE49-F238E27FC236}">
                <a16:creationId xmlns:a16="http://schemas.microsoft.com/office/drawing/2014/main" id="{6FA572E9-A2A4-0142-A749-5217C69D44BB}"/>
              </a:ext>
            </a:extLst>
          </p:cNvPr>
          <p:cNvPicPr>
            <a:picLocks noChangeAspect="1"/>
          </p:cNvPicPr>
          <p:nvPr/>
        </p:nvPicPr>
        <p:blipFill>
          <a:blip r:embed="rId5"/>
          <a:stretch>
            <a:fillRect/>
          </a:stretch>
        </p:blipFill>
        <p:spPr>
          <a:xfrm>
            <a:off x="7430996" y="5999235"/>
            <a:ext cx="646983" cy="763495"/>
          </a:xfrm>
          <a:prstGeom prst="rect">
            <a:avLst/>
          </a:prstGeom>
        </p:spPr>
      </p:pic>
      <p:pic>
        <p:nvPicPr>
          <p:cNvPr id="21" name="Picture 20">
            <a:extLst>
              <a:ext uri="{FF2B5EF4-FFF2-40B4-BE49-F238E27FC236}">
                <a16:creationId xmlns:a16="http://schemas.microsoft.com/office/drawing/2014/main" id="{6184884A-7471-954A-8A81-43B82332FF76}"/>
              </a:ext>
            </a:extLst>
          </p:cNvPr>
          <p:cNvPicPr>
            <a:picLocks noChangeAspect="1"/>
          </p:cNvPicPr>
          <p:nvPr/>
        </p:nvPicPr>
        <p:blipFill>
          <a:blip r:embed="rId7"/>
          <a:stretch>
            <a:fillRect/>
          </a:stretch>
        </p:blipFill>
        <p:spPr>
          <a:xfrm>
            <a:off x="7586855" y="2617076"/>
            <a:ext cx="1964420" cy="2363539"/>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D1DC0863-C801-464C-A513-A726A11D833B}"/>
              </a:ext>
            </a:extLst>
          </p:cNvPr>
          <p:cNvPicPr>
            <a:picLocks noChangeAspect="1"/>
          </p:cNvPicPr>
          <p:nvPr/>
        </p:nvPicPr>
        <p:blipFill>
          <a:blip r:embed="rId8"/>
          <a:stretch>
            <a:fillRect/>
          </a:stretch>
        </p:blipFill>
        <p:spPr>
          <a:xfrm>
            <a:off x="5539577" y="3436305"/>
            <a:ext cx="1202008" cy="1506096"/>
          </a:xfrm>
          <a:prstGeom prst="rect">
            <a:avLst/>
          </a:prstGeom>
        </p:spPr>
      </p:pic>
      <p:pic>
        <p:nvPicPr>
          <p:cNvPr id="27" name="Picture 26">
            <a:extLst>
              <a:ext uri="{FF2B5EF4-FFF2-40B4-BE49-F238E27FC236}">
                <a16:creationId xmlns:a16="http://schemas.microsoft.com/office/drawing/2014/main" id="{607598D9-5F6B-F041-A3BE-C6627A6D2AEE}"/>
              </a:ext>
            </a:extLst>
          </p:cNvPr>
          <p:cNvPicPr>
            <a:picLocks noChangeAspect="1"/>
          </p:cNvPicPr>
          <p:nvPr/>
        </p:nvPicPr>
        <p:blipFill>
          <a:blip r:embed="rId5"/>
          <a:stretch>
            <a:fillRect/>
          </a:stretch>
        </p:blipFill>
        <p:spPr>
          <a:xfrm>
            <a:off x="9423391" y="5107413"/>
            <a:ext cx="646983" cy="763495"/>
          </a:xfrm>
          <a:prstGeom prst="rect">
            <a:avLst/>
          </a:prstGeom>
        </p:spPr>
      </p:pic>
      <p:pic>
        <p:nvPicPr>
          <p:cNvPr id="28" name="Picture 27">
            <a:extLst>
              <a:ext uri="{FF2B5EF4-FFF2-40B4-BE49-F238E27FC236}">
                <a16:creationId xmlns:a16="http://schemas.microsoft.com/office/drawing/2014/main" id="{10F0D694-F29A-1644-A2A8-BE362BAE1BD8}"/>
              </a:ext>
            </a:extLst>
          </p:cNvPr>
          <p:cNvPicPr>
            <a:picLocks noChangeAspect="1"/>
          </p:cNvPicPr>
          <p:nvPr/>
        </p:nvPicPr>
        <p:blipFill>
          <a:blip r:embed="rId5"/>
          <a:stretch>
            <a:fillRect/>
          </a:stretch>
        </p:blipFill>
        <p:spPr>
          <a:xfrm>
            <a:off x="9433003" y="5128562"/>
            <a:ext cx="646983" cy="763495"/>
          </a:xfrm>
          <a:prstGeom prst="rect">
            <a:avLst/>
          </a:prstGeom>
        </p:spPr>
      </p:pic>
      <p:pic>
        <p:nvPicPr>
          <p:cNvPr id="29" name="Picture 28">
            <a:extLst>
              <a:ext uri="{FF2B5EF4-FFF2-40B4-BE49-F238E27FC236}">
                <a16:creationId xmlns:a16="http://schemas.microsoft.com/office/drawing/2014/main" id="{18912344-5710-2D4A-9942-30490F2CEAAE}"/>
              </a:ext>
            </a:extLst>
          </p:cNvPr>
          <p:cNvPicPr>
            <a:picLocks noChangeAspect="1"/>
          </p:cNvPicPr>
          <p:nvPr/>
        </p:nvPicPr>
        <p:blipFill>
          <a:blip r:embed="rId5"/>
          <a:stretch>
            <a:fillRect/>
          </a:stretch>
        </p:blipFill>
        <p:spPr>
          <a:xfrm>
            <a:off x="9448697" y="5097786"/>
            <a:ext cx="646983" cy="763495"/>
          </a:xfrm>
          <a:prstGeom prst="rect">
            <a:avLst/>
          </a:prstGeom>
        </p:spPr>
      </p:pic>
      <p:pic>
        <p:nvPicPr>
          <p:cNvPr id="23" name="Picture 22">
            <a:extLst>
              <a:ext uri="{FF2B5EF4-FFF2-40B4-BE49-F238E27FC236}">
                <a16:creationId xmlns:a16="http://schemas.microsoft.com/office/drawing/2014/main" id="{A21CAB0C-21B8-CE46-8033-0F1A968AB09F}"/>
              </a:ext>
            </a:extLst>
          </p:cNvPr>
          <p:cNvPicPr>
            <a:picLocks noChangeAspect="1"/>
          </p:cNvPicPr>
          <p:nvPr/>
        </p:nvPicPr>
        <p:blipFill>
          <a:blip r:embed="rId5"/>
          <a:stretch>
            <a:fillRect/>
          </a:stretch>
        </p:blipFill>
        <p:spPr>
          <a:xfrm>
            <a:off x="3412097" y="5586640"/>
            <a:ext cx="746273" cy="880666"/>
          </a:xfrm>
          <a:prstGeom prst="rect">
            <a:avLst/>
          </a:prstGeom>
        </p:spPr>
      </p:pic>
      <p:pic>
        <p:nvPicPr>
          <p:cNvPr id="30" name="Picture 29" descr="A close up of a logo&#10;&#10;Description automatically generated">
            <a:extLst>
              <a:ext uri="{FF2B5EF4-FFF2-40B4-BE49-F238E27FC236}">
                <a16:creationId xmlns:a16="http://schemas.microsoft.com/office/drawing/2014/main" id="{E6FE1ECD-F55F-8640-BE70-9814F2DBFBDA}"/>
              </a:ext>
            </a:extLst>
          </p:cNvPr>
          <p:cNvPicPr>
            <a:picLocks noChangeAspect="1"/>
          </p:cNvPicPr>
          <p:nvPr/>
        </p:nvPicPr>
        <p:blipFill>
          <a:blip r:embed="rId9">
            <a:duotone>
              <a:schemeClr val="accent1">
                <a:shade val="45000"/>
                <a:satMod val="135000"/>
              </a:schemeClr>
              <a:prstClr val="white"/>
            </a:duotone>
          </a:blip>
          <a:stretch>
            <a:fillRect/>
          </a:stretch>
        </p:blipFill>
        <p:spPr>
          <a:xfrm>
            <a:off x="5030492" y="1618447"/>
            <a:ext cx="2201442" cy="680816"/>
          </a:xfrm>
          <a:prstGeom prst="rect">
            <a:avLst/>
          </a:prstGeom>
        </p:spPr>
      </p:pic>
      <p:grpSp>
        <p:nvGrpSpPr>
          <p:cNvPr id="31" name="Group 30">
            <a:extLst>
              <a:ext uri="{FF2B5EF4-FFF2-40B4-BE49-F238E27FC236}">
                <a16:creationId xmlns:a16="http://schemas.microsoft.com/office/drawing/2014/main" id="{84BAA09A-68AB-EA4D-BE4F-3F7174343A5E}"/>
              </a:ext>
            </a:extLst>
          </p:cNvPr>
          <p:cNvGrpSpPr/>
          <p:nvPr/>
        </p:nvGrpSpPr>
        <p:grpSpPr>
          <a:xfrm>
            <a:off x="4451704" y="3166649"/>
            <a:ext cx="824299" cy="788215"/>
            <a:chOff x="2785520" y="4611525"/>
            <a:chExt cx="969129" cy="1247423"/>
          </a:xfrm>
        </p:grpSpPr>
        <p:pic>
          <p:nvPicPr>
            <p:cNvPr id="32" name="Picture 31" descr="A close up of a logo&#10;&#10;Description automatically generated">
              <a:extLst>
                <a:ext uri="{FF2B5EF4-FFF2-40B4-BE49-F238E27FC236}">
                  <a16:creationId xmlns:a16="http://schemas.microsoft.com/office/drawing/2014/main" id="{EA726893-0067-F246-AFA4-FB1225215837}"/>
                </a:ext>
              </a:extLst>
            </p:cNvPr>
            <p:cNvPicPr>
              <a:picLocks noChangeAspect="1"/>
            </p:cNvPicPr>
            <p:nvPr/>
          </p:nvPicPr>
          <p:blipFill>
            <a:blip r:embed="rId10">
              <a:duotone>
                <a:schemeClr val="accent6">
                  <a:shade val="45000"/>
                  <a:satMod val="135000"/>
                </a:schemeClr>
                <a:prstClr val="white"/>
              </a:duotone>
            </a:blip>
            <a:stretch>
              <a:fillRect/>
            </a:stretch>
          </p:blipFill>
          <p:spPr>
            <a:xfrm>
              <a:off x="2785520" y="4611525"/>
              <a:ext cx="969129" cy="756056"/>
            </a:xfrm>
            <a:prstGeom prst="rect">
              <a:avLst/>
            </a:prstGeom>
          </p:spPr>
        </p:pic>
        <p:sp>
          <p:nvSpPr>
            <p:cNvPr id="33" name="TextBox 32">
              <a:extLst>
                <a:ext uri="{FF2B5EF4-FFF2-40B4-BE49-F238E27FC236}">
                  <a16:creationId xmlns:a16="http://schemas.microsoft.com/office/drawing/2014/main" id="{18194F86-F8BB-F941-90ED-AEE4A85097C5}"/>
                </a:ext>
              </a:extLst>
            </p:cNvPr>
            <p:cNvSpPr txBox="1"/>
            <p:nvPr/>
          </p:nvSpPr>
          <p:spPr>
            <a:xfrm>
              <a:off x="2834711" y="5274446"/>
              <a:ext cx="913668" cy="584502"/>
            </a:xfrm>
            <a:prstGeom prst="rect">
              <a:avLst/>
            </a:prstGeom>
            <a:noFill/>
          </p:spPr>
          <p:txBody>
            <a:bodyPr wrap="square" rtlCol="0">
              <a:spAutoFit/>
            </a:bodyPr>
            <a:lstStyle/>
            <a:p>
              <a:r>
                <a:rPr lang="en-US" dirty="0"/>
                <a:t>Tariff</a:t>
              </a:r>
            </a:p>
          </p:txBody>
        </p:sp>
      </p:grpSp>
      <p:pic>
        <p:nvPicPr>
          <p:cNvPr id="34" name="Picture 33" descr="A close up of a logo&#10;&#10;Description automatically generated">
            <a:extLst>
              <a:ext uri="{FF2B5EF4-FFF2-40B4-BE49-F238E27FC236}">
                <a16:creationId xmlns:a16="http://schemas.microsoft.com/office/drawing/2014/main" id="{5C15A677-8A49-4A40-B5AB-E53E5EA3B54A}"/>
              </a:ext>
            </a:extLst>
          </p:cNvPr>
          <p:cNvPicPr>
            <a:picLocks noChangeAspect="1"/>
          </p:cNvPicPr>
          <p:nvPr/>
        </p:nvPicPr>
        <p:blipFill>
          <a:blip r:embed="rId11"/>
          <a:stretch>
            <a:fillRect/>
          </a:stretch>
        </p:blipFill>
        <p:spPr>
          <a:xfrm rot="1937142">
            <a:off x="9616669" y="2402077"/>
            <a:ext cx="977573" cy="911892"/>
          </a:xfrm>
          <a:prstGeom prst="rect">
            <a:avLst/>
          </a:prstGeom>
        </p:spPr>
      </p:pic>
      <p:cxnSp>
        <p:nvCxnSpPr>
          <p:cNvPr id="35" name="Straight Arrow Connector 34">
            <a:extLst>
              <a:ext uri="{FF2B5EF4-FFF2-40B4-BE49-F238E27FC236}">
                <a16:creationId xmlns:a16="http://schemas.microsoft.com/office/drawing/2014/main" id="{E157627E-CC26-9C49-B115-89EFC2BB493D}"/>
              </a:ext>
            </a:extLst>
          </p:cNvPr>
          <p:cNvCxnSpPr>
            <a:cxnSpLocks/>
          </p:cNvCxnSpPr>
          <p:nvPr/>
        </p:nvCxnSpPr>
        <p:spPr>
          <a:xfrm>
            <a:off x="4066400" y="1816810"/>
            <a:ext cx="730539"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92990E1-EBEB-3246-856B-EB16E0E22AFA}"/>
              </a:ext>
            </a:extLst>
          </p:cNvPr>
          <p:cNvSpPr txBox="1"/>
          <p:nvPr/>
        </p:nvSpPr>
        <p:spPr>
          <a:xfrm>
            <a:off x="1744158" y="1642260"/>
            <a:ext cx="3063169" cy="369332"/>
          </a:xfrm>
          <a:prstGeom prst="rect">
            <a:avLst/>
          </a:prstGeom>
          <a:noFill/>
        </p:spPr>
        <p:txBody>
          <a:bodyPr wrap="square" rtlCol="0">
            <a:spAutoFit/>
          </a:bodyPr>
          <a:lstStyle/>
          <a:p>
            <a:r>
              <a:rPr lang="en-US" dirty="0"/>
              <a:t>The Copyright Board</a:t>
            </a:r>
          </a:p>
        </p:txBody>
      </p:sp>
    </p:spTree>
    <p:extLst>
      <p:ext uri="{BB962C8B-B14F-4D97-AF65-F5344CB8AC3E}">
        <p14:creationId xmlns:p14="http://schemas.microsoft.com/office/powerpoint/2010/main" val="25905575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43"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
                                            <p:tgtEl>
                                              <p:spTgt spid="12"/>
                                            </p:tgtEl>
                                          </p:cBhvr>
                                        </p:animEffect>
                                        <p:anim calcmode="lin" valueType="num">
                                          <p:cBhvr>
                                            <p:cTn id="33" dur="400" fill="hold"/>
                                            <p:tgtEl>
                                              <p:spTgt spid="12"/>
                                            </p:tgtEl>
                                            <p:attrNameLst>
                                              <p:attrName>ppt_x</p:attrName>
                                            </p:attrNameLst>
                                          </p:cBhvr>
                                          <p:tavLst>
                                            <p:tav tm="0">
                                              <p:val>
                                                <p:strVal val="#ppt_x"/>
                                              </p:val>
                                            </p:tav>
                                            <p:tav tm="100000">
                                              <p:val>
                                                <p:strVal val="#ppt_x"/>
                                              </p:val>
                                            </p:tav>
                                          </p:tavLst>
                                        </p:anim>
                                        <p:anim calcmode="lin" valueType="num">
                                          <p:cBhvr>
                                            <p:cTn id="34" dur="400" fill="hold"/>
                                            <p:tgtEl>
                                              <p:spTgt spid="12"/>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5"/>
                                            </p:tgtEl>
                                          </p:cBhvr>
                                        </p:animEffect>
                                        <p:animScale>
                                          <p:cBhvr>
                                            <p:cTn id="41" dur="250" autoRev="1" fill="hold"/>
                                            <p:tgtEl>
                                              <p:spTgt spid="5"/>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1000"/>
                                            <p:tgtEl>
                                              <p:spTgt spid="13"/>
                                            </p:tgtEl>
                                          </p:cBhvr>
                                        </p:animEffect>
                                      </p:childTnLst>
                                    </p:cTn>
                                  </p:par>
                                </p:childTnLst>
                              </p:cTn>
                            </p:par>
                            <p:par>
                              <p:cTn id="47" fill="hold">
                                <p:stCondLst>
                                  <p:cond delay="1000"/>
                                </p:stCondLst>
                                <p:childTnLst>
                                  <p:par>
                                    <p:cTn id="48" presetID="10" presetClass="exit" presetSubtype="0" fill="hold" grpId="1" nodeType="after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style.rotation</p:attrName>
                                            </p:attrNameLst>
                                          </p:cBhvr>
                                          <p:tavLst>
                                            <p:tav tm="0">
                                              <p:val>
                                                <p:fltVal val="360"/>
                                              </p:val>
                                            </p:tav>
                                            <p:tav tm="100000">
                                              <p:val>
                                                <p:fltVal val="0"/>
                                              </p:val>
                                            </p:tav>
                                          </p:tavLst>
                                        </p:anim>
                                        <p:animEffect transition="in" filter="fade">
                                          <p:cBhvr>
                                            <p:cTn id="58" dur="500"/>
                                            <p:tgtEl>
                                              <p:spTgt spid="16"/>
                                            </p:tgtEl>
                                          </p:cBhvr>
                                        </p:animEffect>
                                      </p:childTnLst>
                                    </p:cTn>
                                  </p:par>
                                </p:childTnLst>
                              </p:cTn>
                            </p:par>
                            <p:par>
                              <p:cTn id="59" fill="hold">
                                <p:stCondLst>
                                  <p:cond delay="500"/>
                                </p:stCondLst>
                                <p:childTnLst>
                                  <p:par>
                                    <p:cTn id="60" presetID="49" presetClass="entr" presetSubtype="0" decel="10000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 calcmode="lin" valueType="num">
                                          <p:cBhvr>
                                            <p:cTn id="64" dur="500" fill="hold"/>
                                            <p:tgtEl>
                                              <p:spTgt spid="18"/>
                                            </p:tgtEl>
                                            <p:attrNameLst>
                                              <p:attrName>style.rotation</p:attrName>
                                            </p:attrNameLst>
                                          </p:cBhvr>
                                          <p:tavLst>
                                            <p:tav tm="0">
                                              <p:val>
                                                <p:fltVal val="360"/>
                                              </p:val>
                                            </p:tav>
                                            <p:tav tm="100000">
                                              <p:val>
                                                <p:fltVal val="0"/>
                                              </p:val>
                                            </p:tav>
                                          </p:tavLst>
                                        </p:anim>
                                        <p:animEffect transition="in" filter="fade">
                                          <p:cBhvr>
                                            <p:cTn id="65" dur="500"/>
                                            <p:tgtEl>
                                              <p:spTgt spid="18"/>
                                            </p:tgtEl>
                                          </p:cBhvr>
                                        </p:animEffect>
                                      </p:childTnLst>
                                    </p:cTn>
                                  </p:par>
                                </p:childTnLst>
                              </p:cTn>
                            </p:par>
                            <p:par>
                              <p:cTn id="66" fill="hold">
                                <p:stCondLst>
                                  <p:cond delay="1000"/>
                                </p:stCondLst>
                                <p:childTnLst>
                                  <p:par>
                                    <p:cTn id="67" presetID="49" presetClass="entr" presetSubtype="0" decel="10000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 calcmode="lin" valueType="num">
                                          <p:cBhvr>
                                            <p:cTn id="71" dur="500" fill="hold"/>
                                            <p:tgtEl>
                                              <p:spTgt spid="19"/>
                                            </p:tgtEl>
                                            <p:attrNameLst>
                                              <p:attrName>style.rotation</p:attrName>
                                            </p:attrNameLst>
                                          </p:cBhvr>
                                          <p:tavLst>
                                            <p:tav tm="0">
                                              <p:val>
                                                <p:fltVal val="360"/>
                                              </p:val>
                                            </p:tav>
                                            <p:tav tm="100000">
                                              <p:val>
                                                <p:fltVal val="0"/>
                                              </p:val>
                                            </p:tav>
                                          </p:tavLst>
                                        </p:anim>
                                        <p:animEffect transition="in" filter="fade">
                                          <p:cBhvr>
                                            <p:cTn id="72" dur="500"/>
                                            <p:tgtEl>
                                              <p:spTgt spid="19"/>
                                            </p:tgtEl>
                                          </p:cBhvr>
                                        </p:animEffect>
                                      </p:childTnLst>
                                    </p:cTn>
                                  </p:par>
                                </p:childTnLst>
                              </p:cTn>
                            </p:par>
                            <p:par>
                              <p:cTn id="73" fill="hold">
                                <p:stCondLst>
                                  <p:cond delay="1500"/>
                                </p:stCondLst>
                                <p:childTnLst>
                                  <p:par>
                                    <p:cTn id="74" presetID="49" presetClass="entr" presetSubtype="0" decel="10000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 calcmode="lin" valueType="num">
                                          <p:cBhvr>
                                            <p:cTn id="78" dur="500" fill="hold"/>
                                            <p:tgtEl>
                                              <p:spTgt spid="20"/>
                                            </p:tgtEl>
                                            <p:attrNameLst>
                                              <p:attrName>style.rotation</p:attrName>
                                            </p:attrNameLst>
                                          </p:cBhvr>
                                          <p:tavLst>
                                            <p:tav tm="0">
                                              <p:val>
                                                <p:fltVal val="360"/>
                                              </p:val>
                                            </p:tav>
                                            <p:tav tm="100000">
                                              <p:val>
                                                <p:fltVal val="0"/>
                                              </p:val>
                                            </p:tav>
                                          </p:tavLst>
                                        </p:anim>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3.75E-6 -1.48148E-6 L -0.20794 0.08218 " pathEditMode="relative" rAng="0" ptsTypes="AA">
                                          <p:cBhvr>
                                            <p:cTn id="83" dur="2000" fill="hold"/>
                                            <p:tgtEl>
                                              <p:spTgt spid="5"/>
                                            </p:tgtEl>
                                            <p:attrNameLst>
                                              <p:attrName>ppt_x</p:attrName>
                                              <p:attrName>ppt_y</p:attrName>
                                            </p:attrNameLst>
                                          </p:cBhvr>
                                          <p:rCtr x="-10404" y="4097"/>
                                        </p:animMotion>
                                      </p:childTnLst>
                                    </p:cTn>
                                  </p:par>
                                  <p:par>
                                    <p:cTn id="84" presetID="42" presetClass="path" presetSubtype="0" accel="50000" decel="50000" fill="hold" nodeType="withEffect">
                                      <p:stCondLst>
                                        <p:cond delay="0"/>
                                      </p:stCondLst>
                                      <p:childTnLst>
                                        <p:animMotion origin="layout" path="M 6.25E-7 3.7037E-7 L 6.25E-7 0.25 " pathEditMode="relative" rAng="0" ptsTypes="AA">
                                          <p:cBhvr>
                                            <p:cTn id="85" dur="2000" fill="hold"/>
                                            <p:tgtEl>
                                              <p:spTgt spid="7"/>
                                            </p:tgtEl>
                                            <p:attrNameLst>
                                              <p:attrName>ppt_x</p:attrName>
                                              <p:attrName>ppt_y</p:attrName>
                                            </p:attrNameLst>
                                          </p:cBhvr>
                                          <p:rCtr x="0" y="12500"/>
                                        </p:animMotion>
                                      </p:childTnLst>
                                    </p:cTn>
                                  </p:par>
                                  <p:par>
                                    <p:cTn id="86" presetID="42" presetClass="path" presetSubtype="0" accel="50000" decel="50000" fill="hold" nodeType="withEffect">
                                      <p:stCondLst>
                                        <p:cond delay="0"/>
                                      </p:stCondLst>
                                      <p:childTnLst>
                                        <p:animMotion origin="layout" path="M 2.29167E-6 4.07407E-6 L 2.29167E-6 0.25 " pathEditMode="relative" rAng="0" ptsTypes="AA">
                                          <p:cBhvr>
                                            <p:cTn id="87" dur="2000" fill="hold"/>
                                            <p:tgtEl>
                                              <p:spTgt spid="8"/>
                                            </p:tgtEl>
                                            <p:attrNameLst>
                                              <p:attrName>ppt_x</p:attrName>
                                              <p:attrName>ppt_y</p:attrName>
                                            </p:attrNameLst>
                                          </p:cBhvr>
                                          <p:rCtr x="0" y="12500"/>
                                        </p:animMotion>
                                      </p:childTnLst>
                                    </p:cTn>
                                  </p:par>
                                  <p:par>
                                    <p:cTn id="88" presetID="42" presetClass="path" presetSubtype="0" accel="50000" decel="50000" fill="hold" nodeType="withEffect">
                                      <p:stCondLst>
                                        <p:cond delay="0"/>
                                      </p:stCondLst>
                                      <p:childTnLst>
                                        <p:animMotion origin="layout" path="M 8.33333E-7 4.07407E-6 L 8.33333E-7 0.25 " pathEditMode="relative" rAng="0" ptsTypes="AA">
                                          <p:cBhvr>
                                            <p:cTn id="89" dur="2000" fill="hold"/>
                                            <p:tgtEl>
                                              <p:spTgt spid="10"/>
                                            </p:tgtEl>
                                            <p:attrNameLst>
                                              <p:attrName>ppt_x</p:attrName>
                                              <p:attrName>ppt_y</p:attrName>
                                            </p:attrNameLst>
                                          </p:cBhvr>
                                          <p:rCtr x="0" y="12500"/>
                                        </p:animMotion>
                                      </p:childTnLst>
                                    </p:cTn>
                                  </p:par>
                                  <p:par>
                                    <p:cTn id="90" presetID="42" presetClass="path" presetSubtype="0" accel="50000" decel="50000" fill="hold" nodeType="withEffect">
                                      <p:stCondLst>
                                        <p:cond delay="0"/>
                                      </p:stCondLst>
                                      <p:childTnLst>
                                        <p:animMotion origin="layout" path="M -1.04167E-6 0 L -1.04167E-6 0.25 " pathEditMode="relative" rAng="0" ptsTypes="AA">
                                          <p:cBhvr>
                                            <p:cTn id="91" dur="2000" fill="hold"/>
                                            <p:tgtEl>
                                              <p:spTgt spid="11"/>
                                            </p:tgtEl>
                                            <p:attrNameLst>
                                              <p:attrName>ppt_x</p:attrName>
                                              <p:attrName>ppt_y</p:attrName>
                                            </p:attrNameLst>
                                          </p:cBhvr>
                                          <p:rCtr x="0" y="12500"/>
                                        </p:animMotion>
                                      </p:childTnLst>
                                    </p:cTn>
                                  </p:par>
                                  <p:par>
                                    <p:cTn id="92" presetID="42" presetClass="path" presetSubtype="0" accel="50000" decel="50000" fill="hold" grpId="1" nodeType="withEffect">
                                      <p:stCondLst>
                                        <p:cond delay="0"/>
                                      </p:stCondLst>
                                      <p:childTnLst>
                                        <p:animMotion origin="layout" path="M -3.54167E-6 -7.40741E-7 L -3.54167E-6 0.25 " pathEditMode="relative" rAng="0" ptsTypes="AA">
                                          <p:cBhvr>
                                            <p:cTn id="93" dur="2000" fill="hold"/>
                                            <p:tgtEl>
                                              <p:spTgt spid="12"/>
                                            </p:tgtEl>
                                            <p:attrNameLst>
                                              <p:attrName>ppt_x</p:attrName>
                                              <p:attrName>ppt_y</p:attrName>
                                            </p:attrNameLst>
                                          </p:cBhvr>
                                          <p:rCtr x="0" y="12500"/>
                                        </p:animMotion>
                                      </p:childTnLst>
                                    </p:cTn>
                                  </p:par>
                                  <p:par>
                                    <p:cTn id="94" presetID="42" presetClass="path" presetSubtype="0" accel="50000" decel="50000" fill="hold" grpId="2" nodeType="withEffect">
                                      <p:stCondLst>
                                        <p:cond delay="0"/>
                                      </p:stCondLst>
                                      <p:childTnLst>
                                        <p:animMotion origin="layout" path="M 4.58333E-6 1.85185E-6 L 4.58333E-6 0.25 " pathEditMode="relative" rAng="0" ptsTypes="AA">
                                          <p:cBhvr>
                                            <p:cTn id="95" dur="2000" fill="hold"/>
                                            <p:tgtEl>
                                              <p:spTgt spid="13"/>
                                            </p:tgtEl>
                                            <p:attrNameLst>
                                              <p:attrName>ppt_x</p:attrName>
                                              <p:attrName>ppt_y</p:attrName>
                                            </p:attrNameLst>
                                          </p:cBhvr>
                                          <p:rCtr x="0" y="12500"/>
                                        </p:animMotion>
                                      </p:childTnLst>
                                    </p:cTn>
                                  </p:par>
                                  <p:par>
                                    <p:cTn id="96" presetID="42" presetClass="path" presetSubtype="0" accel="50000" decel="50000" fill="hold" nodeType="withEffect">
                                      <p:stCondLst>
                                        <p:cond delay="0"/>
                                      </p:stCondLst>
                                      <p:childTnLst>
                                        <p:animMotion origin="layout" path="M 2.5E-6 -1.11111E-6 L 2.5E-6 0.25 " pathEditMode="relative" rAng="0" ptsTypes="AA">
                                          <p:cBhvr>
                                            <p:cTn id="97" dur="2000" fill="hold"/>
                                            <p:tgtEl>
                                              <p:spTgt spid="16"/>
                                            </p:tgtEl>
                                            <p:attrNameLst>
                                              <p:attrName>ppt_x</p:attrName>
                                              <p:attrName>ppt_y</p:attrName>
                                            </p:attrNameLst>
                                          </p:cBhvr>
                                          <p:rCtr x="0" y="12500"/>
                                        </p:animMotion>
                                      </p:childTnLst>
                                    </p:cTn>
                                  </p:par>
                                  <p:par>
                                    <p:cTn id="98" presetID="42" presetClass="path" presetSubtype="0" accel="50000" decel="50000" fill="hold" nodeType="withEffect">
                                      <p:stCondLst>
                                        <p:cond delay="0"/>
                                      </p:stCondLst>
                                      <p:childTnLst>
                                        <p:animMotion origin="layout" path="M -3.54167E-6 -3.33333E-6 L -3.54167E-6 0.25 " pathEditMode="relative" rAng="0" ptsTypes="AA">
                                          <p:cBhvr>
                                            <p:cTn id="99" dur="2000" fill="hold"/>
                                            <p:tgtEl>
                                              <p:spTgt spid="18"/>
                                            </p:tgtEl>
                                            <p:attrNameLst>
                                              <p:attrName>ppt_x</p:attrName>
                                              <p:attrName>ppt_y</p:attrName>
                                            </p:attrNameLst>
                                          </p:cBhvr>
                                          <p:rCtr x="0" y="12500"/>
                                        </p:animMotion>
                                      </p:childTnLst>
                                    </p:cTn>
                                  </p:par>
                                  <p:par>
                                    <p:cTn id="100" presetID="42" presetClass="path" presetSubtype="0" accel="50000" decel="50000" fill="hold" nodeType="withEffect">
                                      <p:stCondLst>
                                        <p:cond delay="0"/>
                                      </p:stCondLst>
                                      <p:childTnLst>
                                        <p:animMotion origin="layout" path="M -4.58333E-6 -4.07407E-6 L -4.58333E-6 0.25 " pathEditMode="relative" rAng="0" ptsTypes="AA">
                                          <p:cBhvr>
                                            <p:cTn id="101" dur="2000" fill="hold"/>
                                            <p:tgtEl>
                                              <p:spTgt spid="19"/>
                                            </p:tgtEl>
                                            <p:attrNameLst>
                                              <p:attrName>ppt_x</p:attrName>
                                              <p:attrName>ppt_y</p:attrName>
                                            </p:attrNameLst>
                                          </p:cBhvr>
                                          <p:rCtr x="0" y="12500"/>
                                        </p:animMotion>
                                      </p:childTnLst>
                                    </p:cTn>
                                  </p:par>
                                  <p:par>
                                    <p:cTn id="102" presetID="42" presetClass="path" presetSubtype="0" accel="50000" decel="50000" fill="hold" nodeType="withEffect">
                                      <p:stCondLst>
                                        <p:cond delay="0"/>
                                      </p:stCondLst>
                                      <p:childTnLst>
                                        <p:animMotion origin="layout" path="M 2.5E-6 -4.07407E-6 L 2.5E-6 0.25 " pathEditMode="relative" rAng="0" ptsTypes="AA">
                                          <p:cBhvr>
                                            <p:cTn id="103" dur="2000" fill="hold"/>
                                            <p:tgtEl>
                                              <p:spTgt spid="20"/>
                                            </p:tgtEl>
                                            <p:attrNameLst>
                                              <p:attrName>ppt_x</p:attrName>
                                              <p:attrName>ppt_y</p:attrName>
                                            </p:attrNameLst>
                                          </p:cBhvr>
                                          <p:rCtr x="0" y="12500"/>
                                        </p:animMotion>
                                      </p:childTnLst>
                                    </p:cTn>
                                  </p:par>
                                  <p:par>
                                    <p:cTn id="104" presetID="2" presetClass="entr" presetSubtype="2" fill="hold"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additive="base">
                                            <p:cTn id="106" dur="1000" fill="hold"/>
                                            <p:tgtEl>
                                              <p:spTgt spid="21"/>
                                            </p:tgtEl>
                                            <p:attrNameLst>
                                              <p:attrName>ppt_x</p:attrName>
                                            </p:attrNameLst>
                                          </p:cBhvr>
                                          <p:tavLst>
                                            <p:tav tm="0">
                                              <p:val>
                                                <p:strVal val="1+#ppt_w/2"/>
                                              </p:val>
                                            </p:tav>
                                            <p:tav tm="100000">
                                              <p:val>
                                                <p:strVal val="#ppt_x"/>
                                              </p:val>
                                            </p:tav>
                                          </p:tavLst>
                                        </p:anim>
                                        <p:anim calcmode="lin" valueType="num">
                                          <p:cBhvr additive="base">
                                            <p:cTn id="107" dur="1000" fill="hold"/>
                                            <p:tgtEl>
                                              <p:spTgt spid="21"/>
                                            </p:tgtEl>
                                            <p:attrNameLst>
                                              <p:attrName>ppt_y</p:attrName>
                                            </p:attrNameLst>
                                          </p:cBhvr>
                                          <p:tavLst>
                                            <p:tav tm="0">
                                              <p:val>
                                                <p:strVal val="#ppt_y"/>
                                              </p:val>
                                            </p:tav>
                                            <p:tav tm="100000">
                                              <p:val>
                                                <p:strVal val="#ppt_y"/>
                                              </p:val>
                                            </p:tav>
                                          </p:tavLst>
                                        </p:anim>
                                      </p:childTnLst>
                                    </p:cTn>
                                  </p:par>
                                </p:childTnLst>
                              </p:cTn>
                            </p:par>
                            <p:par>
                              <p:cTn id="108" fill="hold">
                                <p:stCondLst>
                                  <p:cond delay="2000"/>
                                </p:stCondLst>
                                <p:childTnLst>
                                  <p:par>
                                    <p:cTn id="109" presetID="2" presetClass="entr" presetSubtype="4" fill="hold"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23"/>
                                            </p:tgtEl>
                                            <p:attrNameLst>
                                              <p:attrName>style.visibility</p:attrName>
                                            </p:attrNameLst>
                                          </p:cBhvr>
                                          <p:to>
                                            <p:strVal val="visible"/>
                                          </p:to>
                                        </p:set>
                                      </p:childTnLst>
                                    </p:cTn>
                                  </p:par>
                                  <p:par>
                                    <p:cTn id="117" presetID="42" presetClass="path" presetSubtype="0" accel="50000" decel="50000" fill="hold" nodeType="withEffect">
                                      <p:stCondLst>
                                        <p:cond delay="0"/>
                                      </p:stCondLst>
                                      <p:childTnLst>
                                        <p:animMotion origin="layout" path="M 3.33333E-6 -3.7037E-6 L 0.48907 -0.07847 " pathEditMode="relative" rAng="0" ptsTypes="AA">
                                          <p:cBhvr>
                                            <p:cTn id="118" dur="2000" fill="hold"/>
                                            <p:tgtEl>
                                              <p:spTgt spid="23"/>
                                            </p:tgtEl>
                                            <p:attrNameLst>
                                              <p:attrName>ppt_x</p:attrName>
                                              <p:attrName>ppt_y</p:attrName>
                                            </p:attrNameLst>
                                          </p:cBhvr>
                                          <p:rCtr x="24362" y="-3889"/>
                                        </p:animMotion>
                                      </p:childTnLst>
                                    </p:cTn>
                                  </p:par>
                                </p:childTnLst>
                              </p:cTn>
                            </p:par>
                            <p:par>
                              <p:cTn id="119" fill="hold">
                                <p:stCondLst>
                                  <p:cond delay="2000"/>
                                </p:stCondLst>
                                <p:childTnLst>
                                  <p:par>
                                    <p:cTn id="120" presetID="1" presetClass="entr" presetSubtype="0" fill="hold" nodeType="afterEffect">
                                      <p:stCondLst>
                                        <p:cond delay="0"/>
                                      </p:stCondLst>
                                      <p:childTnLst>
                                        <p:set>
                                          <p:cBhvr>
                                            <p:cTn id="121" dur="1" fill="hold">
                                              <p:stCondLst>
                                                <p:cond delay="0"/>
                                              </p:stCondLst>
                                            </p:cTn>
                                            <p:tgtEl>
                                              <p:spTgt spid="2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28"/>
                                            </p:tgtEl>
                                            <p:attrNameLst>
                                              <p:attrName>style.visibility</p:attrName>
                                            </p:attrNameLst>
                                          </p:cBhvr>
                                          <p:to>
                                            <p:strVal val="visible"/>
                                          </p:to>
                                        </p:set>
                                      </p:childTnLst>
                                    </p:cTn>
                                  </p:par>
                                </p:childTnLst>
                              </p:cTn>
                            </p:par>
                            <p:par>
                              <p:cTn id="126" fill="hold">
                                <p:stCondLst>
                                  <p:cond delay="2000"/>
                                </p:stCondLst>
                                <p:childTnLst>
                                  <p:par>
                                    <p:cTn id="127" presetID="42" presetClass="path" presetSubtype="0" accel="50000" decel="50000" fill="hold" nodeType="afterEffect">
                                      <p:stCondLst>
                                        <p:cond delay="0"/>
                                      </p:stCondLst>
                                      <p:childTnLst>
                                        <p:animMotion origin="layout" path="M 8.33333E-7 -1.48148E-6 L 0.23984 0.05093 " pathEditMode="relative" rAng="0" ptsTypes="AA">
                                          <p:cBhvr>
                                            <p:cTn id="128" dur="2000" fill="hold"/>
                                            <p:tgtEl>
                                              <p:spTgt spid="27"/>
                                            </p:tgtEl>
                                            <p:attrNameLst>
                                              <p:attrName>ppt_x</p:attrName>
                                              <p:attrName>ppt_y</p:attrName>
                                            </p:attrNameLst>
                                          </p:cBhvr>
                                          <p:rCtr x="11992" y="2546"/>
                                        </p:animMotion>
                                      </p:childTnLst>
                                    </p:cTn>
                                  </p:par>
                                  <p:par>
                                    <p:cTn id="129" presetID="42" presetClass="path" presetSubtype="0" accel="50000" decel="50000" fill="hold" nodeType="withEffect">
                                      <p:stCondLst>
                                        <p:cond delay="500"/>
                                      </p:stCondLst>
                                      <p:childTnLst>
                                        <p:animMotion origin="layout" path="M -4.16667E-7 -2.22222E-6 L 0.23216 -0.45625 " pathEditMode="relative" rAng="0" ptsTypes="AA">
                                          <p:cBhvr>
                                            <p:cTn id="130" dur="2000" fill="hold"/>
                                            <p:tgtEl>
                                              <p:spTgt spid="28"/>
                                            </p:tgtEl>
                                            <p:attrNameLst>
                                              <p:attrName>ppt_x</p:attrName>
                                              <p:attrName>ppt_y</p:attrName>
                                            </p:attrNameLst>
                                          </p:cBhvr>
                                          <p:rCtr x="11602" y="-22824"/>
                                        </p:animMotion>
                                      </p:childTnLst>
                                    </p:cTn>
                                  </p:par>
                                  <p:par>
                                    <p:cTn id="131" presetID="42" presetClass="path" presetSubtype="0" accel="50000" decel="50000" fill="hold" nodeType="withEffect">
                                      <p:stCondLst>
                                        <p:cond delay="1000"/>
                                      </p:stCondLst>
                                      <p:childTnLst>
                                        <p:animMotion origin="layout" path="M -2.29167E-6 -2.59259E-6 L 0.22878 -0.15578 " pathEditMode="relative" rAng="0" ptsTypes="AA">
                                          <p:cBhvr>
                                            <p:cTn id="132" dur="2000" fill="hold"/>
                                            <p:tgtEl>
                                              <p:spTgt spid="29"/>
                                            </p:tgtEl>
                                            <p:attrNameLst>
                                              <p:attrName>ppt_x</p:attrName>
                                              <p:attrName>ppt_y</p:attrName>
                                            </p:attrNameLst>
                                          </p:cBhvr>
                                          <p:rCtr x="11432" y="-7801"/>
                                        </p:animMotion>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500"/>
                                            <p:tgtEl>
                                              <p:spTgt spid="23"/>
                                            </p:tgtEl>
                                          </p:cBhvr>
                                        </p:animEffect>
                                        <p:set>
                                          <p:cBhvr>
                                            <p:cTn id="137" dur="1" fill="hold">
                                              <p:stCondLst>
                                                <p:cond delay="499"/>
                                              </p:stCondLst>
                                            </p:cTn>
                                            <p:tgtEl>
                                              <p:spTgt spid="23"/>
                                            </p:tgtEl>
                                            <p:attrNameLst>
                                              <p:attrName>style.visibility</p:attrName>
                                            </p:attrNameLst>
                                          </p:cBhvr>
                                          <p:to>
                                            <p:strVal val="hidden"/>
                                          </p:to>
                                        </p:set>
                                      </p:childTnLst>
                                    </p:cTn>
                                  </p:par>
                                  <p:par>
                                    <p:cTn id="138" presetID="32" presetClass="emph" presetSubtype="0" fill="hold" nodeType="withEffect">
                                      <p:stCondLst>
                                        <p:cond delay="0"/>
                                      </p:stCondLst>
                                      <p:childTnLst>
                                        <p:animRot by="120000">
                                          <p:cBhvr>
                                            <p:cTn id="139" dur="100" fill="hold">
                                              <p:stCondLst>
                                                <p:cond delay="0"/>
                                              </p:stCondLst>
                                            </p:cTn>
                                            <p:tgtEl>
                                              <p:spTgt spid="5"/>
                                            </p:tgtEl>
                                            <p:attrNameLst>
                                              <p:attrName>r</p:attrName>
                                            </p:attrNameLst>
                                          </p:cBhvr>
                                        </p:animRot>
                                        <p:animRot by="-240000">
                                          <p:cBhvr>
                                            <p:cTn id="140" dur="200" fill="hold">
                                              <p:stCondLst>
                                                <p:cond delay="200"/>
                                              </p:stCondLst>
                                            </p:cTn>
                                            <p:tgtEl>
                                              <p:spTgt spid="5"/>
                                            </p:tgtEl>
                                            <p:attrNameLst>
                                              <p:attrName>r</p:attrName>
                                            </p:attrNameLst>
                                          </p:cBhvr>
                                        </p:animRot>
                                        <p:animRot by="240000">
                                          <p:cBhvr>
                                            <p:cTn id="141" dur="200" fill="hold">
                                              <p:stCondLst>
                                                <p:cond delay="400"/>
                                              </p:stCondLst>
                                            </p:cTn>
                                            <p:tgtEl>
                                              <p:spTgt spid="5"/>
                                            </p:tgtEl>
                                            <p:attrNameLst>
                                              <p:attrName>r</p:attrName>
                                            </p:attrNameLst>
                                          </p:cBhvr>
                                        </p:animRot>
                                        <p:animRot by="-240000">
                                          <p:cBhvr>
                                            <p:cTn id="142" dur="200" fill="hold">
                                              <p:stCondLst>
                                                <p:cond delay="600"/>
                                              </p:stCondLst>
                                            </p:cTn>
                                            <p:tgtEl>
                                              <p:spTgt spid="5"/>
                                            </p:tgtEl>
                                            <p:attrNameLst>
                                              <p:attrName>r</p:attrName>
                                            </p:attrNameLst>
                                          </p:cBhvr>
                                        </p:animRot>
                                        <p:animRot by="120000">
                                          <p:cBhvr>
                                            <p:cTn id="143" dur="200" fill="hold">
                                              <p:stCondLst>
                                                <p:cond delay="800"/>
                                              </p:stCondLst>
                                            </p:cTn>
                                            <p:tgtEl>
                                              <p:spTgt spid="5"/>
                                            </p:tgtEl>
                                            <p:attrNameLst>
                                              <p:attrName>r</p:attrName>
                                            </p:attrNameLst>
                                          </p:cBhvr>
                                        </p:animRot>
                                      </p:childTnLst>
                                    </p:cTn>
                                  </p:par>
                                </p:childTnLst>
                              </p:cTn>
                            </p:par>
                            <p:par>
                              <p:cTn id="144" fill="hold">
                                <p:stCondLst>
                                  <p:cond delay="1000"/>
                                </p:stCondLst>
                                <p:childTnLst>
                                  <p:par>
                                    <p:cTn id="145" presetID="32" presetClass="emph" presetSubtype="0" fill="hold" nodeType="afterEffect">
                                      <p:stCondLst>
                                        <p:cond delay="0"/>
                                      </p:stCondLst>
                                      <p:childTnLst>
                                        <p:animRot by="120000">
                                          <p:cBhvr>
                                            <p:cTn id="146" dur="100" fill="hold">
                                              <p:stCondLst>
                                                <p:cond delay="0"/>
                                              </p:stCondLst>
                                            </p:cTn>
                                            <p:tgtEl>
                                              <p:spTgt spid="21"/>
                                            </p:tgtEl>
                                            <p:attrNameLst>
                                              <p:attrName>r</p:attrName>
                                            </p:attrNameLst>
                                          </p:cBhvr>
                                        </p:animRot>
                                        <p:animRot by="-240000">
                                          <p:cBhvr>
                                            <p:cTn id="147" dur="200" fill="hold">
                                              <p:stCondLst>
                                                <p:cond delay="200"/>
                                              </p:stCondLst>
                                            </p:cTn>
                                            <p:tgtEl>
                                              <p:spTgt spid="21"/>
                                            </p:tgtEl>
                                            <p:attrNameLst>
                                              <p:attrName>r</p:attrName>
                                            </p:attrNameLst>
                                          </p:cBhvr>
                                        </p:animRot>
                                        <p:animRot by="240000">
                                          <p:cBhvr>
                                            <p:cTn id="148" dur="200" fill="hold">
                                              <p:stCondLst>
                                                <p:cond delay="400"/>
                                              </p:stCondLst>
                                            </p:cTn>
                                            <p:tgtEl>
                                              <p:spTgt spid="21"/>
                                            </p:tgtEl>
                                            <p:attrNameLst>
                                              <p:attrName>r</p:attrName>
                                            </p:attrNameLst>
                                          </p:cBhvr>
                                        </p:animRot>
                                        <p:animRot by="-240000">
                                          <p:cBhvr>
                                            <p:cTn id="149" dur="200" fill="hold">
                                              <p:stCondLst>
                                                <p:cond delay="600"/>
                                              </p:stCondLst>
                                            </p:cTn>
                                            <p:tgtEl>
                                              <p:spTgt spid="21"/>
                                            </p:tgtEl>
                                            <p:attrNameLst>
                                              <p:attrName>r</p:attrName>
                                            </p:attrNameLst>
                                          </p:cBhvr>
                                        </p:animRot>
                                        <p:animRot by="120000">
                                          <p:cBhvr>
                                            <p:cTn id="150" dur="200" fill="hold">
                                              <p:stCondLst>
                                                <p:cond delay="800"/>
                                              </p:stCondLst>
                                            </p:cTn>
                                            <p:tgtEl>
                                              <p:spTgt spid="21"/>
                                            </p:tgtEl>
                                            <p:attrNameLst>
                                              <p:attrName>r</p:attrName>
                                            </p:attrNameLst>
                                          </p:cBhvr>
                                        </p:animRot>
                                      </p:childTnLst>
                                    </p:cTn>
                                  </p:par>
                                </p:childTnLst>
                              </p:cTn>
                            </p:par>
                            <p:par>
                              <p:cTn id="151" fill="hold">
                                <p:stCondLst>
                                  <p:cond delay="2000"/>
                                </p:stCondLst>
                                <p:childTnLst>
                                  <p:par>
                                    <p:cTn id="152" presetID="2" presetClass="entr" presetSubtype="2" fill="hold" nodeType="afterEffect" p14:presetBounceEnd="50000">
                                      <p:stCondLst>
                                        <p:cond delay="0"/>
                                      </p:stCondLst>
                                      <p:childTnLst>
                                        <p:set>
                                          <p:cBhvr>
                                            <p:cTn id="153" dur="1" fill="hold">
                                              <p:stCondLst>
                                                <p:cond delay="0"/>
                                              </p:stCondLst>
                                            </p:cTn>
                                            <p:tgtEl>
                                              <p:spTgt spid="30"/>
                                            </p:tgtEl>
                                            <p:attrNameLst>
                                              <p:attrName>style.visibility</p:attrName>
                                            </p:attrNameLst>
                                          </p:cBhvr>
                                          <p:to>
                                            <p:strVal val="visible"/>
                                          </p:to>
                                        </p:set>
                                        <p:anim calcmode="lin" valueType="num" p14:bounceEnd="50000">
                                          <p:cBhvr additive="base">
                                            <p:cTn id="154"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55" dur="1000" fill="hold"/>
                                            <p:tgtEl>
                                              <p:spTgt spid="30"/>
                                            </p:tgtEl>
                                            <p:attrNameLst>
                                              <p:attrName>ppt_y</p:attrName>
                                            </p:attrNameLst>
                                          </p:cBhvr>
                                          <p:tavLst>
                                            <p:tav tm="0">
                                              <p:val>
                                                <p:strVal val="#ppt_y"/>
                                              </p:val>
                                            </p:tav>
                                            <p:tav tm="100000">
                                              <p:val>
                                                <p:strVal val="#ppt_y"/>
                                              </p:val>
                                            </p:tav>
                                          </p:tavLst>
                                        </p:anim>
                                      </p:childTnLst>
                                    </p:cTn>
                                  </p:par>
                                </p:childTnLst>
                              </p:cTn>
                            </p:par>
                            <p:par>
                              <p:cTn id="156" fill="hold">
                                <p:stCondLst>
                                  <p:cond delay="3000"/>
                                </p:stCondLst>
                                <p:childTnLst>
                                  <p:par>
                                    <p:cTn id="157" presetID="22" presetClass="entr" presetSubtype="8" fill="hold" nodeType="after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wipe(left)">
                                          <p:cBhvr>
                                            <p:cTn id="159" dur="500"/>
                                            <p:tgtEl>
                                              <p:spTgt spid="35"/>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wipe(left)">
                                          <p:cBhvr>
                                            <p:cTn id="162" dur="500"/>
                                            <p:tgtEl>
                                              <p:spTgt spid="38"/>
                                            </p:tgtEl>
                                          </p:cBhvr>
                                        </p:animEffect>
                                      </p:childTnLst>
                                    </p:cTn>
                                  </p:par>
                                </p:childTnLst>
                              </p:cTn>
                            </p:par>
                          </p:childTnLst>
                        </p:cTn>
                      </p:par>
                      <p:par>
                        <p:cTn id="163" fill="hold">
                          <p:stCondLst>
                            <p:cond delay="indefinite"/>
                          </p:stCondLst>
                          <p:childTnLst>
                            <p:par>
                              <p:cTn id="164" fill="hold">
                                <p:stCondLst>
                                  <p:cond delay="0"/>
                                </p:stCondLst>
                                <p:childTnLst>
                                  <p:par>
                                    <p:cTn id="165" presetID="49" presetClass="entr" presetSubtype="0" decel="100000" fill="hold" nodeType="clickEffect">
                                      <p:stCondLst>
                                        <p:cond delay="0"/>
                                      </p:stCondLst>
                                      <p:childTnLst>
                                        <p:set>
                                          <p:cBhvr>
                                            <p:cTn id="166" dur="1" fill="hold">
                                              <p:stCondLst>
                                                <p:cond delay="0"/>
                                              </p:stCondLst>
                                            </p:cTn>
                                            <p:tgtEl>
                                              <p:spTgt spid="31"/>
                                            </p:tgtEl>
                                            <p:attrNameLst>
                                              <p:attrName>style.visibility</p:attrName>
                                            </p:attrNameLst>
                                          </p:cBhvr>
                                          <p:to>
                                            <p:strVal val="visible"/>
                                          </p:to>
                                        </p:set>
                                        <p:anim calcmode="lin" valueType="num">
                                          <p:cBhvr>
                                            <p:cTn id="167" dur="500" fill="hold"/>
                                            <p:tgtEl>
                                              <p:spTgt spid="31"/>
                                            </p:tgtEl>
                                            <p:attrNameLst>
                                              <p:attrName>ppt_w</p:attrName>
                                            </p:attrNameLst>
                                          </p:cBhvr>
                                          <p:tavLst>
                                            <p:tav tm="0">
                                              <p:val>
                                                <p:fltVal val="0"/>
                                              </p:val>
                                            </p:tav>
                                            <p:tav tm="100000">
                                              <p:val>
                                                <p:strVal val="#ppt_w"/>
                                              </p:val>
                                            </p:tav>
                                          </p:tavLst>
                                        </p:anim>
                                        <p:anim calcmode="lin" valueType="num">
                                          <p:cBhvr>
                                            <p:cTn id="168" dur="500" fill="hold"/>
                                            <p:tgtEl>
                                              <p:spTgt spid="31"/>
                                            </p:tgtEl>
                                            <p:attrNameLst>
                                              <p:attrName>ppt_h</p:attrName>
                                            </p:attrNameLst>
                                          </p:cBhvr>
                                          <p:tavLst>
                                            <p:tav tm="0">
                                              <p:val>
                                                <p:fltVal val="0"/>
                                              </p:val>
                                            </p:tav>
                                            <p:tav tm="100000">
                                              <p:val>
                                                <p:strVal val="#ppt_h"/>
                                              </p:val>
                                            </p:tav>
                                          </p:tavLst>
                                        </p:anim>
                                        <p:anim calcmode="lin" valueType="num">
                                          <p:cBhvr>
                                            <p:cTn id="169" dur="500" fill="hold"/>
                                            <p:tgtEl>
                                              <p:spTgt spid="31"/>
                                            </p:tgtEl>
                                            <p:attrNameLst>
                                              <p:attrName>style.rotation</p:attrName>
                                            </p:attrNameLst>
                                          </p:cBhvr>
                                          <p:tavLst>
                                            <p:tav tm="0">
                                              <p:val>
                                                <p:fltVal val="360"/>
                                              </p:val>
                                            </p:tav>
                                            <p:tav tm="100000">
                                              <p:val>
                                                <p:fltVal val="0"/>
                                              </p:val>
                                            </p:tav>
                                          </p:tavLst>
                                        </p:anim>
                                        <p:animEffect transition="in" filter="fade">
                                          <p:cBhvr>
                                            <p:cTn id="170" dur="500"/>
                                            <p:tgtEl>
                                              <p:spTgt spid="31"/>
                                            </p:tgtEl>
                                          </p:cBhvr>
                                        </p:animEffect>
                                      </p:childTnLst>
                                    </p:cTn>
                                  </p:par>
                                  <p:par>
                                    <p:cTn id="171" presetID="42" presetClass="path" presetSubtype="0" accel="50000" decel="50000" fill="hold" nodeType="withEffect">
                                      <p:stCondLst>
                                        <p:cond delay="0"/>
                                      </p:stCondLst>
                                      <p:childTnLst>
                                        <p:animMotion origin="layout" path="M 0.00013 -0.02361 L 0.0987 -0.1375 " pathEditMode="relative" rAng="0" ptsTypes="AA">
                                          <p:cBhvr>
                                            <p:cTn id="172" dur="2000" fill="hold"/>
                                            <p:tgtEl>
                                              <p:spTgt spid="31"/>
                                            </p:tgtEl>
                                            <p:attrNameLst>
                                              <p:attrName>ppt_x</p:attrName>
                                              <p:attrName>ppt_y</p:attrName>
                                            </p:attrNameLst>
                                          </p:cBhvr>
                                          <p:rCtr x="4922" y="-5694"/>
                                        </p:animMotion>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nodeType="clickEffect">
                                      <p:stCondLst>
                                        <p:cond delay="0"/>
                                      </p:stCondLst>
                                      <p:childTnLst>
                                        <p:set>
                                          <p:cBhvr>
                                            <p:cTn id="176" dur="1" fill="hold">
                                              <p:stCondLst>
                                                <p:cond delay="0"/>
                                              </p:stCondLst>
                                            </p:cTn>
                                            <p:tgtEl>
                                              <p:spTgt spid="34"/>
                                            </p:tgtEl>
                                            <p:attrNameLst>
                                              <p:attrName>style.visibility</p:attrName>
                                            </p:attrNameLst>
                                          </p:cBhvr>
                                          <p:to>
                                            <p:strVal val="visible"/>
                                          </p:to>
                                        </p:set>
                                        <p:anim calcmode="lin" valueType="num">
                                          <p:cBhvr>
                                            <p:cTn id="177" dur="250" fill="hold"/>
                                            <p:tgtEl>
                                              <p:spTgt spid="34"/>
                                            </p:tgtEl>
                                            <p:attrNameLst>
                                              <p:attrName>ppt_w</p:attrName>
                                            </p:attrNameLst>
                                          </p:cBhvr>
                                          <p:tavLst>
                                            <p:tav tm="0">
                                              <p:val>
                                                <p:fltVal val="0"/>
                                              </p:val>
                                            </p:tav>
                                            <p:tav tm="100000">
                                              <p:val>
                                                <p:strVal val="#ppt_w"/>
                                              </p:val>
                                            </p:tav>
                                          </p:tavLst>
                                        </p:anim>
                                        <p:anim calcmode="lin" valueType="num">
                                          <p:cBhvr>
                                            <p:cTn id="178" dur="250" fill="hold"/>
                                            <p:tgtEl>
                                              <p:spTgt spid="34"/>
                                            </p:tgtEl>
                                            <p:attrNameLst>
                                              <p:attrName>ppt_h</p:attrName>
                                            </p:attrNameLst>
                                          </p:cBhvr>
                                          <p:tavLst>
                                            <p:tav tm="0">
                                              <p:val>
                                                <p:fltVal val="0"/>
                                              </p:val>
                                            </p:tav>
                                            <p:tav tm="100000">
                                              <p:val>
                                                <p:strVal val="#ppt_h"/>
                                              </p:val>
                                            </p:tav>
                                          </p:tavLst>
                                        </p:anim>
                                        <p:animEffect transition="in" filter="fade">
                                          <p:cBhvr>
                                            <p:cTn id="179"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3" grpId="1" animBg="1"/>
          <p:bldP spid="13" grpId="2"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43"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
                                            <p:tgtEl>
                                              <p:spTgt spid="12"/>
                                            </p:tgtEl>
                                          </p:cBhvr>
                                        </p:animEffect>
                                        <p:anim calcmode="lin" valueType="num">
                                          <p:cBhvr>
                                            <p:cTn id="33" dur="400" fill="hold"/>
                                            <p:tgtEl>
                                              <p:spTgt spid="12"/>
                                            </p:tgtEl>
                                            <p:attrNameLst>
                                              <p:attrName>ppt_x</p:attrName>
                                            </p:attrNameLst>
                                          </p:cBhvr>
                                          <p:tavLst>
                                            <p:tav tm="0">
                                              <p:val>
                                                <p:strVal val="#ppt_x"/>
                                              </p:val>
                                            </p:tav>
                                            <p:tav tm="100000">
                                              <p:val>
                                                <p:strVal val="#ppt_x"/>
                                              </p:val>
                                            </p:tav>
                                          </p:tavLst>
                                        </p:anim>
                                        <p:anim calcmode="lin" valueType="num">
                                          <p:cBhvr>
                                            <p:cTn id="34" dur="400" fill="hold"/>
                                            <p:tgtEl>
                                              <p:spTgt spid="12"/>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5"/>
                                            </p:tgtEl>
                                          </p:cBhvr>
                                        </p:animEffect>
                                        <p:animScale>
                                          <p:cBhvr>
                                            <p:cTn id="41" dur="250" autoRev="1" fill="hold"/>
                                            <p:tgtEl>
                                              <p:spTgt spid="5"/>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1000"/>
                                            <p:tgtEl>
                                              <p:spTgt spid="13"/>
                                            </p:tgtEl>
                                          </p:cBhvr>
                                        </p:animEffect>
                                      </p:childTnLst>
                                    </p:cTn>
                                  </p:par>
                                </p:childTnLst>
                              </p:cTn>
                            </p:par>
                            <p:par>
                              <p:cTn id="47" fill="hold">
                                <p:stCondLst>
                                  <p:cond delay="1000"/>
                                </p:stCondLst>
                                <p:childTnLst>
                                  <p:par>
                                    <p:cTn id="48" presetID="10" presetClass="exit" presetSubtype="0" fill="hold" grpId="1" nodeType="after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style.rotation</p:attrName>
                                            </p:attrNameLst>
                                          </p:cBhvr>
                                          <p:tavLst>
                                            <p:tav tm="0">
                                              <p:val>
                                                <p:fltVal val="360"/>
                                              </p:val>
                                            </p:tav>
                                            <p:tav tm="100000">
                                              <p:val>
                                                <p:fltVal val="0"/>
                                              </p:val>
                                            </p:tav>
                                          </p:tavLst>
                                        </p:anim>
                                        <p:animEffect transition="in" filter="fade">
                                          <p:cBhvr>
                                            <p:cTn id="58" dur="500"/>
                                            <p:tgtEl>
                                              <p:spTgt spid="16"/>
                                            </p:tgtEl>
                                          </p:cBhvr>
                                        </p:animEffect>
                                      </p:childTnLst>
                                    </p:cTn>
                                  </p:par>
                                </p:childTnLst>
                              </p:cTn>
                            </p:par>
                            <p:par>
                              <p:cTn id="59" fill="hold">
                                <p:stCondLst>
                                  <p:cond delay="500"/>
                                </p:stCondLst>
                                <p:childTnLst>
                                  <p:par>
                                    <p:cTn id="60" presetID="49" presetClass="entr" presetSubtype="0" decel="10000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 calcmode="lin" valueType="num">
                                          <p:cBhvr>
                                            <p:cTn id="64" dur="500" fill="hold"/>
                                            <p:tgtEl>
                                              <p:spTgt spid="18"/>
                                            </p:tgtEl>
                                            <p:attrNameLst>
                                              <p:attrName>style.rotation</p:attrName>
                                            </p:attrNameLst>
                                          </p:cBhvr>
                                          <p:tavLst>
                                            <p:tav tm="0">
                                              <p:val>
                                                <p:fltVal val="360"/>
                                              </p:val>
                                            </p:tav>
                                            <p:tav tm="100000">
                                              <p:val>
                                                <p:fltVal val="0"/>
                                              </p:val>
                                            </p:tav>
                                          </p:tavLst>
                                        </p:anim>
                                        <p:animEffect transition="in" filter="fade">
                                          <p:cBhvr>
                                            <p:cTn id="65" dur="500"/>
                                            <p:tgtEl>
                                              <p:spTgt spid="18"/>
                                            </p:tgtEl>
                                          </p:cBhvr>
                                        </p:animEffect>
                                      </p:childTnLst>
                                    </p:cTn>
                                  </p:par>
                                </p:childTnLst>
                              </p:cTn>
                            </p:par>
                            <p:par>
                              <p:cTn id="66" fill="hold">
                                <p:stCondLst>
                                  <p:cond delay="1000"/>
                                </p:stCondLst>
                                <p:childTnLst>
                                  <p:par>
                                    <p:cTn id="67" presetID="49" presetClass="entr" presetSubtype="0" decel="10000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 calcmode="lin" valueType="num">
                                          <p:cBhvr>
                                            <p:cTn id="71" dur="500" fill="hold"/>
                                            <p:tgtEl>
                                              <p:spTgt spid="19"/>
                                            </p:tgtEl>
                                            <p:attrNameLst>
                                              <p:attrName>style.rotation</p:attrName>
                                            </p:attrNameLst>
                                          </p:cBhvr>
                                          <p:tavLst>
                                            <p:tav tm="0">
                                              <p:val>
                                                <p:fltVal val="360"/>
                                              </p:val>
                                            </p:tav>
                                            <p:tav tm="100000">
                                              <p:val>
                                                <p:fltVal val="0"/>
                                              </p:val>
                                            </p:tav>
                                          </p:tavLst>
                                        </p:anim>
                                        <p:animEffect transition="in" filter="fade">
                                          <p:cBhvr>
                                            <p:cTn id="72" dur="500"/>
                                            <p:tgtEl>
                                              <p:spTgt spid="19"/>
                                            </p:tgtEl>
                                          </p:cBhvr>
                                        </p:animEffect>
                                      </p:childTnLst>
                                    </p:cTn>
                                  </p:par>
                                </p:childTnLst>
                              </p:cTn>
                            </p:par>
                            <p:par>
                              <p:cTn id="73" fill="hold">
                                <p:stCondLst>
                                  <p:cond delay="1500"/>
                                </p:stCondLst>
                                <p:childTnLst>
                                  <p:par>
                                    <p:cTn id="74" presetID="49" presetClass="entr" presetSubtype="0" decel="10000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 calcmode="lin" valueType="num">
                                          <p:cBhvr>
                                            <p:cTn id="78" dur="500" fill="hold"/>
                                            <p:tgtEl>
                                              <p:spTgt spid="20"/>
                                            </p:tgtEl>
                                            <p:attrNameLst>
                                              <p:attrName>style.rotation</p:attrName>
                                            </p:attrNameLst>
                                          </p:cBhvr>
                                          <p:tavLst>
                                            <p:tav tm="0">
                                              <p:val>
                                                <p:fltVal val="360"/>
                                              </p:val>
                                            </p:tav>
                                            <p:tav tm="100000">
                                              <p:val>
                                                <p:fltVal val="0"/>
                                              </p:val>
                                            </p:tav>
                                          </p:tavLst>
                                        </p:anim>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3.75E-6 -1.48148E-6 L -0.20794 0.08218 " pathEditMode="relative" rAng="0" ptsTypes="AA">
                                          <p:cBhvr>
                                            <p:cTn id="83" dur="2000" fill="hold"/>
                                            <p:tgtEl>
                                              <p:spTgt spid="5"/>
                                            </p:tgtEl>
                                            <p:attrNameLst>
                                              <p:attrName>ppt_x</p:attrName>
                                              <p:attrName>ppt_y</p:attrName>
                                            </p:attrNameLst>
                                          </p:cBhvr>
                                          <p:rCtr x="-10404" y="4097"/>
                                        </p:animMotion>
                                      </p:childTnLst>
                                    </p:cTn>
                                  </p:par>
                                  <p:par>
                                    <p:cTn id="84" presetID="42" presetClass="path" presetSubtype="0" accel="50000" decel="50000" fill="hold" nodeType="withEffect">
                                      <p:stCondLst>
                                        <p:cond delay="0"/>
                                      </p:stCondLst>
                                      <p:childTnLst>
                                        <p:animMotion origin="layout" path="M 6.25E-7 3.7037E-7 L 6.25E-7 0.25 " pathEditMode="relative" rAng="0" ptsTypes="AA">
                                          <p:cBhvr>
                                            <p:cTn id="85" dur="2000" fill="hold"/>
                                            <p:tgtEl>
                                              <p:spTgt spid="7"/>
                                            </p:tgtEl>
                                            <p:attrNameLst>
                                              <p:attrName>ppt_x</p:attrName>
                                              <p:attrName>ppt_y</p:attrName>
                                            </p:attrNameLst>
                                          </p:cBhvr>
                                          <p:rCtr x="0" y="12500"/>
                                        </p:animMotion>
                                      </p:childTnLst>
                                    </p:cTn>
                                  </p:par>
                                  <p:par>
                                    <p:cTn id="86" presetID="42" presetClass="path" presetSubtype="0" accel="50000" decel="50000" fill="hold" nodeType="withEffect">
                                      <p:stCondLst>
                                        <p:cond delay="0"/>
                                      </p:stCondLst>
                                      <p:childTnLst>
                                        <p:animMotion origin="layout" path="M 2.29167E-6 4.07407E-6 L 2.29167E-6 0.25 " pathEditMode="relative" rAng="0" ptsTypes="AA">
                                          <p:cBhvr>
                                            <p:cTn id="87" dur="2000" fill="hold"/>
                                            <p:tgtEl>
                                              <p:spTgt spid="8"/>
                                            </p:tgtEl>
                                            <p:attrNameLst>
                                              <p:attrName>ppt_x</p:attrName>
                                              <p:attrName>ppt_y</p:attrName>
                                            </p:attrNameLst>
                                          </p:cBhvr>
                                          <p:rCtr x="0" y="12500"/>
                                        </p:animMotion>
                                      </p:childTnLst>
                                    </p:cTn>
                                  </p:par>
                                  <p:par>
                                    <p:cTn id="88" presetID="42" presetClass="path" presetSubtype="0" accel="50000" decel="50000" fill="hold" nodeType="withEffect">
                                      <p:stCondLst>
                                        <p:cond delay="0"/>
                                      </p:stCondLst>
                                      <p:childTnLst>
                                        <p:animMotion origin="layout" path="M 8.33333E-7 4.07407E-6 L 8.33333E-7 0.25 " pathEditMode="relative" rAng="0" ptsTypes="AA">
                                          <p:cBhvr>
                                            <p:cTn id="89" dur="2000" fill="hold"/>
                                            <p:tgtEl>
                                              <p:spTgt spid="10"/>
                                            </p:tgtEl>
                                            <p:attrNameLst>
                                              <p:attrName>ppt_x</p:attrName>
                                              <p:attrName>ppt_y</p:attrName>
                                            </p:attrNameLst>
                                          </p:cBhvr>
                                          <p:rCtr x="0" y="12500"/>
                                        </p:animMotion>
                                      </p:childTnLst>
                                    </p:cTn>
                                  </p:par>
                                  <p:par>
                                    <p:cTn id="90" presetID="42" presetClass="path" presetSubtype="0" accel="50000" decel="50000" fill="hold" nodeType="withEffect">
                                      <p:stCondLst>
                                        <p:cond delay="0"/>
                                      </p:stCondLst>
                                      <p:childTnLst>
                                        <p:animMotion origin="layout" path="M -1.04167E-6 0 L -1.04167E-6 0.25 " pathEditMode="relative" rAng="0" ptsTypes="AA">
                                          <p:cBhvr>
                                            <p:cTn id="91" dur="2000" fill="hold"/>
                                            <p:tgtEl>
                                              <p:spTgt spid="11"/>
                                            </p:tgtEl>
                                            <p:attrNameLst>
                                              <p:attrName>ppt_x</p:attrName>
                                              <p:attrName>ppt_y</p:attrName>
                                            </p:attrNameLst>
                                          </p:cBhvr>
                                          <p:rCtr x="0" y="12500"/>
                                        </p:animMotion>
                                      </p:childTnLst>
                                    </p:cTn>
                                  </p:par>
                                  <p:par>
                                    <p:cTn id="92" presetID="42" presetClass="path" presetSubtype="0" accel="50000" decel="50000" fill="hold" grpId="1" nodeType="withEffect">
                                      <p:stCondLst>
                                        <p:cond delay="0"/>
                                      </p:stCondLst>
                                      <p:childTnLst>
                                        <p:animMotion origin="layout" path="M -3.54167E-6 -7.40741E-7 L -3.54167E-6 0.25 " pathEditMode="relative" rAng="0" ptsTypes="AA">
                                          <p:cBhvr>
                                            <p:cTn id="93" dur="2000" fill="hold"/>
                                            <p:tgtEl>
                                              <p:spTgt spid="12"/>
                                            </p:tgtEl>
                                            <p:attrNameLst>
                                              <p:attrName>ppt_x</p:attrName>
                                              <p:attrName>ppt_y</p:attrName>
                                            </p:attrNameLst>
                                          </p:cBhvr>
                                          <p:rCtr x="0" y="12500"/>
                                        </p:animMotion>
                                      </p:childTnLst>
                                    </p:cTn>
                                  </p:par>
                                  <p:par>
                                    <p:cTn id="94" presetID="42" presetClass="path" presetSubtype="0" accel="50000" decel="50000" fill="hold" grpId="2" nodeType="withEffect">
                                      <p:stCondLst>
                                        <p:cond delay="0"/>
                                      </p:stCondLst>
                                      <p:childTnLst>
                                        <p:animMotion origin="layout" path="M 4.58333E-6 1.85185E-6 L 4.58333E-6 0.25 " pathEditMode="relative" rAng="0" ptsTypes="AA">
                                          <p:cBhvr>
                                            <p:cTn id="95" dur="2000" fill="hold"/>
                                            <p:tgtEl>
                                              <p:spTgt spid="13"/>
                                            </p:tgtEl>
                                            <p:attrNameLst>
                                              <p:attrName>ppt_x</p:attrName>
                                              <p:attrName>ppt_y</p:attrName>
                                            </p:attrNameLst>
                                          </p:cBhvr>
                                          <p:rCtr x="0" y="12500"/>
                                        </p:animMotion>
                                      </p:childTnLst>
                                    </p:cTn>
                                  </p:par>
                                  <p:par>
                                    <p:cTn id="96" presetID="42" presetClass="path" presetSubtype="0" accel="50000" decel="50000" fill="hold" nodeType="withEffect">
                                      <p:stCondLst>
                                        <p:cond delay="0"/>
                                      </p:stCondLst>
                                      <p:childTnLst>
                                        <p:animMotion origin="layout" path="M 2.5E-6 -1.11111E-6 L 2.5E-6 0.25 " pathEditMode="relative" rAng="0" ptsTypes="AA">
                                          <p:cBhvr>
                                            <p:cTn id="97" dur="2000" fill="hold"/>
                                            <p:tgtEl>
                                              <p:spTgt spid="16"/>
                                            </p:tgtEl>
                                            <p:attrNameLst>
                                              <p:attrName>ppt_x</p:attrName>
                                              <p:attrName>ppt_y</p:attrName>
                                            </p:attrNameLst>
                                          </p:cBhvr>
                                          <p:rCtr x="0" y="12500"/>
                                        </p:animMotion>
                                      </p:childTnLst>
                                    </p:cTn>
                                  </p:par>
                                  <p:par>
                                    <p:cTn id="98" presetID="42" presetClass="path" presetSubtype="0" accel="50000" decel="50000" fill="hold" nodeType="withEffect">
                                      <p:stCondLst>
                                        <p:cond delay="0"/>
                                      </p:stCondLst>
                                      <p:childTnLst>
                                        <p:animMotion origin="layout" path="M -3.54167E-6 -3.33333E-6 L -3.54167E-6 0.25 " pathEditMode="relative" rAng="0" ptsTypes="AA">
                                          <p:cBhvr>
                                            <p:cTn id="99" dur="2000" fill="hold"/>
                                            <p:tgtEl>
                                              <p:spTgt spid="18"/>
                                            </p:tgtEl>
                                            <p:attrNameLst>
                                              <p:attrName>ppt_x</p:attrName>
                                              <p:attrName>ppt_y</p:attrName>
                                            </p:attrNameLst>
                                          </p:cBhvr>
                                          <p:rCtr x="0" y="12500"/>
                                        </p:animMotion>
                                      </p:childTnLst>
                                    </p:cTn>
                                  </p:par>
                                  <p:par>
                                    <p:cTn id="100" presetID="42" presetClass="path" presetSubtype="0" accel="50000" decel="50000" fill="hold" nodeType="withEffect">
                                      <p:stCondLst>
                                        <p:cond delay="0"/>
                                      </p:stCondLst>
                                      <p:childTnLst>
                                        <p:animMotion origin="layout" path="M -4.58333E-6 -4.07407E-6 L -4.58333E-6 0.25 " pathEditMode="relative" rAng="0" ptsTypes="AA">
                                          <p:cBhvr>
                                            <p:cTn id="101" dur="2000" fill="hold"/>
                                            <p:tgtEl>
                                              <p:spTgt spid="19"/>
                                            </p:tgtEl>
                                            <p:attrNameLst>
                                              <p:attrName>ppt_x</p:attrName>
                                              <p:attrName>ppt_y</p:attrName>
                                            </p:attrNameLst>
                                          </p:cBhvr>
                                          <p:rCtr x="0" y="12500"/>
                                        </p:animMotion>
                                      </p:childTnLst>
                                    </p:cTn>
                                  </p:par>
                                  <p:par>
                                    <p:cTn id="102" presetID="42" presetClass="path" presetSubtype="0" accel="50000" decel="50000" fill="hold" nodeType="withEffect">
                                      <p:stCondLst>
                                        <p:cond delay="0"/>
                                      </p:stCondLst>
                                      <p:childTnLst>
                                        <p:animMotion origin="layout" path="M 2.5E-6 -4.07407E-6 L 2.5E-6 0.25 " pathEditMode="relative" rAng="0" ptsTypes="AA">
                                          <p:cBhvr>
                                            <p:cTn id="103" dur="2000" fill="hold"/>
                                            <p:tgtEl>
                                              <p:spTgt spid="20"/>
                                            </p:tgtEl>
                                            <p:attrNameLst>
                                              <p:attrName>ppt_x</p:attrName>
                                              <p:attrName>ppt_y</p:attrName>
                                            </p:attrNameLst>
                                          </p:cBhvr>
                                          <p:rCtr x="0" y="12500"/>
                                        </p:animMotion>
                                      </p:childTnLst>
                                    </p:cTn>
                                  </p:par>
                                  <p:par>
                                    <p:cTn id="104" presetID="2" presetClass="entr" presetSubtype="2" fill="hold"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additive="base">
                                            <p:cTn id="106" dur="1000" fill="hold"/>
                                            <p:tgtEl>
                                              <p:spTgt spid="21"/>
                                            </p:tgtEl>
                                            <p:attrNameLst>
                                              <p:attrName>ppt_x</p:attrName>
                                            </p:attrNameLst>
                                          </p:cBhvr>
                                          <p:tavLst>
                                            <p:tav tm="0">
                                              <p:val>
                                                <p:strVal val="1+#ppt_w/2"/>
                                              </p:val>
                                            </p:tav>
                                            <p:tav tm="100000">
                                              <p:val>
                                                <p:strVal val="#ppt_x"/>
                                              </p:val>
                                            </p:tav>
                                          </p:tavLst>
                                        </p:anim>
                                        <p:anim calcmode="lin" valueType="num">
                                          <p:cBhvr additive="base">
                                            <p:cTn id="107" dur="1000" fill="hold"/>
                                            <p:tgtEl>
                                              <p:spTgt spid="21"/>
                                            </p:tgtEl>
                                            <p:attrNameLst>
                                              <p:attrName>ppt_y</p:attrName>
                                            </p:attrNameLst>
                                          </p:cBhvr>
                                          <p:tavLst>
                                            <p:tav tm="0">
                                              <p:val>
                                                <p:strVal val="#ppt_y"/>
                                              </p:val>
                                            </p:tav>
                                            <p:tav tm="100000">
                                              <p:val>
                                                <p:strVal val="#ppt_y"/>
                                              </p:val>
                                            </p:tav>
                                          </p:tavLst>
                                        </p:anim>
                                      </p:childTnLst>
                                    </p:cTn>
                                  </p:par>
                                </p:childTnLst>
                              </p:cTn>
                            </p:par>
                            <p:par>
                              <p:cTn id="108" fill="hold">
                                <p:stCondLst>
                                  <p:cond delay="2000"/>
                                </p:stCondLst>
                                <p:childTnLst>
                                  <p:par>
                                    <p:cTn id="109" presetID="2" presetClass="entr" presetSubtype="4" fill="hold"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23"/>
                                            </p:tgtEl>
                                            <p:attrNameLst>
                                              <p:attrName>style.visibility</p:attrName>
                                            </p:attrNameLst>
                                          </p:cBhvr>
                                          <p:to>
                                            <p:strVal val="visible"/>
                                          </p:to>
                                        </p:set>
                                      </p:childTnLst>
                                    </p:cTn>
                                  </p:par>
                                  <p:par>
                                    <p:cTn id="117" presetID="42" presetClass="path" presetSubtype="0" accel="50000" decel="50000" fill="hold" nodeType="withEffect">
                                      <p:stCondLst>
                                        <p:cond delay="0"/>
                                      </p:stCondLst>
                                      <p:childTnLst>
                                        <p:animMotion origin="layout" path="M 3.33333E-6 -3.7037E-6 L 0.48907 -0.07847 " pathEditMode="relative" rAng="0" ptsTypes="AA">
                                          <p:cBhvr>
                                            <p:cTn id="118" dur="2000" fill="hold"/>
                                            <p:tgtEl>
                                              <p:spTgt spid="23"/>
                                            </p:tgtEl>
                                            <p:attrNameLst>
                                              <p:attrName>ppt_x</p:attrName>
                                              <p:attrName>ppt_y</p:attrName>
                                            </p:attrNameLst>
                                          </p:cBhvr>
                                          <p:rCtr x="24362" y="-3889"/>
                                        </p:animMotion>
                                      </p:childTnLst>
                                    </p:cTn>
                                  </p:par>
                                </p:childTnLst>
                              </p:cTn>
                            </p:par>
                            <p:par>
                              <p:cTn id="119" fill="hold">
                                <p:stCondLst>
                                  <p:cond delay="2000"/>
                                </p:stCondLst>
                                <p:childTnLst>
                                  <p:par>
                                    <p:cTn id="120" presetID="1" presetClass="entr" presetSubtype="0" fill="hold" nodeType="afterEffect">
                                      <p:stCondLst>
                                        <p:cond delay="0"/>
                                      </p:stCondLst>
                                      <p:childTnLst>
                                        <p:set>
                                          <p:cBhvr>
                                            <p:cTn id="121" dur="1" fill="hold">
                                              <p:stCondLst>
                                                <p:cond delay="0"/>
                                              </p:stCondLst>
                                            </p:cTn>
                                            <p:tgtEl>
                                              <p:spTgt spid="2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28"/>
                                            </p:tgtEl>
                                            <p:attrNameLst>
                                              <p:attrName>style.visibility</p:attrName>
                                            </p:attrNameLst>
                                          </p:cBhvr>
                                          <p:to>
                                            <p:strVal val="visible"/>
                                          </p:to>
                                        </p:set>
                                      </p:childTnLst>
                                    </p:cTn>
                                  </p:par>
                                </p:childTnLst>
                              </p:cTn>
                            </p:par>
                            <p:par>
                              <p:cTn id="126" fill="hold">
                                <p:stCondLst>
                                  <p:cond delay="2000"/>
                                </p:stCondLst>
                                <p:childTnLst>
                                  <p:par>
                                    <p:cTn id="127" presetID="42" presetClass="path" presetSubtype="0" accel="50000" decel="50000" fill="hold" nodeType="afterEffect">
                                      <p:stCondLst>
                                        <p:cond delay="0"/>
                                      </p:stCondLst>
                                      <p:childTnLst>
                                        <p:animMotion origin="layout" path="M 8.33333E-7 -1.48148E-6 L 0.23984 0.05093 " pathEditMode="relative" rAng="0" ptsTypes="AA">
                                          <p:cBhvr>
                                            <p:cTn id="128" dur="2000" fill="hold"/>
                                            <p:tgtEl>
                                              <p:spTgt spid="27"/>
                                            </p:tgtEl>
                                            <p:attrNameLst>
                                              <p:attrName>ppt_x</p:attrName>
                                              <p:attrName>ppt_y</p:attrName>
                                            </p:attrNameLst>
                                          </p:cBhvr>
                                          <p:rCtr x="11992" y="2546"/>
                                        </p:animMotion>
                                      </p:childTnLst>
                                    </p:cTn>
                                  </p:par>
                                  <p:par>
                                    <p:cTn id="129" presetID="42" presetClass="path" presetSubtype="0" accel="50000" decel="50000" fill="hold" nodeType="withEffect">
                                      <p:stCondLst>
                                        <p:cond delay="500"/>
                                      </p:stCondLst>
                                      <p:childTnLst>
                                        <p:animMotion origin="layout" path="M -4.16667E-7 -2.22222E-6 L 0.23216 -0.45625 " pathEditMode="relative" rAng="0" ptsTypes="AA">
                                          <p:cBhvr>
                                            <p:cTn id="130" dur="2000" fill="hold"/>
                                            <p:tgtEl>
                                              <p:spTgt spid="28"/>
                                            </p:tgtEl>
                                            <p:attrNameLst>
                                              <p:attrName>ppt_x</p:attrName>
                                              <p:attrName>ppt_y</p:attrName>
                                            </p:attrNameLst>
                                          </p:cBhvr>
                                          <p:rCtr x="11602" y="-22824"/>
                                        </p:animMotion>
                                      </p:childTnLst>
                                    </p:cTn>
                                  </p:par>
                                  <p:par>
                                    <p:cTn id="131" presetID="42" presetClass="path" presetSubtype="0" accel="50000" decel="50000" fill="hold" nodeType="withEffect">
                                      <p:stCondLst>
                                        <p:cond delay="1000"/>
                                      </p:stCondLst>
                                      <p:childTnLst>
                                        <p:animMotion origin="layout" path="M -2.29167E-6 -2.59259E-6 L 0.22878 -0.15578 " pathEditMode="relative" rAng="0" ptsTypes="AA">
                                          <p:cBhvr>
                                            <p:cTn id="132" dur="2000" fill="hold"/>
                                            <p:tgtEl>
                                              <p:spTgt spid="29"/>
                                            </p:tgtEl>
                                            <p:attrNameLst>
                                              <p:attrName>ppt_x</p:attrName>
                                              <p:attrName>ppt_y</p:attrName>
                                            </p:attrNameLst>
                                          </p:cBhvr>
                                          <p:rCtr x="11432" y="-7801"/>
                                        </p:animMotion>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500"/>
                                            <p:tgtEl>
                                              <p:spTgt spid="23"/>
                                            </p:tgtEl>
                                          </p:cBhvr>
                                        </p:animEffect>
                                        <p:set>
                                          <p:cBhvr>
                                            <p:cTn id="137" dur="1" fill="hold">
                                              <p:stCondLst>
                                                <p:cond delay="499"/>
                                              </p:stCondLst>
                                            </p:cTn>
                                            <p:tgtEl>
                                              <p:spTgt spid="23"/>
                                            </p:tgtEl>
                                            <p:attrNameLst>
                                              <p:attrName>style.visibility</p:attrName>
                                            </p:attrNameLst>
                                          </p:cBhvr>
                                          <p:to>
                                            <p:strVal val="hidden"/>
                                          </p:to>
                                        </p:set>
                                      </p:childTnLst>
                                    </p:cTn>
                                  </p:par>
                                  <p:par>
                                    <p:cTn id="138" presetID="32" presetClass="emph" presetSubtype="0" fill="hold" nodeType="withEffect">
                                      <p:stCondLst>
                                        <p:cond delay="0"/>
                                      </p:stCondLst>
                                      <p:childTnLst>
                                        <p:animRot by="120000">
                                          <p:cBhvr>
                                            <p:cTn id="139" dur="100" fill="hold">
                                              <p:stCondLst>
                                                <p:cond delay="0"/>
                                              </p:stCondLst>
                                            </p:cTn>
                                            <p:tgtEl>
                                              <p:spTgt spid="5"/>
                                            </p:tgtEl>
                                            <p:attrNameLst>
                                              <p:attrName>r</p:attrName>
                                            </p:attrNameLst>
                                          </p:cBhvr>
                                        </p:animRot>
                                        <p:animRot by="-240000">
                                          <p:cBhvr>
                                            <p:cTn id="140" dur="200" fill="hold">
                                              <p:stCondLst>
                                                <p:cond delay="200"/>
                                              </p:stCondLst>
                                            </p:cTn>
                                            <p:tgtEl>
                                              <p:spTgt spid="5"/>
                                            </p:tgtEl>
                                            <p:attrNameLst>
                                              <p:attrName>r</p:attrName>
                                            </p:attrNameLst>
                                          </p:cBhvr>
                                        </p:animRot>
                                        <p:animRot by="240000">
                                          <p:cBhvr>
                                            <p:cTn id="141" dur="200" fill="hold">
                                              <p:stCondLst>
                                                <p:cond delay="400"/>
                                              </p:stCondLst>
                                            </p:cTn>
                                            <p:tgtEl>
                                              <p:spTgt spid="5"/>
                                            </p:tgtEl>
                                            <p:attrNameLst>
                                              <p:attrName>r</p:attrName>
                                            </p:attrNameLst>
                                          </p:cBhvr>
                                        </p:animRot>
                                        <p:animRot by="-240000">
                                          <p:cBhvr>
                                            <p:cTn id="142" dur="200" fill="hold">
                                              <p:stCondLst>
                                                <p:cond delay="600"/>
                                              </p:stCondLst>
                                            </p:cTn>
                                            <p:tgtEl>
                                              <p:spTgt spid="5"/>
                                            </p:tgtEl>
                                            <p:attrNameLst>
                                              <p:attrName>r</p:attrName>
                                            </p:attrNameLst>
                                          </p:cBhvr>
                                        </p:animRot>
                                        <p:animRot by="120000">
                                          <p:cBhvr>
                                            <p:cTn id="143" dur="200" fill="hold">
                                              <p:stCondLst>
                                                <p:cond delay="800"/>
                                              </p:stCondLst>
                                            </p:cTn>
                                            <p:tgtEl>
                                              <p:spTgt spid="5"/>
                                            </p:tgtEl>
                                            <p:attrNameLst>
                                              <p:attrName>r</p:attrName>
                                            </p:attrNameLst>
                                          </p:cBhvr>
                                        </p:animRot>
                                      </p:childTnLst>
                                    </p:cTn>
                                  </p:par>
                                </p:childTnLst>
                              </p:cTn>
                            </p:par>
                            <p:par>
                              <p:cTn id="144" fill="hold">
                                <p:stCondLst>
                                  <p:cond delay="1000"/>
                                </p:stCondLst>
                                <p:childTnLst>
                                  <p:par>
                                    <p:cTn id="145" presetID="32" presetClass="emph" presetSubtype="0" fill="hold" nodeType="afterEffect">
                                      <p:stCondLst>
                                        <p:cond delay="0"/>
                                      </p:stCondLst>
                                      <p:childTnLst>
                                        <p:animRot by="120000">
                                          <p:cBhvr>
                                            <p:cTn id="146" dur="100" fill="hold">
                                              <p:stCondLst>
                                                <p:cond delay="0"/>
                                              </p:stCondLst>
                                            </p:cTn>
                                            <p:tgtEl>
                                              <p:spTgt spid="21"/>
                                            </p:tgtEl>
                                            <p:attrNameLst>
                                              <p:attrName>r</p:attrName>
                                            </p:attrNameLst>
                                          </p:cBhvr>
                                        </p:animRot>
                                        <p:animRot by="-240000">
                                          <p:cBhvr>
                                            <p:cTn id="147" dur="200" fill="hold">
                                              <p:stCondLst>
                                                <p:cond delay="200"/>
                                              </p:stCondLst>
                                            </p:cTn>
                                            <p:tgtEl>
                                              <p:spTgt spid="21"/>
                                            </p:tgtEl>
                                            <p:attrNameLst>
                                              <p:attrName>r</p:attrName>
                                            </p:attrNameLst>
                                          </p:cBhvr>
                                        </p:animRot>
                                        <p:animRot by="240000">
                                          <p:cBhvr>
                                            <p:cTn id="148" dur="200" fill="hold">
                                              <p:stCondLst>
                                                <p:cond delay="400"/>
                                              </p:stCondLst>
                                            </p:cTn>
                                            <p:tgtEl>
                                              <p:spTgt spid="21"/>
                                            </p:tgtEl>
                                            <p:attrNameLst>
                                              <p:attrName>r</p:attrName>
                                            </p:attrNameLst>
                                          </p:cBhvr>
                                        </p:animRot>
                                        <p:animRot by="-240000">
                                          <p:cBhvr>
                                            <p:cTn id="149" dur="200" fill="hold">
                                              <p:stCondLst>
                                                <p:cond delay="600"/>
                                              </p:stCondLst>
                                            </p:cTn>
                                            <p:tgtEl>
                                              <p:spTgt spid="21"/>
                                            </p:tgtEl>
                                            <p:attrNameLst>
                                              <p:attrName>r</p:attrName>
                                            </p:attrNameLst>
                                          </p:cBhvr>
                                        </p:animRot>
                                        <p:animRot by="120000">
                                          <p:cBhvr>
                                            <p:cTn id="150" dur="200" fill="hold">
                                              <p:stCondLst>
                                                <p:cond delay="800"/>
                                              </p:stCondLst>
                                            </p:cTn>
                                            <p:tgtEl>
                                              <p:spTgt spid="21"/>
                                            </p:tgtEl>
                                            <p:attrNameLst>
                                              <p:attrName>r</p:attrName>
                                            </p:attrNameLst>
                                          </p:cBhvr>
                                        </p:animRot>
                                      </p:childTnLst>
                                    </p:cTn>
                                  </p:par>
                                </p:childTnLst>
                              </p:cTn>
                            </p:par>
                            <p:par>
                              <p:cTn id="151" fill="hold">
                                <p:stCondLst>
                                  <p:cond delay="2000"/>
                                </p:stCondLst>
                                <p:childTnLst>
                                  <p:par>
                                    <p:cTn id="152" presetID="2" presetClass="entr" presetSubtype="2" fill="hold" nodeType="afterEffect">
                                      <p:stCondLst>
                                        <p:cond delay="0"/>
                                      </p:stCondLst>
                                      <p:childTnLst>
                                        <p:set>
                                          <p:cBhvr>
                                            <p:cTn id="153" dur="1" fill="hold">
                                              <p:stCondLst>
                                                <p:cond delay="0"/>
                                              </p:stCondLst>
                                            </p:cTn>
                                            <p:tgtEl>
                                              <p:spTgt spid="30"/>
                                            </p:tgtEl>
                                            <p:attrNameLst>
                                              <p:attrName>style.visibility</p:attrName>
                                            </p:attrNameLst>
                                          </p:cBhvr>
                                          <p:to>
                                            <p:strVal val="visible"/>
                                          </p:to>
                                        </p:set>
                                        <p:anim calcmode="lin" valueType="num">
                                          <p:cBhvr additive="base">
                                            <p:cTn id="154" dur="1000" fill="hold"/>
                                            <p:tgtEl>
                                              <p:spTgt spid="30"/>
                                            </p:tgtEl>
                                            <p:attrNameLst>
                                              <p:attrName>ppt_x</p:attrName>
                                            </p:attrNameLst>
                                          </p:cBhvr>
                                          <p:tavLst>
                                            <p:tav tm="0">
                                              <p:val>
                                                <p:strVal val="1+#ppt_w/2"/>
                                              </p:val>
                                            </p:tav>
                                            <p:tav tm="100000">
                                              <p:val>
                                                <p:strVal val="#ppt_x"/>
                                              </p:val>
                                            </p:tav>
                                          </p:tavLst>
                                        </p:anim>
                                        <p:anim calcmode="lin" valueType="num">
                                          <p:cBhvr additive="base">
                                            <p:cTn id="155" dur="1000" fill="hold"/>
                                            <p:tgtEl>
                                              <p:spTgt spid="30"/>
                                            </p:tgtEl>
                                            <p:attrNameLst>
                                              <p:attrName>ppt_y</p:attrName>
                                            </p:attrNameLst>
                                          </p:cBhvr>
                                          <p:tavLst>
                                            <p:tav tm="0">
                                              <p:val>
                                                <p:strVal val="#ppt_y"/>
                                              </p:val>
                                            </p:tav>
                                            <p:tav tm="100000">
                                              <p:val>
                                                <p:strVal val="#ppt_y"/>
                                              </p:val>
                                            </p:tav>
                                          </p:tavLst>
                                        </p:anim>
                                      </p:childTnLst>
                                    </p:cTn>
                                  </p:par>
                                </p:childTnLst>
                              </p:cTn>
                            </p:par>
                            <p:par>
                              <p:cTn id="156" fill="hold">
                                <p:stCondLst>
                                  <p:cond delay="3000"/>
                                </p:stCondLst>
                                <p:childTnLst>
                                  <p:par>
                                    <p:cTn id="157" presetID="22" presetClass="entr" presetSubtype="8" fill="hold" nodeType="after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wipe(left)">
                                          <p:cBhvr>
                                            <p:cTn id="159" dur="500"/>
                                            <p:tgtEl>
                                              <p:spTgt spid="35"/>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wipe(left)">
                                          <p:cBhvr>
                                            <p:cTn id="162" dur="500"/>
                                            <p:tgtEl>
                                              <p:spTgt spid="38"/>
                                            </p:tgtEl>
                                          </p:cBhvr>
                                        </p:animEffect>
                                      </p:childTnLst>
                                    </p:cTn>
                                  </p:par>
                                </p:childTnLst>
                              </p:cTn>
                            </p:par>
                          </p:childTnLst>
                        </p:cTn>
                      </p:par>
                      <p:par>
                        <p:cTn id="163" fill="hold">
                          <p:stCondLst>
                            <p:cond delay="indefinite"/>
                          </p:stCondLst>
                          <p:childTnLst>
                            <p:par>
                              <p:cTn id="164" fill="hold">
                                <p:stCondLst>
                                  <p:cond delay="0"/>
                                </p:stCondLst>
                                <p:childTnLst>
                                  <p:par>
                                    <p:cTn id="165" presetID="49" presetClass="entr" presetSubtype="0" decel="100000" fill="hold" nodeType="clickEffect">
                                      <p:stCondLst>
                                        <p:cond delay="0"/>
                                      </p:stCondLst>
                                      <p:childTnLst>
                                        <p:set>
                                          <p:cBhvr>
                                            <p:cTn id="166" dur="1" fill="hold">
                                              <p:stCondLst>
                                                <p:cond delay="0"/>
                                              </p:stCondLst>
                                            </p:cTn>
                                            <p:tgtEl>
                                              <p:spTgt spid="31"/>
                                            </p:tgtEl>
                                            <p:attrNameLst>
                                              <p:attrName>style.visibility</p:attrName>
                                            </p:attrNameLst>
                                          </p:cBhvr>
                                          <p:to>
                                            <p:strVal val="visible"/>
                                          </p:to>
                                        </p:set>
                                        <p:anim calcmode="lin" valueType="num">
                                          <p:cBhvr>
                                            <p:cTn id="167" dur="500" fill="hold"/>
                                            <p:tgtEl>
                                              <p:spTgt spid="31"/>
                                            </p:tgtEl>
                                            <p:attrNameLst>
                                              <p:attrName>ppt_w</p:attrName>
                                            </p:attrNameLst>
                                          </p:cBhvr>
                                          <p:tavLst>
                                            <p:tav tm="0">
                                              <p:val>
                                                <p:fltVal val="0"/>
                                              </p:val>
                                            </p:tav>
                                            <p:tav tm="100000">
                                              <p:val>
                                                <p:strVal val="#ppt_w"/>
                                              </p:val>
                                            </p:tav>
                                          </p:tavLst>
                                        </p:anim>
                                        <p:anim calcmode="lin" valueType="num">
                                          <p:cBhvr>
                                            <p:cTn id="168" dur="500" fill="hold"/>
                                            <p:tgtEl>
                                              <p:spTgt spid="31"/>
                                            </p:tgtEl>
                                            <p:attrNameLst>
                                              <p:attrName>ppt_h</p:attrName>
                                            </p:attrNameLst>
                                          </p:cBhvr>
                                          <p:tavLst>
                                            <p:tav tm="0">
                                              <p:val>
                                                <p:fltVal val="0"/>
                                              </p:val>
                                            </p:tav>
                                            <p:tav tm="100000">
                                              <p:val>
                                                <p:strVal val="#ppt_h"/>
                                              </p:val>
                                            </p:tav>
                                          </p:tavLst>
                                        </p:anim>
                                        <p:anim calcmode="lin" valueType="num">
                                          <p:cBhvr>
                                            <p:cTn id="169" dur="500" fill="hold"/>
                                            <p:tgtEl>
                                              <p:spTgt spid="31"/>
                                            </p:tgtEl>
                                            <p:attrNameLst>
                                              <p:attrName>style.rotation</p:attrName>
                                            </p:attrNameLst>
                                          </p:cBhvr>
                                          <p:tavLst>
                                            <p:tav tm="0">
                                              <p:val>
                                                <p:fltVal val="360"/>
                                              </p:val>
                                            </p:tav>
                                            <p:tav tm="100000">
                                              <p:val>
                                                <p:fltVal val="0"/>
                                              </p:val>
                                            </p:tav>
                                          </p:tavLst>
                                        </p:anim>
                                        <p:animEffect transition="in" filter="fade">
                                          <p:cBhvr>
                                            <p:cTn id="170" dur="500"/>
                                            <p:tgtEl>
                                              <p:spTgt spid="31"/>
                                            </p:tgtEl>
                                          </p:cBhvr>
                                        </p:animEffect>
                                      </p:childTnLst>
                                    </p:cTn>
                                  </p:par>
                                  <p:par>
                                    <p:cTn id="171" presetID="42" presetClass="path" presetSubtype="0" accel="50000" decel="50000" fill="hold" nodeType="withEffect">
                                      <p:stCondLst>
                                        <p:cond delay="0"/>
                                      </p:stCondLst>
                                      <p:childTnLst>
                                        <p:animMotion origin="layout" path="M 0.00013 -0.02361 L 0.0987 -0.1375 " pathEditMode="relative" rAng="0" ptsTypes="AA">
                                          <p:cBhvr>
                                            <p:cTn id="172" dur="2000" fill="hold"/>
                                            <p:tgtEl>
                                              <p:spTgt spid="31"/>
                                            </p:tgtEl>
                                            <p:attrNameLst>
                                              <p:attrName>ppt_x</p:attrName>
                                              <p:attrName>ppt_y</p:attrName>
                                            </p:attrNameLst>
                                          </p:cBhvr>
                                          <p:rCtr x="4922" y="-5694"/>
                                        </p:animMotion>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nodeType="clickEffect">
                                      <p:stCondLst>
                                        <p:cond delay="0"/>
                                      </p:stCondLst>
                                      <p:childTnLst>
                                        <p:set>
                                          <p:cBhvr>
                                            <p:cTn id="176" dur="1" fill="hold">
                                              <p:stCondLst>
                                                <p:cond delay="0"/>
                                              </p:stCondLst>
                                            </p:cTn>
                                            <p:tgtEl>
                                              <p:spTgt spid="34"/>
                                            </p:tgtEl>
                                            <p:attrNameLst>
                                              <p:attrName>style.visibility</p:attrName>
                                            </p:attrNameLst>
                                          </p:cBhvr>
                                          <p:to>
                                            <p:strVal val="visible"/>
                                          </p:to>
                                        </p:set>
                                        <p:anim calcmode="lin" valueType="num">
                                          <p:cBhvr>
                                            <p:cTn id="177" dur="250" fill="hold"/>
                                            <p:tgtEl>
                                              <p:spTgt spid="34"/>
                                            </p:tgtEl>
                                            <p:attrNameLst>
                                              <p:attrName>ppt_w</p:attrName>
                                            </p:attrNameLst>
                                          </p:cBhvr>
                                          <p:tavLst>
                                            <p:tav tm="0">
                                              <p:val>
                                                <p:fltVal val="0"/>
                                              </p:val>
                                            </p:tav>
                                            <p:tav tm="100000">
                                              <p:val>
                                                <p:strVal val="#ppt_w"/>
                                              </p:val>
                                            </p:tav>
                                          </p:tavLst>
                                        </p:anim>
                                        <p:anim calcmode="lin" valueType="num">
                                          <p:cBhvr>
                                            <p:cTn id="178" dur="250" fill="hold"/>
                                            <p:tgtEl>
                                              <p:spTgt spid="34"/>
                                            </p:tgtEl>
                                            <p:attrNameLst>
                                              <p:attrName>ppt_h</p:attrName>
                                            </p:attrNameLst>
                                          </p:cBhvr>
                                          <p:tavLst>
                                            <p:tav tm="0">
                                              <p:val>
                                                <p:fltVal val="0"/>
                                              </p:val>
                                            </p:tav>
                                            <p:tav tm="100000">
                                              <p:val>
                                                <p:strVal val="#ppt_h"/>
                                              </p:val>
                                            </p:tav>
                                          </p:tavLst>
                                        </p:anim>
                                        <p:animEffect transition="in" filter="fade">
                                          <p:cBhvr>
                                            <p:cTn id="179"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3" grpId="1" animBg="1"/>
          <p:bldP spid="13" grpId="2" animBg="1"/>
          <p:bldP spid="3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9068353-345B-234C-9633-9A5062D7CBE3}"/>
              </a:ext>
            </a:extLst>
          </p:cNvPr>
          <p:cNvCxnSpPr/>
          <p:nvPr/>
        </p:nvCxnSpPr>
        <p:spPr>
          <a:xfrm>
            <a:off x="6353777" y="4455013"/>
            <a:ext cx="5382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2010: A NEW TARIFF</a:t>
            </a:r>
          </a:p>
        </p:txBody>
      </p:sp>
      <p:grpSp>
        <p:nvGrpSpPr>
          <p:cNvPr id="7" name="Group 6">
            <a:extLst>
              <a:ext uri="{FF2B5EF4-FFF2-40B4-BE49-F238E27FC236}">
                <a16:creationId xmlns:a16="http://schemas.microsoft.com/office/drawing/2014/main" id="{A5558329-0D33-364B-B96B-8938E90216BD}"/>
              </a:ext>
            </a:extLst>
          </p:cNvPr>
          <p:cNvGrpSpPr/>
          <p:nvPr/>
        </p:nvGrpSpPr>
        <p:grpSpPr>
          <a:xfrm>
            <a:off x="2945634" y="3220437"/>
            <a:ext cx="824299" cy="788215"/>
            <a:chOff x="2785520" y="4611525"/>
            <a:chExt cx="969129" cy="1247423"/>
          </a:xfrm>
        </p:grpSpPr>
        <p:pic>
          <p:nvPicPr>
            <p:cNvPr id="8" name="Picture 7" descr="A close up of a logo&#10;&#10;Description automatically generated">
              <a:extLst>
                <a:ext uri="{FF2B5EF4-FFF2-40B4-BE49-F238E27FC236}">
                  <a16:creationId xmlns:a16="http://schemas.microsoft.com/office/drawing/2014/main" id="{FBBA8942-A985-534D-8846-11F5790AB196}"/>
                </a:ext>
              </a:extLst>
            </p:cNvPr>
            <p:cNvPicPr>
              <a:picLocks noChangeAspect="1"/>
            </p:cNvPicPr>
            <p:nvPr/>
          </p:nvPicPr>
          <p:blipFill>
            <a:blip r:embed="rId3">
              <a:duotone>
                <a:schemeClr val="accent6">
                  <a:shade val="45000"/>
                  <a:satMod val="135000"/>
                </a:schemeClr>
                <a:prstClr val="white"/>
              </a:duotone>
            </a:blip>
            <a:stretch>
              <a:fillRect/>
            </a:stretch>
          </p:blipFill>
          <p:spPr>
            <a:xfrm>
              <a:off x="2785520" y="4611525"/>
              <a:ext cx="969129" cy="756056"/>
            </a:xfrm>
            <a:prstGeom prst="rect">
              <a:avLst/>
            </a:prstGeom>
          </p:spPr>
        </p:pic>
        <p:sp>
          <p:nvSpPr>
            <p:cNvPr id="10" name="TextBox 9">
              <a:extLst>
                <a:ext uri="{FF2B5EF4-FFF2-40B4-BE49-F238E27FC236}">
                  <a16:creationId xmlns:a16="http://schemas.microsoft.com/office/drawing/2014/main" id="{E3E4B3E0-31A9-684C-A809-8620E9422FAA}"/>
                </a:ext>
              </a:extLst>
            </p:cNvPr>
            <p:cNvSpPr txBox="1"/>
            <p:nvPr/>
          </p:nvSpPr>
          <p:spPr>
            <a:xfrm>
              <a:off x="2834711" y="5274446"/>
              <a:ext cx="913668" cy="584502"/>
            </a:xfrm>
            <a:prstGeom prst="rect">
              <a:avLst/>
            </a:prstGeom>
            <a:noFill/>
          </p:spPr>
          <p:txBody>
            <a:bodyPr wrap="square" rtlCol="0">
              <a:spAutoFit/>
            </a:bodyPr>
            <a:lstStyle/>
            <a:p>
              <a:r>
                <a:rPr lang="en-US" dirty="0"/>
                <a:t>Tariff</a:t>
              </a:r>
            </a:p>
          </p:txBody>
        </p:sp>
      </p:grpSp>
      <p:pic>
        <p:nvPicPr>
          <p:cNvPr id="11" name="Picture 10" descr="A close up of a logo&#10;&#10;Description automatically generated">
            <a:extLst>
              <a:ext uri="{FF2B5EF4-FFF2-40B4-BE49-F238E27FC236}">
                <a16:creationId xmlns:a16="http://schemas.microsoft.com/office/drawing/2014/main" id="{A4230E34-2C5F-5C40-BD57-DA4545E2A25E}"/>
              </a:ext>
            </a:extLst>
          </p:cNvPr>
          <p:cNvPicPr>
            <a:picLocks noChangeAspect="1"/>
          </p:cNvPicPr>
          <p:nvPr/>
        </p:nvPicPr>
        <p:blipFill>
          <a:blip r:embed="rId4">
            <a:duotone>
              <a:schemeClr val="accent1">
                <a:shade val="45000"/>
                <a:satMod val="135000"/>
              </a:schemeClr>
              <a:prstClr val="white"/>
            </a:duotone>
          </a:blip>
          <a:stretch>
            <a:fillRect/>
          </a:stretch>
        </p:blipFill>
        <p:spPr>
          <a:xfrm>
            <a:off x="5031792" y="1532916"/>
            <a:ext cx="2201442" cy="680816"/>
          </a:xfrm>
          <a:prstGeom prst="rect">
            <a:avLst/>
          </a:prstGeom>
        </p:spPr>
      </p:pic>
      <p:pic>
        <p:nvPicPr>
          <p:cNvPr id="12" name="Picture 11">
            <a:extLst>
              <a:ext uri="{FF2B5EF4-FFF2-40B4-BE49-F238E27FC236}">
                <a16:creationId xmlns:a16="http://schemas.microsoft.com/office/drawing/2014/main" id="{9EA8E847-43E6-0242-A3B5-A99D2B269469}"/>
              </a:ext>
            </a:extLst>
          </p:cNvPr>
          <p:cNvPicPr>
            <a:picLocks noChangeAspect="1"/>
          </p:cNvPicPr>
          <p:nvPr/>
        </p:nvPicPr>
        <p:blipFill>
          <a:blip r:embed="rId5"/>
          <a:stretch>
            <a:fillRect/>
          </a:stretch>
        </p:blipFill>
        <p:spPr>
          <a:xfrm>
            <a:off x="9394544" y="3627849"/>
            <a:ext cx="1684336" cy="2026549"/>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65696E23-CB66-AD49-B19F-A0DAFA8186C6}"/>
              </a:ext>
            </a:extLst>
          </p:cNvPr>
          <p:cNvPicPr>
            <a:picLocks noChangeAspect="1"/>
          </p:cNvPicPr>
          <p:nvPr/>
        </p:nvPicPr>
        <p:blipFill>
          <a:blip r:embed="rId6"/>
          <a:stretch>
            <a:fillRect/>
          </a:stretch>
        </p:blipFill>
        <p:spPr>
          <a:xfrm>
            <a:off x="1784992" y="3999801"/>
            <a:ext cx="1023674" cy="1282647"/>
          </a:xfrm>
          <a:prstGeom prst="rect">
            <a:avLst/>
          </a:prstGeom>
        </p:spPr>
      </p:pic>
      <p:pic>
        <p:nvPicPr>
          <p:cNvPr id="16" name="Isabelle" descr="A picture containing clothing&#10;&#10;Description automatically generated">
            <a:extLst>
              <a:ext uri="{FF2B5EF4-FFF2-40B4-BE49-F238E27FC236}">
                <a16:creationId xmlns:a16="http://schemas.microsoft.com/office/drawing/2014/main" id="{3BBD55D1-4264-8A41-ADE6-6961ED8E9A1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06" b="92284" l="10000" r="90000">
                        <a14:foregroundMark x1="48594" y1="90511" x2="48594" y2="90511"/>
                        <a14:foregroundMark x1="48594" y1="90511" x2="48229" y2="89260"/>
                        <a14:foregroundMark x1="54635" y1="92284" x2="54635" y2="91554"/>
                      </a14:backgroundRemoval>
                    </a14:imgEffect>
                  </a14:imgLayer>
                </a14:imgProps>
              </a:ext>
            </a:extLst>
          </a:blip>
          <a:srcRect l="33766" r="34666"/>
          <a:stretch/>
        </p:blipFill>
        <p:spPr>
          <a:xfrm>
            <a:off x="4904011" y="3535504"/>
            <a:ext cx="1074984" cy="3274600"/>
          </a:xfrm>
          <a:prstGeom prst="rect">
            <a:avLst/>
          </a:prstGeom>
        </p:spPr>
      </p:pic>
      <p:sp>
        <p:nvSpPr>
          <p:cNvPr id="2" name="TextBox 1">
            <a:extLst>
              <a:ext uri="{FF2B5EF4-FFF2-40B4-BE49-F238E27FC236}">
                <a16:creationId xmlns:a16="http://schemas.microsoft.com/office/drawing/2014/main" id="{FCFB925B-BA52-634C-8EAE-DC7BB078FCAE}"/>
              </a:ext>
            </a:extLst>
          </p:cNvPr>
          <p:cNvSpPr txBox="1"/>
          <p:nvPr/>
        </p:nvSpPr>
        <p:spPr>
          <a:xfrm>
            <a:off x="6177865" y="4274937"/>
            <a:ext cx="824299" cy="369332"/>
          </a:xfrm>
          <a:prstGeom prst="rect">
            <a:avLst/>
          </a:prstGeom>
          <a:noFill/>
          <a:ln w="22225">
            <a:solidFill>
              <a:schemeClr val="accent6"/>
            </a:solidFill>
          </a:ln>
        </p:spPr>
        <p:txBody>
          <a:bodyPr wrap="square" rtlCol="0">
            <a:spAutoFit/>
          </a:bodyPr>
          <a:lstStyle/>
          <a:p>
            <a:r>
              <a:rPr lang="en-US" dirty="0"/>
              <a:t>$ 3.38</a:t>
            </a:r>
          </a:p>
        </p:txBody>
      </p:sp>
      <p:sp>
        <p:nvSpPr>
          <p:cNvPr id="17" name="TextBox 16">
            <a:extLst>
              <a:ext uri="{FF2B5EF4-FFF2-40B4-BE49-F238E27FC236}">
                <a16:creationId xmlns:a16="http://schemas.microsoft.com/office/drawing/2014/main" id="{D6B8AA3B-7877-C44E-A5DB-55E3F302A5AE}"/>
              </a:ext>
            </a:extLst>
          </p:cNvPr>
          <p:cNvSpPr txBox="1"/>
          <p:nvPr/>
        </p:nvSpPr>
        <p:spPr>
          <a:xfrm>
            <a:off x="6188242" y="4913116"/>
            <a:ext cx="637323" cy="369332"/>
          </a:xfrm>
          <a:prstGeom prst="rect">
            <a:avLst/>
          </a:prstGeom>
          <a:noFill/>
          <a:ln w="22225">
            <a:solidFill>
              <a:schemeClr val="accent6"/>
            </a:solidFill>
          </a:ln>
        </p:spPr>
        <p:txBody>
          <a:bodyPr wrap="square" rtlCol="0">
            <a:spAutoFit/>
          </a:bodyPr>
          <a:lstStyle/>
          <a:p>
            <a:r>
              <a:rPr lang="en-US" dirty="0"/>
              <a:t>$ 45</a:t>
            </a:r>
          </a:p>
        </p:txBody>
      </p:sp>
      <p:sp>
        <p:nvSpPr>
          <p:cNvPr id="20" name="TextBox 19">
            <a:extLst>
              <a:ext uri="{FF2B5EF4-FFF2-40B4-BE49-F238E27FC236}">
                <a16:creationId xmlns:a16="http://schemas.microsoft.com/office/drawing/2014/main" id="{2BE4958F-1717-C645-A6DE-FD2A8DCD308C}"/>
              </a:ext>
            </a:extLst>
          </p:cNvPr>
          <p:cNvSpPr txBox="1"/>
          <p:nvPr/>
        </p:nvSpPr>
        <p:spPr>
          <a:xfrm>
            <a:off x="5965446" y="5374129"/>
            <a:ext cx="2051271" cy="369332"/>
          </a:xfrm>
          <a:prstGeom prst="rect">
            <a:avLst/>
          </a:prstGeom>
          <a:noFill/>
          <a:ln w="22225">
            <a:solidFill>
              <a:schemeClr val="accent6"/>
            </a:solidFill>
          </a:ln>
        </p:spPr>
        <p:txBody>
          <a:bodyPr wrap="square" rtlCol="0">
            <a:spAutoFit/>
          </a:bodyPr>
          <a:lstStyle/>
          <a:p>
            <a:r>
              <a:rPr lang="en-US" dirty="0"/>
              <a:t>Or $35 (colleges)</a:t>
            </a:r>
          </a:p>
        </p:txBody>
      </p:sp>
      <p:pic>
        <p:nvPicPr>
          <p:cNvPr id="3" name="Picture 2" descr="A close up of a logo&#10;&#10;Description automatically generated">
            <a:extLst>
              <a:ext uri="{FF2B5EF4-FFF2-40B4-BE49-F238E27FC236}">
                <a16:creationId xmlns:a16="http://schemas.microsoft.com/office/drawing/2014/main" id="{3E7559BC-1BA5-A94B-98E7-2BD659002B65}"/>
              </a:ext>
            </a:extLst>
          </p:cNvPr>
          <p:cNvPicPr>
            <a:picLocks noChangeAspect="1"/>
          </p:cNvPicPr>
          <p:nvPr/>
        </p:nvPicPr>
        <p:blipFill>
          <a:blip r:embed="rId9"/>
          <a:stretch>
            <a:fillRect/>
          </a:stretch>
        </p:blipFill>
        <p:spPr>
          <a:xfrm>
            <a:off x="69893" y="3397915"/>
            <a:ext cx="1945867" cy="2681387"/>
          </a:xfrm>
          <a:prstGeom prst="rect">
            <a:avLst/>
          </a:prstGeom>
        </p:spPr>
      </p:pic>
      <p:sp>
        <p:nvSpPr>
          <p:cNvPr id="23" name="Left Brace 22">
            <a:extLst>
              <a:ext uri="{FF2B5EF4-FFF2-40B4-BE49-F238E27FC236}">
                <a16:creationId xmlns:a16="http://schemas.microsoft.com/office/drawing/2014/main" id="{4FF68792-04E7-0249-8721-F64D21733A9D}"/>
              </a:ext>
            </a:extLst>
          </p:cNvPr>
          <p:cNvSpPr/>
          <p:nvPr/>
        </p:nvSpPr>
        <p:spPr>
          <a:xfrm>
            <a:off x="6261652" y="3665072"/>
            <a:ext cx="783246" cy="1993403"/>
          </a:xfrm>
          <a:prstGeom prst="leftBrace">
            <a:avLst>
              <a:gd name="adj1" fmla="val 8333"/>
              <a:gd name="adj2" fmla="val 50387"/>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0466ECA1-928A-5249-BE93-CB99E6AF7F0F}"/>
              </a:ext>
            </a:extLst>
          </p:cNvPr>
          <p:cNvSpPr txBox="1"/>
          <p:nvPr/>
        </p:nvSpPr>
        <p:spPr>
          <a:xfrm>
            <a:off x="7398730" y="3769755"/>
            <a:ext cx="1397229" cy="369332"/>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dirty="0"/>
              <a:t>Scan</a:t>
            </a:r>
          </a:p>
        </p:txBody>
      </p:sp>
      <p:sp>
        <p:nvSpPr>
          <p:cNvPr id="25" name="TextBox 24">
            <a:extLst>
              <a:ext uri="{FF2B5EF4-FFF2-40B4-BE49-F238E27FC236}">
                <a16:creationId xmlns:a16="http://schemas.microsoft.com/office/drawing/2014/main" id="{BD48A877-B221-D549-B61B-C085B73F34C7}"/>
              </a:ext>
            </a:extLst>
          </p:cNvPr>
          <p:cNvSpPr txBox="1"/>
          <p:nvPr/>
        </p:nvSpPr>
        <p:spPr>
          <a:xfrm>
            <a:off x="7398730" y="4133781"/>
            <a:ext cx="1464493" cy="369332"/>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dirty="0"/>
              <a:t>Print</a:t>
            </a:r>
          </a:p>
        </p:txBody>
      </p:sp>
      <p:sp>
        <p:nvSpPr>
          <p:cNvPr id="26" name="TextBox 25">
            <a:extLst>
              <a:ext uri="{FF2B5EF4-FFF2-40B4-BE49-F238E27FC236}">
                <a16:creationId xmlns:a16="http://schemas.microsoft.com/office/drawing/2014/main" id="{E723570A-55F0-2243-BC00-E435FB1FA30C}"/>
              </a:ext>
            </a:extLst>
          </p:cNvPr>
          <p:cNvSpPr txBox="1"/>
          <p:nvPr/>
        </p:nvSpPr>
        <p:spPr>
          <a:xfrm>
            <a:off x="7398730" y="4477108"/>
            <a:ext cx="1191152" cy="369332"/>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dirty="0"/>
              <a:t>Store</a:t>
            </a:r>
          </a:p>
        </p:txBody>
      </p:sp>
      <p:pic>
        <p:nvPicPr>
          <p:cNvPr id="21" name="Picture 20" descr="A close up of a logo&#10;&#10;Description automatically generated">
            <a:extLst>
              <a:ext uri="{FF2B5EF4-FFF2-40B4-BE49-F238E27FC236}">
                <a16:creationId xmlns:a16="http://schemas.microsoft.com/office/drawing/2014/main" id="{46CB5803-9768-2D48-AFA0-A4EF8D90BFB9}"/>
              </a:ext>
            </a:extLst>
          </p:cNvPr>
          <p:cNvPicPr>
            <a:picLocks noChangeAspect="1"/>
          </p:cNvPicPr>
          <p:nvPr/>
        </p:nvPicPr>
        <p:blipFill>
          <a:blip r:embed="rId3">
            <a:duotone>
              <a:schemeClr val="accent6">
                <a:shade val="45000"/>
                <a:satMod val="135000"/>
              </a:schemeClr>
              <a:prstClr val="white"/>
            </a:duotone>
          </a:blip>
          <a:stretch>
            <a:fillRect/>
          </a:stretch>
        </p:blipFill>
        <p:spPr>
          <a:xfrm>
            <a:off x="1185102" y="919808"/>
            <a:ext cx="9587786" cy="5556723"/>
          </a:xfrm>
          <a:prstGeom prst="rect">
            <a:avLst/>
          </a:prstGeom>
        </p:spPr>
      </p:pic>
      <p:sp>
        <p:nvSpPr>
          <p:cNvPr id="27" name="TextBox 26">
            <a:extLst>
              <a:ext uri="{FF2B5EF4-FFF2-40B4-BE49-F238E27FC236}">
                <a16:creationId xmlns:a16="http://schemas.microsoft.com/office/drawing/2014/main" id="{7BFC628D-42CC-6149-8A3B-E0B12FE0DD48}"/>
              </a:ext>
            </a:extLst>
          </p:cNvPr>
          <p:cNvSpPr txBox="1"/>
          <p:nvPr/>
        </p:nvSpPr>
        <p:spPr>
          <a:xfrm>
            <a:off x="7375060" y="4841134"/>
            <a:ext cx="2051270" cy="369332"/>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dirty="0"/>
              <a:t>Display</a:t>
            </a:r>
          </a:p>
        </p:txBody>
      </p:sp>
      <p:sp>
        <p:nvSpPr>
          <p:cNvPr id="28" name="TextBox 27">
            <a:extLst>
              <a:ext uri="{FF2B5EF4-FFF2-40B4-BE49-F238E27FC236}">
                <a16:creationId xmlns:a16="http://schemas.microsoft.com/office/drawing/2014/main" id="{ECF93F92-1614-264A-8A34-52AB3C8E0B14}"/>
              </a:ext>
            </a:extLst>
          </p:cNvPr>
          <p:cNvSpPr txBox="1"/>
          <p:nvPr/>
        </p:nvSpPr>
        <p:spPr>
          <a:xfrm>
            <a:off x="7419411" y="5253638"/>
            <a:ext cx="2340941" cy="369332"/>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dirty="0"/>
              <a:t>Send a link</a:t>
            </a:r>
          </a:p>
        </p:txBody>
      </p:sp>
      <p:sp>
        <p:nvSpPr>
          <p:cNvPr id="29" name="TextBox 28">
            <a:extLst>
              <a:ext uri="{FF2B5EF4-FFF2-40B4-BE49-F238E27FC236}">
                <a16:creationId xmlns:a16="http://schemas.microsoft.com/office/drawing/2014/main" id="{663D2277-5A7F-0549-BBDC-502F74E791A5}"/>
              </a:ext>
            </a:extLst>
          </p:cNvPr>
          <p:cNvSpPr txBox="1"/>
          <p:nvPr/>
        </p:nvSpPr>
        <p:spPr>
          <a:xfrm>
            <a:off x="3614049" y="4068443"/>
            <a:ext cx="1990856" cy="1200329"/>
          </a:xfrm>
          <a:prstGeom prst="rect">
            <a:avLst/>
          </a:prstGeom>
          <a:noFill/>
          <a:ln w="22225">
            <a:noFill/>
          </a:ln>
        </p:spPr>
        <p:txBody>
          <a:bodyPr wrap="square" rtlCol="0">
            <a:spAutoFit/>
          </a:bodyPr>
          <a:lstStyle/>
          <a:p>
            <a:r>
              <a:rPr lang="en-US" dirty="0"/>
              <a:t>Considered ‘making a copy’ according to the proposed tariff </a:t>
            </a:r>
          </a:p>
        </p:txBody>
      </p:sp>
      <p:sp>
        <p:nvSpPr>
          <p:cNvPr id="30" name="TextBox 29">
            <a:extLst>
              <a:ext uri="{FF2B5EF4-FFF2-40B4-BE49-F238E27FC236}">
                <a16:creationId xmlns:a16="http://schemas.microsoft.com/office/drawing/2014/main" id="{CCC150C4-FACD-6D42-8E5A-0D0F79200B9F}"/>
              </a:ext>
            </a:extLst>
          </p:cNvPr>
          <p:cNvSpPr txBox="1"/>
          <p:nvPr/>
        </p:nvSpPr>
        <p:spPr>
          <a:xfrm>
            <a:off x="7268957" y="3283729"/>
            <a:ext cx="1397229" cy="369332"/>
          </a:xfrm>
          <a:prstGeom prst="rect">
            <a:avLst/>
          </a:prstGeom>
          <a:noFill/>
          <a:ln w="22225">
            <a:noFill/>
          </a:ln>
        </p:spPr>
        <p:txBody>
          <a:bodyPr wrap="square" rtlCol="0">
            <a:spAutoFit/>
          </a:bodyPr>
          <a:lstStyle/>
          <a:p>
            <a:r>
              <a:rPr lang="en-US" dirty="0"/>
              <a:t>If you:</a:t>
            </a:r>
          </a:p>
        </p:txBody>
      </p:sp>
      <p:pic>
        <p:nvPicPr>
          <p:cNvPr id="34" name="Picture 33" descr="A close up of a logo&#10;&#10;Description automatically generated">
            <a:extLst>
              <a:ext uri="{FF2B5EF4-FFF2-40B4-BE49-F238E27FC236}">
                <a16:creationId xmlns:a16="http://schemas.microsoft.com/office/drawing/2014/main" id="{E7BBB9FA-9143-E046-B307-2B8814FAE3A0}"/>
              </a:ext>
            </a:extLst>
          </p:cNvPr>
          <p:cNvPicPr>
            <a:picLocks noChangeAspect="1"/>
          </p:cNvPicPr>
          <p:nvPr/>
        </p:nvPicPr>
        <p:blipFill>
          <a:blip r:embed="rId10"/>
          <a:stretch>
            <a:fillRect/>
          </a:stretch>
        </p:blipFill>
        <p:spPr>
          <a:xfrm rot="1040910">
            <a:off x="9683382" y="3441895"/>
            <a:ext cx="1521216" cy="809317"/>
          </a:xfrm>
          <a:prstGeom prst="rect">
            <a:avLst/>
          </a:prstGeom>
        </p:spPr>
      </p:pic>
      <p:pic>
        <p:nvPicPr>
          <p:cNvPr id="5" name="Picture 4" descr="A close up of a logo&#10;&#10;Description automatically generated">
            <a:extLst>
              <a:ext uri="{FF2B5EF4-FFF2-40B4-BE49-F238E27FC236}">
                <a16:creationId xmlns:a16="http://schemas.microsoft.com/office/drawing/2014/main" id="{5C899169-0026-5840-A8A9-CB523103D63E}"/>
              </a:ext>
            </a:extLst>
          </p:cNvPr>
          <p:cNvPicPr>
            <a:picLocks noChangeAspect="1"/>
          </p:cNvPicPr>
          <p:nvPr/>
        </p:nvPicPr>
        <p:blipFill>
          <a:blip r:embed="rId11"/>
          <a:stretch>
            <a:fillRect/>
          </a:stretch>
        </p:blipFill>
        <p:spPr>
          <a:xfrm>
            <a:off x="9466960" y="2152974"/>
            <a:ext cx="1305928" cy="1118174"/>
          </a:xfrm>
          <a:prstGeom prst="rect">
            <a:avLst/>
          </a:prstGeom>
        </p:spPr>
      </p:pic>
    </p:spTree>
    <p:extLst>
      <p:ext uri="{BB962C8B-B14F-4D97-AF65-F5344CB8AC3E}">
        <p14:creationId xmlns:p14="http://schemas.microsoft.com/office/powerpoint/2010/main" val="113597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2" presetClass="path" presetSubtype="0" accel="50000" decel="50000" fill="hold" nodeType="withEffect">
                                  <p:stCondLst>
                                    <p:cond delay="0"/>
                                  </p:stCondLst>
                                  <p:childTnLst>
                                    <p:animMotion origin="layout" path="M -6.25E-7 -3.33333E-6 L 0.22461 -0.1368 " pathEditMode="relative" rAng="0" ptsTypes="AA">
                                      <p:cBhvr>
                                        <p:cTn id="12" dur="2000" fill="hold"/>
                                        <p:tgtEl>
                                          <p:spTgt spid="7"/>
                                        </p:tgtEl>
                                        <p:attrNameLst>
                                          <p:attrName>ppt_x</p:attrName>
                                          <p:attrName>ppt_y</p:attrName>
                                        </p:attrNameLst>
                                      </p:cBhvr>
                                      <p:rCtr x="11224" y="-6852"/>
                                    </p:animMotion>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1+#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900" decel="100000" fill="hold"/>
                                        <p:tgtEl>
                                          <p:spTgt spid="1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900" decel="100000" fill="hold"/>
                                        <p:tgtEl>
                                          <p:spTgt spid="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par>
                                <p:cTn id="45" presetID="37"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900" decel="100000" fill="hold"/>
                                        <p:tgtEl>
                                          <p:spTgt spid="1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900" decel="100000" fill="hold"/>
                                        <p:tgtEl>
                                          <p:spTgt spid="2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500" fill="hold"/>
                                        <p:tgtEl>
                                          <p:spTgt spid="21"/>
                                        </p:tgtEl>
                                        <p:attrNameLst>
                                          <p:attrName>ppt_w</p:attrName>
                                        </p:attrNameLst>
                                      </p:cBhvr>
                                      <p:tavLst>
                                        <p:tav tm="0">
                                          <p:val>
                                            <p:fltVal val="0"/>
                                          </p:val>
                                        </p:tav>
                                        <p:tav tm="100000">
                                          <p:val>
                                            <p:strVal val="#ppt_w"/>
                                          </p:val>
                                        </p:tav>
                                      </p:tavLst>
                                    </p:anim>
                                    <p:anim calcmode="lin" valueType="num">
                                      <p:cBhvr>
                                        <p:cTn id="62" dur="1500" fill="hold"/>
                                        <p:tgtEl>
                                          <p:spTgt spid="21"/>
                                        </p:tgtEl>
                                        <p:attrNameLst>
                                          <p:attrName>ppt_h</p:attrName>
                                        </p:attrNameLst>
                                      </p:cBhvr>
                                      <p:tavLst>
                                        <p:tav tm="0">
                                          <p:val>
                                            <p:fltVal val="0"/>
                                          </p:val>
                                        </p:tav>
                                        <p:tav tm="100000">
                                          <p:val>
                                            <p:strVal val="#ppt_h"/>
                                          </p:val>
                                        </p:tav>
                                      </p:tavLst>
                                    </p:anim>
                                  </p:childTnLst>
                                </p:cTn>
                              </p:par>
                              <p:par>
                                <p:cTn id="63" presetID="10" presetClass="exit" presetSubtype="0" fill="hold" grpId="1" nodeType="withEffect">
                                  <p:stCondLst>
                                    <p:cond delay="0"/>
                                  </p:stCondLst>
                                  <p:childTnLst>
                                    <p:animEffect transition="out" filter="fade">
                                      <p:cBhvr>
                                        <p:cTn id="64" dur="500"/>
                                        <p:tgtEl>
                                          <p:spTgt spid="2"/>
                                        </p:tgtEl>
                                      </p:cBhvr>
                                    </p:animEffect>
                                    <p:set>
                                      <p:cBhvr>
                                        <p:cTn id="65" dur="1" fill="hold">
                                          <p:stCondLst>
                                            <p:cond delay="499"/>
                                          </p:stCondLst>
                                        </p:cTn>
                                        <p:tgtEl>
                                          <p:spTgt spid="2"/>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nodeType="clickEffect">
                                  <p:stCondLst>
                                    <p:cond delay="0"/>
                                  </p:stCondLst>
                                  <p:childTnLst>
                                    <p:anim calcmode="lin" valueType="num">
                                      <p:cBhvr additive="base">
                                        <p:cTn id="75" dur="1500"/>
                                        <p:tgtEl>
                                          <p:spTgt spid="21"/>
                                        </p:tgtEl>
                                        <p:attrNameLst>
                                          <p:attrName>ppt_x</p:attrName>
                                        </p:attrNameLst>
                                      </p:cBhvr>
                                      <p:tavLst>
                                        <p:tav tm="0">
                                          <p:val>
                                            <p:strVal val="ppt_x"/>
                                          </p:val>
                                        </p:tav>
                                        <p:tav tm="100000">
                                          <p:val>
                                            <p:strVal val="ppt_x"/>
                                          </p:val>
                                        </p:tav>
                                      </p:tavLst>
                                    </p:anim>
                                    <p:anim calcmode="lin" valueType="num">
                                      <p:cBhvr additive="base">
                                        <p:cTn id="76" dur="1500"/>
                                        <p:tgtEl>
                                          <p:spTgt spid="21"/>
                                        </p:tgtEl>
                                        <p:attrNameLst>
                                          <p:attrName>ppt_y</p:attrName>
                                        </p:attrNameLst>
                                      </p:cBhvr>
                                      <p:tavLst>
                                        <p:tav tm="0">
                                          <p:val>
                                            <p:strVal val="ppt_y"/>
                                          </p:val>
                                        </p:tav>
                                        <p:tav tm="100000">
                                          <p:val>
                                            <p:strVal val="1+ppt_h/2"/>
                                          </p:val>
                                        </p:tav>
                                      </p:tavLst>
                                    </p:anim>
                                    <p:set>
                                      <p:cBhvr>
                                        <p:cTn id="77" dur="1" fill="hold">
                                          <p:stCondLst>
                                            <p:cond delay="1499"/>
                                          </p:stCondLst>
                                        </p:cTn>
                                        <p:tgtEl>
                                          <p:spTgt spid="2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900" decel="100000" fill="hold"/>
                                        <p:tgtEl>
                                          <p:spTgt spid="3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7"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900" decel="100000" fill="hold"/>
                                        <p:tgtEl>
                                          <p:spTgt spid="2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7"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1000"/>
                                        <p:tgtEl>
                                          <p:spTgt spid="25"/>
                                        </p:tgtEl>
                                      </p:cBhvr>
                                    </p:animEffect>
                                    <p:anim calcmode="lin" valueType="num">
                                      <p:cBhvr>
                                        <p:cTn id="108" dur="1000" fill="hold"/>
                                        <p:tgtEl>
                                          <p:spTgt spid="25"/>
                                        </p:tgtEl>
                                        <p:attrNameLst>
                                          <p:attrName>ppt_x</p:attrName>
                                        </p:attrNameLst>
                                      </p:cBhvr>
                                      <p:tavLst>
                                        <p:tav tm="0">
                                          <p:val>
                                            <p:strVal val="#ppt_x"/>
                                          </p:val>
                                        </p:tav>
                                        <p:tav tm="100000">
                                          <p:val>
                                            <p:strVal val="#ppt_x"/>
                                          </p:val>
                                        </p:tav>
                                      </p:tavLst>
                                    </p:anim>
                                    <p:anim calcmode="lin" valueType="num">
                                      <p:cBhvr>
                                        <p:cTn id="109" dur="900" decel="100000" fill="hold"/>
                                        <p:tgtEl>
                                          <p:spTgt spid="25"/>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37" presetClass="entr" presetSubtype="0"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1000"/>
                                        <p:tgtEl>
                                          <p:spTgt spid="26"/>
                                        </p:tgtEl>
                                      </p:cBhvr>
                                    </p:animEffect>
                                    <p:anim calcmode="lin" valueType="num">
                                      <p:cBhvr>
                                        <p:cTn id="116" dur="1000" fill="hold"/>
                                        <p:tgtEl>
                                          <p:spTgt spid="26"/>
                                        </p:tgtEl>
                                        <p:attrNameLst>
                                          <p:attrName>ppt_x</p:attrName>
                                        </p:attrNameLst>
                                      </p:cBhvr>
                                      <p:tavLst>
                                        <p:tav tm="0">
                                          <p:val>
                                            <p:strVal val="#ppt_x"/>
                                          </p:val>
                                        </p:tav>
                                        <p:tav tm="100000">
                                          <p:val>
                                            <p:strVal val="#ppt_x"/>
                                          </p:val>
                                        </p:tav>
                                      </p:tavLst>
                                    </p:anim>
                                    <p:anim calcmode="lin" valueType="num">
                                      <p:cBhvr>
                                        <p:cTn id="117" dur="900" decel="100000" fill="hold"/>
                                        <p:tgtEl>
                                          <p:spTgt spid="26"/>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37" presetClass="entr" presetSubtype="0" fill="hold" grpId="0" nodeType="click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1000"/>
                                        <p:tgtEl>
                                          <p:spTgt spid="27"/>
                                        </p:tgtEl>
                                      </p:cBhvr>
                                    </p:animEffect>
                                    <p:anim calcmode="lin" valueType="num">
                                      <p:cBhvr>
                                        <p:cTn id="124" dur="1000" fill="hold"/>
                                        <p:tgtEl>
                                          <p:spTgt spid="27"/>
                                        </p:tgtEl>
                                        <p:attrNameLst>
                                          <p:attrName>ppt_x</p:attrName>
                                        </p:attrNameLst>
                                      </p:cBhvr>
                                      <p:tavLst>
                                        <p:tav tm="0">
                                          <p:val>
                                            <p:strVal val="#ppt_x"/>
                                          </p:val>
                                        </p:tav>
                                        <p:tav tm="100000">
                                          <p:val>
                                            <p:strVal val="#ppt_x"/>
                                          </p:val>
                                        </p:tav>
                                      </p:tavLst>
                                    </p:anim>
                                    <p:anim calcmode="lin" valueType="num">
                                      <p:cBhvr>
                                        <p:cTn id="125" dur="900" decel="100000" fill="hold"/>
                                        <p:tgtEl>
                                          <p:spTgt spid="27"/>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37" presetClass="entr" presetSubtype="0" fill="hold" grpId="0" nodeType="click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900" decel="100000" fill="hold"/>
                                        <p:tgtEl>
                                          <p:spTgt spid="28"/>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35" fill="hold">
                            <p:stCondLst>
                              <p:cond delay="1000"/>
                            </p:stCondLst>
                            <p:childTnLst>
                              <p:par>
                                <p:cTn id="136" presetID="10" presetClass="entr" presetSubtype="0" fill="hold" grpId="0" nodeType="after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500"/>
                                        <p:tgtEl>
                                          <p:spTgt spid="2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fade">
                                      <p:cBhvr>
                                        <p:cTn id="141" dur="500"/>
                                        <p:tgtEl>
                                          <p:spTgt spid="23"/>
                                        </p:tgtEl>
                                      </p:cBhvr>
                                    </p:animEffect>
                                  </p:childTnLst>
                                </p:cTn>
                              </p:par>
                            </p:childTnLst>
                          </p:cTn>
                        </p:par>
                      </p:childTnLst>
                    </p:cTn>
                  </p:par>
                  <p:par>
                    <p:cTn id="142" fill="hold">
                      <p:stCondLst>
                        <p:cond delay="indefinite"/>
                      </p:stCondLst>
                      <p:childTnLst>
                        <p:par>
                          <p:cTn id="143" fill="hold">
                            <p:stCondLst>
                              <p:cond delay="0"/>
                            </p:stCondLst>
                            <p:childTnLst>
                              <p:par>
                                <p:cTn id="144" presetID="53" presetClass="entr" presetSubtype="16" fill="hold" nodeType="clickEffect">
                                  <p:stCondLst>
                                    <p:cond delay="0"/>
                                  </p:stCondLst>
                                  <p:childTnLst>
                                    <p:set>
                                      <p:cBhvr>
                                        <p:cTn id="145" dur="1" fill="hold">
                                          <p:stCondLst>
                                            <p:cond delay="0"/>
                                          </p:stCondLst>
                                        </p:cTn>
                                        <p:tgtEl>
                                          <p:spTgt spid="5"/>
                                        </p:tgtEl>
                                        <p:attrNameLst>
                                          <p:attrName>style.visibility</p:attrName>
                                        </p:attrNameLst>
                                      </p:cBhvr>
                                      <p:to>
                                        <p:strVal val="visible"/>
                                      </p:to>
                                    </p:set>
                                    <p:anim calcmode="lin" valueType="num">
                                      <p:cBhvr>
                                        <p:cTn id="146" dur="500" fill="hold"/>
                                        <p:tgtEl>
                                          <p:spTgt spid="5"/>
                                        </p:tgtEl>
                                        <p:attrNameLst>
                                          <p:attrName>ppt_w</p:attrName>
                                        </p:attrNameLst>
                                      </p:cBhvr>
                                      <p:tavLst>
                                        <p:tav tm="0">
                                          <p:val>
                                            <p:fltVal val="0"/>
                                          </p:val>
                                        </p:tav>
                                        <p:tav tm="100000">
                                          <p:val>
                                            <p:strVal val="#ppt_w"/>
                                          </p:val>
                                        </p:tav>
                                      </p:tavLst>
                                    </p:anim>
                                    <p:anim calcmode="lin" valueType="num">
                                      <p:cBhvr>
                                        <p:cTn id="147" dur="500" fill="hold"/>
                                        <p:tgtEl>
                                          <p:spTgt spid="5"/>
                                        </p:tgtEl>
                                        <p:attrNameLst>
                                          <p:attrName>ppt_h</p:attrName>
                                        </p:attrNameLst>
                                      </p:cBhvr>
                                      <p:tavLst>
                                        <p:tav tm="0">
                                          <p:val>
                                            <p:fltVal val="0"/>
                                          </p:val>
                                        </p:tav>
                                        <p:tav tm="100000">
                                          <p:val>
                                            <p:strVal val="#ppt_h"/>
                                          </p:val>
                                        </p:tav>
                                      </p:tavLst>
                                    </p:anim>
                                    <p:animEffect transition="in" filter="fade">
                                      <p:cBhvr>
                                        <p:cTn id="148" dur="500"/>
                                        <p:tgtEl>
                                          <p:spTgt spid="5"/>
                                        </p:tgtEl>
                                      </p:cBhvr>
                                    </p:animEffect>
                                  </p:childTnLst>
                                </p:cTn>
                              </p:par>
                            </p:childTnLst>
                          </p:cTn>
                        </p:par>
                      </p:childTnLst>
                    </p:cTn>
                  </p:par>
                  <p:par>
                    <p:cTn id="149" fill="hold">
                      <p:stCondLst>
                        <p:cond delay="indefinite"/>
                      </p:stCondLst>
                      <p:childTnLst>
                        <p:par>
                          <p:cTn id="150" fill="hold">
                            <p:stCondLst>
                              <p:cond delay="0"/>
                            </p:stCondLst>
                            <p:childTnLst>
                              <p:par>
                                <p:cTn id="151" presetID="2" presetClass="entr" presetSubtype="1" fill="hold" nodeType="clickEffect">
                                  <p:stCondLst>
                                    <p:cond delay="0"/>
                                  </p:stCondLst>
                                  <p:childTnLst>
                                    <p:set>
                                      <p:cBhvr>
                                        <p:cTn id="152" dur="1" fill="hold">
                                          <p:stCondLst>
                                            <p:cond delay="0"/>
                                          </p:stCondLst>
                                        </p:cTn>
                                        <p:tgtEl>
                                          <p:spTgt spid="34"/>
                                        </p:tgtEl>
                                        <p:attrNameLst>
                                          <p:attrName>style.visibility</p:attrName>
                                        </p:attrNameLst>
                                      </p:cBhvr>
                                      <p:to>
                                        <p:strVal val="visible"/>
                                      </p:to>
                                    </p:set>
                                    <p:anim calcmode="lin" valueType="num">
                                      <p:cBhvr additive="base">
                                        <p:cTn id="153" dur="500" fill="hold"/>
                                        <p:tgtEl>
                                          <p:spTgt spid="34"/>
                                        </p:tgtEl>
                                        <p:attrNameLst>
                                          <p:attrName>ppt_x</p:attrName>
                                        </p:attrNameLst>
                                      </p:cBhvr>
                                      <p:tavLst>
                                        <p:tav tm="0">
                                          <p:val>
                                            <p:strVal val="#ppt_x"/>
                                          </p:val>
                                        </p:tav>
                                        <p:tav tm="100000">
                                          <p:val>
                                            <p:strVal val="#ppt_x"/>
                                          </p:val>
                                        </p:tav>
                                      </p:tavLst>
                                    </p:anim>
                                    <p:anim calcmode="lin" valueType="num">
                                      <p:cBhvr additive="base">
                                        <p:cTn id="154" dur="500" fill="hold"/>
                                        <p:tgtEl>
                                          <p:spTgt spid="34"/>
                                        </p:tgtEl>
                                        <p:attrNameLst>
                                          <p:attrName>ppt_y</p:attrName>
                                        </p:attrNameLst>
                                      </p:cBhvr>
                                      <p:tavLst>
                                        <p:tav tm="0">
                                          <p:val>
                                            <p:strVal val="0-#ppt_h/2"/>
                                          </p:val>
                                        </p:tav>
                                        <p:tav tm="100000">
                                          <p:val>
                                            <p:strVal val="#ppt_y"/>
                                          </p:val>
                                        </p:tav>
                                      </p:tavLst>
                                    </p:anim>
                                  </p:childTnLst>
                                </p:cTn>
                              </p:par>
                            </p:childTnLst>
                          </p:cTn>
                        </p:par>
                        <p:par>
                          <p:cTn id="155" fill="hold">
                            <p:stCondLst>
                              <p:cond delay="500"/>
                            </p:stCondLst>
                            <p:childTnLst>
                              <p:par>
                                <p:cTn id="156" presetID="42" presetClass="path" presetSubtype="0" accel="50000" decel="50000" fill="hold" nodeType="afterEffect">
                                  <p:stCondLst>
                                    <p:cond delay="0"/>
                                  </p:stCondLst>
                                  <p:childTnLst>
                                    <p:animMotion origin="layout" path="M -3.33333E-6 -3.7037E-7 L -0.00039 0.0294 " pathEditMode="relative" rAng="0" ptsTypes="AA">
                                      <p:cBhvr>
                                        <p:cTn id="157" dur="200" fill="hold"/>
                                        <p:tgtEl>
                                          <p:spTgt spid="12"/>
                                        </p:tgtEl>
                                        <p:attrNameLst>
                                          <p:attrName>ppt_x</p:attrName>
                                          <p:attrName>ppt_y</p:attrName>
                                        </p:attrNameLst>
                                      </p:cBhvr>
                                      <p:rCtr x="-26" y="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7" grpId="0" animBg="1"/>
      <p:bldP spid="17" grpId="1" animBg="1"/>
      <p:bldP spid="20" grpId="0" animBg="1"/>
      <p:bldP spid="20" grpId="1"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2011: THE INTERIM TARIFF</a:t>
            </a:r>
          </a:p>
        </p:txBody>
      </p:sp>
      <p:pic>
        <p:nvPicPr>
          <p:cNvPr id="12" name="Picture 11">
            <a:extLst>
              <a:ext uri="{FF2B5EF4-FFF2-40B4-BE49-F238E27FC236}">
                <a16:creationId xmlns:a16="http://schemas.microsoft.com/office/drawing/2014/main" id="{9EA8E847-43E6-0242-A3B5-A99D2B269469}"/>
              </a:ext>
            </a:extLst>
          </p:cNvPr>
          <p:cNvPicPr>
            <a:picLocks noChangeAspect="1"/>
          </p:cNvPicPr>
          <p:nvPr/>
        </p:nvPicPr>
        <p:blipFill>
          <a:blip r:embed="rId3"/>
          <a:stretch>
            <a:fillRect/>
          </a:stretch>
        </p:blipFill>
        <p:spPr>
          <a:xfrm>
            <a:off x="7445230" y="3429000"/>
            <a:ext cx="1686336" cy="2028956"/>
          </a:xfrm>
          <a:prstGeom prst="rect">
            <a:avLst/>
          </a:prstGeom>
        </p:spPr>
      </p:pic>
      <p:pic>
        <p:nvPicPr>
          <p:cNvPr id="3" name="Picture 2" descr="A close up of a logo&#10;&#10;Description automatically generated">
            <a:extLst>
              <a:ext uri="{FF2B5EF4-FFF2-40B4-BE49-F238E27FC236}">
                <a16:creationId xmlns:a16="http://schemas.microsoft.com/office/drawing/2014/main" id="{3E7559BC-1BA5-A94B-98E7-2BD659002B65}"/>
              </a:ext>
            </a:extLst>
          </p:cNvPr>
          <p:cNvPicPr>
            <a:picLocks noChangeAspect="1"/>
          </p:cNvPicPr>
          <p:nvPr/>
        </p:nvPicPr>
        <p:blipFill>
          <a:blip r:embed="rId4"/>
          <a:stretch>
            <a:fillRect/>
          </a:stretch>
        </p:blipFill>
        <p:spPr>
          <a:xfrm>
            <a:off x="2431522" y="3429000"/>
            <a:ext cx="1945867" cy="2681387"/>
          </a:xfrm>
          <a:prstGeom prst="rect">
            <a:avLst/>
          </a:prstGeom>
        </p:spPr>
      </p:pic>
      <p:pic>
        <p:nvPicPr>
          <p:cNvPr id="31" name="Picture 5">
            <a:extLst>
              <a:ext uri="{FF2B5EF4-FFF2-40B4-BE49-F238E27FC236}">
                <a16:creationId xmlns:a16="http://schemas.microsoft.com/office/drawing/2014/main" id="{875D5D9E-EE0D-7044-8D19-F268FC6B4F2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445230" y="5653187"/>
            <a:ext cx="1890753" cy="680557"/>
          </a:xfrm>
          <a:prstGeom prst="rect">
            <a:avLst/>
          </a:prstGeom>
        </p:spPr>
      </p:pic>
      <p:pic>
        <p:nvPicPr>
          <p:cNvPr id="32" name="Picture 31" descr="A close up of a logo&#10;&#10;Description automatically generated">
            <a:extLst>
              <a:ext uri="{FF2B5EF4-FFF2-40B4-BE49-F238E27FC236}">
                <a16:creationId xmlns:a16="http://schemas.microsoft.com/office/drawing/2014/main" id="{409AA6CC-FA27-9745-8C52-2AA8DFE05A10}"/>
              </a:ext>
            </a:extLst>
          </p:cNvPr>
          <p:cNvPicPr>
            <a:picLocks noChangeAspect="1"/>
          </p:cNvPicPr>
          <p:nvPr/>
        </p:nvPicPr>
        <p:blipFill>
          <a:blip r:embed="rId7">
            <a:duotone>
              <a:schemeClr val="accent1">
                <a:shade val="45000"/>
                <a:satMod val="135000"/>
              </a:schemeClr>
              <a:prstClr val="white"/>
            </a:duotone>
          </a:blip>
          <a:stretch>
            <a:fillRect/>
          </a:stretch>
        </p:blipFill>
        <p:spPr>
          <a:xfrm>
            <a:off x="5030492" y="1618447"/>
            <a:ext cx="2201442" cy="680816"/>
          </a:xfrm>
          <a:prstGeom prst="rect">
            <a:avLst/>
          </a:prstGeom>
        </p:spPr>
      </p:pic>
      <p:grpSp>
        <p:nvGrpSpPr>
          <p:cNvPr id="33" name="Group 32">
            <a:extLst>
              <a:ext uri="{FF2B5EF4-FFF2-40B4-BE49-F238E27FC236}">
                <a16:creationId xmlns:a16="http://schemas.microsoft.com/office/drawing/2014/main" id="{F29199B6-F35B-854F-8755-F3B961E546FA}"/>
              </a:ext>
            </a:extLst>
          </p:cNvPr>
          <p:cNvGrpSpPr/>
          <p:nvPr/>
        </p:nvGrpSpPr>
        <p:grpSpPr>
          <a:xfrm>
            <a:off x="5656793" y="2454671"/>
            <a:ext cx="948840" cy="1124064"/>
            <a:chOff x="2710780" y="4611525"/>
            <a:chExt cx="1115552" cy="1778934"/>
          </a:xfrm>
        </p:grpSpPr>
        <p:pic>
          <p:nvPicPr>
            <p:cNvPr id="34" name="Picture 33" descr="A close up of a logo&#10;&#10;Description automatically generated">
              <a:extLst>
                <a:ext uri="{FF2B5EF4-FFF2-40B4-BE49-F238E27FC236}">
                  <a16:creationId xmlns:a16="http://schemas.microsoft.com/office/drawing/2014/main" id="{56C6C568-313F-034A-AD64-CDD1038D91E5}"/>
                </a:ext>
              </a:extLst>
            </p:cNvPr>
            <p:cNvPicPr>
              <a:picLocks noChangeAspect="1"/>
            </p:cNvPicPr>
            <p:nvPr/>
          </p:nvPicPr>
          <p:blipFill>
            <a:blip r:embed="rId8">
              <a:duotone>
                <a:schemeClr val="accent6">
                  <a:shade val="45000"/>
                  <a:satMod val="135000"/>
                </a:schemeClr>
                <a:prstClr val="white"/>
              </a:duotone>
            </a:blip>
            <a:stretch>
              <a:fillRect/>
            </a:stretch>
          </p:blipFill>
          <p:spPr>
            <a:xfrm>
              <a:off x="2785520" y="4611525"/>
              <a:ext cx="969129" cy="756056"/>
            </a:xfrm>
            <a:prstGeom prst="rect">
              <a:avLst/>
            </a:prstGeom>
          </p:spPr>
        </p:pic>
        <p:sp>
          <p:nvSpPr>
            <p:cNvPr id="35" name="TextBox 34">
              <a:extLst>
                <a:ext uri="{FF2B5EF4-FFF2-40B4-BE49-F238E27FC236}">
                  <a16:creationId xmlns:a16="http://schemas.microsoft.com/office/drawing/2014/main" id="{C9C5560A-4BF4-D846-AB78-6B412DB9F484}"/>
                </a:ext>
              </a:extLst>
            </p:cNvPr>
            <p:cNvSpPr txBox="1"/>
            <p:nvPr/>
          </p:nvSpPr>
          <p:spPr>
            <a:xfrm>
              <a:off x="2710780" y="5367581"/>
              <a:ext cx="1115552" cy="1022878"/>
            </a:xfrm>
            <a:prstGeom prst="rect">
              <a:avLst/>
            </a:prstGeom>
            <a:noFill/>
          </p:spPr>
          <p:txBody>
            <a:bodyPr wrap="square" rtlCol="0">
              <a:spAutoFit/>
            </a:bodyPr>
            <a:lstStyle/>
            <a:p>
              <a:pPr algn="ctr"/>
              <a:r>
                <a:rPr lang="en-US" dirty="0" err="1"/>
                <a:t>InterimTariff</a:t>
              </a:r>
              <a:endParaRPr lang="en-US" dirty="0"/>
            </a:p>
          </p:txBody>
        </p:sp>
      </p:grpSp>
      <p:sp>
        <p:nvSpPr>
          <p:cNvPr id="36" name="TextBox 35">
            <a:extLst>
              <a:ext uri="{FF2B5EF4-FFF2-40B4-BE49-F238E27FC236}">
                <a16:creationId xmlns:a16="http://schemas.microsoft.com/office/drawing/2014/main" id="{D1F718A7-5EEC-DC4A-B695-61EB70DEB723}"/>
              </a:ext>
            </a:extLst>
          </p:cNvPr>
          <p:cNvSpPr txBox="1"/>
          <p:nvPr/>
        </p:nvSpPr>
        <p:spPr>
          <a:xfrm>
            <a:off x="6631517" y="2390496"/>
            <a:ext cx="762870" cy="1015663"/>
          </a:xfrm>
          <a:prstGeom prst="rect">
            <a:avLst/>
          </a:prstGeom>
          <a:noFill/>
        </p:spPr>
        <p:txBody>
          <a:bodyPr wrap="square" rtlCol="0">
            <a:spAutoFit/>
          </a:bodyPr>
          <a:lstStyle/>
          <a:p>
            <a:r>
              <a:rPr lang="en-US" sz="6000" b="1" dirty="0">
                <a:solidFill>
                  <a:schemeClr val="accent6"/>
                </a:solidFill>
              </a:rPr>
              <a:t>✓</a:t>
            </a:r>
          </a:p>
        </p:txBody>
      </p:sp>
      <p:sp>
        <p:nvSpPr>
          <p:cNvPr id="37" name="Rounded Rectangular Callout 36">
            <a:extLst>
              <a:ext uri="{FF2B5EF4-FFF2-40B4-BE49-F238E27FC236}">
                <a16:creationId xmlns:a16="http://schemas.microsoft.com/office/drawing/2014/main" id="{2DAFA302-4EEA-A54A-AFC6-7834FC95F484}"/>
              </a:ext>
            </a:extLst>
          </p:cNvPr>
          <p:cNvSpPr/>
          <p:nvPr/>
        </p:nvSpPr>
        <p:spPr>
          <a:xfrm>
            <a:off x="8850085" y="2509688"/>
            <a:ext cx="2041071" cy="496959"/>
          </a:xfrm>
          <a:prstGeom prst="wedgeRoundRectCallout">
            <a:avLst>
              <a:gd name="adj1" fmla="val -60534"/>
              <a:gd name="adj2" fmla="val 13867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WE’RE GOOD.</a:t>
            </a:r>
          </a:p>
        </p:txBody>
      </p:sp>
    </p:spTree>
    <p:extLst>
      <p:ext uri="{BB962C8B-B14F-4D97-AF65-F5344CB8AC3E}">
        <p14:creationId xmlns:p14="http://schemas.microsoft.com/office/powerpoint/2010/main" val="972964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repeatCount="3000" fill="hold" nodeType="withEffect">
                                      <p:stCondLst>
                                        <p:cond delay="130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childTnLst>
                              </p:cTn>
                            </p:par>
                            <p:par>
                              <p:cTn id="17" fill="hold">
                                <p:stCondLst>
                                  <p:cond delay="4300"/>
                                </p:stCondLst>
                                <p:childTnLst>
                                  <p:par>
                                    <p:cTn id="18" presetID="2" presetClass="entr" presetSubtype="2" fill="hold" nodeType="afterEffect" p14:presetBounceEnd="50000">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14:bounceEnd="50000">
                                          <p:cBhvr additive="base">
                                            <p:cTn id="20" dur="10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21"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 calcmode="lin" valueType="num">
                                          <p:cBhvr>
                                            <p:cTn id="28" dur="500" fill="hold"/>
                                            <p:tgtEl>
                                              <p:spTgt spid="33"/>
                                            </p:tgtEl>
                                            <p:attrNameLst>
                                              <p:attrName>style.rotation</p:attrName>
                                            </p:attrNameLst>
                                          </p:cBhvr>
                                          <p:tavLst>
                                            <p:tav tm="0">
                                              <p:val>
                                                <p:fltVal val="360"/>
                                              </p:val>
                                            </p:tav>
                                            <p:tav tm="100000">
                                              <p:val>
                                                <p:fltVal val="0"/>
                                              </p:val>
                                            </p:tav>
                                          </p:tavLst>
                                        </p:anim>
                                        <p:animEffect transition="in" filter="fade">
                                          <p:cBhvr>
                                            <p:cTn id="29" dur="500"/>
                                            <p:tgtEl>
                                              <p:spTgt spid="33"/>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repeatCount="3000" fill="hold" nodeType="withEffect">
                                      <p:stCondLst>
                                        <p:cond delay="130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childTnLst>
                              </p:cTn>
                            </p:par>
                            <p:par>
                              <p:cTn id="17" fill="hold">
                                <p:stCondLst>
                                  <p:cond delay="4300"/>
                                </p:stCondLst>
                                <p:childTnLst>
                                  <p:par>
                                    <p:cTn id="18" presetID="2" presetClass="entr" presetSubtype="2"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1000" fill="hold"/>
                                            <p:tgtEl>
                                              <p:spTgt spid="32"/>
                                            </p:tgtEl>
                                            <p:attrNameLst>
                                              <p:attrName>ppt_x</p:attrName>
                                            </p:attrNameLst>
                                          </p:cBhvr>
                                          <p:tavLst>
                                            <p:tav tm="0">
                                              <p:val>
                                                <p:strVal val="1+#ppt_w/2"/>
                                              </p:val>
                                            </p:tav>
                                            <p:tav tm="100000">
                                              <p:val>
                                                <p:strVal val="#ppt_x"/>
                                              </p:val>
                                            </p:tav>
                                          </p:tavLst>
                                        </p:anim>
                                        <p:anim calcmode="lin" valueType="num">
                                          <p:cBhvr additive="base">
                                            <p:cTn id="21"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 calcmode="lin" valueType="num">
                                          <p:cBhvr>
                                            <p:cTn id="28" dur="500" fill="hold"/>
                                            <p:tgtEl>
                                              <p:spTgt spid="33"/>
                                            </p:tgtEl>
                                            <p:attrNameLst>
                                              <p:attrName>style.rotation</p:attrName>
                                            </p:attrNameLst>
                                          </p:cBhvr>
                                          <p:tavLst>
                                            <p:tav tm="0">
                                              <p:val>
                                                <p:fltVal val="360"/>
                                              </p:val>
                                            </p:tav>
                                            <p:tav tm="100000">
                                              <p:val>
                                                <p:fltVal val="0"/>
                                              </p:val>
                                            </p:tav>
                                          </p:tavLst>
                                        </p:anim>
                                        <p:animEffect transition="in" filter="fade">
                                          <p:cBhvr>
                                            <p:cTn id="29" dur="500"/>
                                            <p:tgtEl>
                                              <p:spTgt spid="33"/>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2011: OPTING OUT OF LICENCE AGREEMENTS </a:t>
            </a:r>
          </a:p>
        </p:txBody>
      </p:sp>
      <p:pic>
        <p:nvPicPr>
          <p:cNvPr id="12" name="Picture 11">
            <a:extLst>
              <a:ext uri="{FF2B5EF4-FFF2-40B4-BE49-F238E27FC236}">
                <a16:creationId xmlns:a16="http://schemas.microsoft.com/office/drawing/2014/main" id="{9EA8E847-43E6-0242-A3B5-A99D2B269469}"/>
              </a:ext>
            </a:extLst>
          </p:cNvPr>
          <p:cNvPicPr>
            <a:picLocks noChangeAspect="1"/>
          </p:cNvPicPr>
          <p:nvPr/>
        </p:nvPicPr>
        <p:blipFill>
          <a:blip r:embed="rId3"/>
          <a:stretch>
            <a:fillRect/>
          </a:stretch>
        </p:blipFill>
        <p:spPr>
          <a:xfrm>
            <a:off x="5504034" y="3429000"/>
            <a:ext cx="1183931" cy="1424475"/>
          </a:xfrm>
          <a:prstGeom prst="rect">
            <a:avLst/>
          </a:prstGeom>
        </p:spPr>
      </p:pic>
      <p:pic>
        <p:nvPicPr>
          <p:cNvPr id="13" name="Open Access Logo">
            <a:extLst>
              <a:ext uri="{FF2B5EF4-FFF2-40B4-BE49-F238E27FC236}">
                <a16:creationId xmlns:a16="http://schemas.microsoft.com/office/drawing/2014/main" id="{486D0A0B-3D3A-C54F-BDF9-D9D62F285B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74169" y="1663340"/>
            <a:ext cx="2346962" cy="938785"/>
          </a:xfrm>
          <a:prstGeom prst="rect">
            <a:avLst/>
          </a:prstGeom>
        </p:spPr>
      </p:pic>
      <p:pic>
        <p:nvPicPr>
          <p:cNvPr id="14" name="OER Commons">
            <a:extLst>
              <a:ext uri="{FF2B5EF4-FFF2-40B4-BE49-F238E27FC236}">
                <a16:creationId xmlns:a16="http://schemas.microsoft.com/office/drawing/2014/main" id="{41042215-4EE4-784F-B8DE-13B2F7321144}"/>
              </a:ext>
            </a:extLst>
          </p:cNvPr>
          <p:cNvPicPr>
            <a:picLocks noChangeAspect="1"/>
          </p:cNvPicPr>
          <p:nvPr/>
        </p:nvPicPr>
        <p:blipFill>
          <a:blip r:embed="rId6"/>
          <a:srcRect/>
          <a:stretch/>
        </p:blipFill>
        <p:spPr>
          <a:xfrm>
            <a:off x="7666721" y="1998881"/>
            <a:ext cx="1638795" cy="1093895"/>
          </a:xfrm>
          <a:prstGeom prst="rect">
            <a:avLst/>
          </a:prstGeom>
        </p:spPr>
      </p:pic>
      <p:pic>
        <p:nvPicPr>
          <p:cNvPr id="15" name="Picture 2" descr="Image result for canada coat of arm">
            <a:extLst>
              <a:ext uri="{FF2B5EF4-FFF2-40B4-BE49-F238E27FC236}">
                <a16:creationId xmlns:a16="http://schemas.microsoft.com/office/drawing/2014/main" id="{0AAEE452-3450-1F40-A52B-A7A0492BFB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3710" y="3899338"/>
            <a:ext cx="1183931" cy="14995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95BD8C3-0851-3440-A76A-28441548BFFC}"/>
              </a:ext>
            </a:extLst>
          </p:cNvPr>
          <p:cNvPicPr>
            <a:picLocks noChangeAspect="1"/>
          </p:cNvPicPr>
          <p:nvPr/>
        </p:nvPicPr>
        <p:blipFill>
          <a:blip r:embed="rId8"/>
          <a:stretch>
            <a:fillRect/>
          </a:stretch>
        </p:blipFill>
        <p:spPr>
          <a:xfrm>
            <a:off x="7979897" y="5513116"/>
            <a:ext cx="1602751" cy="232573"/>
          </a:xfrm>
          <a:prstGeom prst="rect">
            <a:avLst/>
          </a:prstGeom>
        </p:spPr>
      </p:pic>
      <p:sp>
        <p:nvSpPr>
          <p:cNvPr id="17" name="TextBox 16">
            <a:extLst>
              <a:ext uri="{FF2B5EF4-FFF2-40B4-BE49-F238E27FC236}">
                <a16:creationId xmlns:a16="http://schemas.microsoft.com/office/drawing/2014/main" id="{E41418D8-B4E9-E146-8A6B-F1B0A7923E3F}"/>
              </a:ext>
            </a:extLst>
          </p:cNvPr>
          <p:cNvSpPr txBox="1"/>
          <p:nvPr/>
        </p:nvSpPr>
        <p:spPr>
          <a:xfrm>
            <a:off x="8317741" y="5859908"/>
            <a:ext cx="675867" cy="338554"/>
          </a:xfrm>
          <a:prstGeom prst="rect">
            <a:avLst/>
          </a:prstGeom>
          <a:noFill/>
        </p:spPr>
        <p:txBody>
          <a:bodyPr wrap="square" rtlCol="0">
            <a:spAutoFit/>
          </a:bodyPr>
          <a:lstStyle/>
          <a:p>
            <a:r>
              <a:rPr lang="en-US" sz="1600" dirty="0"/>
              <a:t>s. </a:t>
            </a:r>
            <a:r>
              <a:rPr lang="en-US" sz="1400" dirty="0"/>
              <a:t>29</a:t>
            </a:r>
          </a:p>
        </p:txBody>
      </p:sp>
      <p:pic>
        <p:nvPicPr>
          <p:cNvPr id="4" name="Picture 3" descr="A close up of a logo&#10;&#10;Description automatically generated">
            <a:extLst>
              <a:ext uri="{FF2B5EF4-FFF2-40B4-BE49-F238E27FC236}">
                <a16:creationId xmlns:a16="http://schemas.microsoft.com/office/drawing/2014/main" id="{C5F64F9B-1A37-7E48-8442-4DD1B1685A83}"/>
              </a:ext>
            </a:extLst>
          </p:cNvPr>
          <p:cNvPicPr>
            <a:picLocks noChangeAspect="1"/>
          </p:cNvPicPr>
          <p:nvPr/>
        </p:nvPicPr>
        <p:blipFill>
          <a:blip r:embed="rId9">
            <a:duotone>
              <a:schemeClr val="accent6">
                <a:shade val="45000"/>
                <a:satMod val="135000"/>
              </a:schemeClr>
              <a:prstClr val="white"/>
            </a:duotone>
          </a:blip>
          <a:stretch>
            <a:fillRect/>
          </a:stretch>
        </p:blipFill>
        <p:spPr>
          <a:xfrm>
            <a:off x="3477834" y="5207225"/>
            <a:ext cx="1484260" cy="1373287"/>
          </a:xfrm>
          <a:prstGeom prst="rect">
            <a:avLst/>
          </a:prstGeom>
        </p:spPr>
      </p:pic>
      <p:pic>
        <p:nvPicPr>
          <p:cNvPr id="6" name="Picture 5" descr="A close up of a logo&#10;&#10;Description automatically generated">
            <a:extLst>
              <a:ext uri="{FF2B5EF4-FFF2-40B4-BE49-F238E27FC236}">
                <a16:creationId xmlns:a16="http://schemas.microsoft.com/office/drawing/2014/main" id="{4ECDA59B-988A-2844-98A8-66355214E5D9}"/>
              </a:ext>
            </a:extLst>
          </p:cNvPr>
          <p:cNvPicPr>
            <a:picLocks noChangeAspect="1"/>
          </p:cNvPicPr>
          <p:nvPr/>
        </p:nvPicPr>
        <p:blipFill>
          <a:blip r:embed="rId10">
            <a:duotone>
              <a:schemeClr val="accent5">
                <a:shade val="45000"/>
                <a:satMod val="135000"/>
              </a:schemeClr>
              <a:prstClr val="white"/>
            </a:duotone>
          </a:blip>
          <a:stretch>
            <a:fillRect/>
          </a:stretch>
        </p:blipFill>
        <p:spPr>
          <a:xfrm>
            <a:off x="1627084" y="3253901"/>
            <a:ext cx="1328387" cy="1290874"/>
          </a:xfrm>
          <a:prstGeom prst="rect">
            <a:avLst/>
          </a:prstGeom>
        </p:spPr>
      </p:pic>
      <p:cxnSp>
        <p:nvCxnSpPr>
          <p:cNvPr id="21" name="Straight Arrow Connector 20">
            <a:extLst>
              <a:ext uri="{FF2B5EF4-FFF2-40B4-BE49-F238E27FC236}">
                <a16:creationId xmlns:a16="http://schemas.microsoft.com/office/drawing/2014/main" id="{0804C995-C35D-5F43-8EB8-A35AC7F81A19}"/>
              </a:ext>
            </a:extLst>
          </p:cNvPr>
          <p:cNvCxnSpPr>
            <a:cxnSpLocks/>
          </p:cNvCxnSpPr>
          <p:nvPr/>
        </p:nvCxnSpPr>
        <p:spPr>
          <a:xfrm flipH="1">
            <a:off x="3705880" y="3975460"/>
            <a:ext cx="1256214"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8C26E5A-471F-574A-B39F-FC2A9785DBE9}"/>
              </a:ext>
            </a:extLst>
          </p:cNvPr>
          <p:cNvCxnSpPr>
            <a:cxnSpLocks/>
          </p:cNvCxnSpPr>
          <p:nvPr/>
        </p:nvCxnSpPr>
        <p:spPr>
          <a:xfrm flipH="1" flipV="1">
            <a:off x="5149496" y="2736951"/>
            <a:ext cx="208933" cy="5169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41607D4-0F50-3346-A840-51AC703EDAE5}"/>
              </a:ext>
            </a:extLst>
          </p:cNvPr>
          <p:cNvCxnSpPr>
            <a:cxnSpLocks/>
          </p:cNvCxnSpPr>
          <p:nvPr/>
        </p:nvCxnSpPr>
        <p:spPr>
          <a:xfrm flipV="1">
            <a:off x="6845758" y="3326963"/>
            <a:ext cx="494189" cy="41168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C6881F0-0F09-514B-BA73-7AEFC31474B9}"/>
              </a:ext>
            </a:extLst>
          </p:cNvPr>
          <p:cNvCxnSpPr>
            <a:cxnSpLocks/>
          </p:cNvCxnSpPr>
          <p:nvPr/>
        </p:nvCxnSpPr>
        <p:spPr>
          <a:xfrm>
            <a:off x="7012541" y="4725239"/>
            <a:ext cx="654180" cy="2713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C4A0416-D20B-6A41-8D2F-12ED0C75627B}"/>
              </a:ext>
            </a:extLst>
          </p:cNvPr>
          <p:cNvCxnSpPr>
            <a:cxnSpLocks/>
          </p:cNvCxnSpPr>
          <p:nvPr/>
        </p:nvCxnSpPr>
        <p:spPr>
          <a:xfrm flipH="1">
            <a:off x="4824725" y="5111979"/>
            <a:ext cx="461945" cy="36304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40" name="Picture 39" descr="A picture containing drawing&#10;&#10;Description automatically generated">
            <a:extLst>
              <a:ext uri="{FF2B5EF4-FFF2-40B4-BE49-F238E27FC236}">
                <a16:creationId xmlns:a16="http://schemas.microsoft.com/office/drawing/2014/main" id="{CC1EFF14-5B62-8A40-8EFB-E2ED776B585F}"/>
              </a:ext>
            </a:extLst>
          </p:cNvPr>
          <p:cNvPicPr>
            <a:picLocks noChangeAspect="1"/>
          </p:cNvPicPr>
          <p:nvPr/>
        </p:nvPicPr>
        <p:blipFill>
          <a:blip r:embed="rId11"/>
          <a:stretch>
            <a:fillRect/>
          </a:stretch>
        </p:blipFill>
        <p:spPr>
          <a:xfrm rot="2160172">
            <a:off x="190972" y="5214404"/>
            <a:ext cx="1545750" cy="1936799"/>
          </a:xfrm>
          <a:prstGeom prst="rect">
            <a:avLst/>
          </a:prstGeom>
        </p:spPr>
      </p:pic>
    </p:spTree>
    <p:extLst>
      <p:ext uri="{BB962C8B-B14F-4D97-AF65-F5344CB8AC3E}">
        <p14:creationId xmlns:p14="http://schemas.microsoft.com/office/powerpoint/2010/main" val="3346090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up)">
                                      <p:cBhvr>
                                        <p:cTn id="45" dur="500"/>
                                        <p:tgtEl>
                                          <p:spTgt spid="39"/>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0-#ppt_w/2"/>
                                          </p:val>
                                        </p:tav>
                                        <p:tav tm="100000">
                                          <p:val>
                                            <p:strVal val="#ppt_x"/>
                                          </p:val>
                                        </p:tav>
                                      </p:tavLst>
                                    </p:anim>
                                    <p:anim calcmode="lin" valueType="num">
                                      <p:cBhvr additive="base">
                                        <p:cTn id="5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2012: THE COPYRIGHT PENTALOGY</a:t>
            </a:r>
          </a:p>
        </p:txBody>
      </p:sp>
      <p:pic>
        <p:nvPicPr>
          <p:cNvPr id="3" name="Picture 2">
            <a:extLst>
              <a:ext uri="{FF2B5EF4-FFF2-40B4-BE49-F238E27FC236}">
                <a16:creationId xmlns:a16="http://schemas.microsoft.com/office/drawing/2014/main" id="{7A822360-42C6-B64B-9E50-2845CDA331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0750" y="2362177"/>
            <a:ext cx="2846272" cy="27873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D92DE1-375C-AD48-8CDC-26713C7B1028}"/>
              </a:ext>
            </a:extLst>
          </p:cNvPr>
          <p:cNvSpPr txBox="1"/>
          <p:nvPr/>
        </p:nvSpPr>
        <p:spPr>
          <a:xfrm>
            <a:off x="5459703" y="5182333"/>
            <a:ext cx="1924680"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ESAC v. SOCAN</a:t>
            </a:r>
          </a:p>
        </p:txBody>
      </p:sp>
      <p:sp>
        <p:nvSpPr>
          <p:cNvPr id="5" name="TextBox 4">
            <a:extLst>
              <a:ext uri="{FF2B5EF4-FFF2-40B4-BE49-F238E27FC236}">
                <a16:creationId xmlns:a16="http://schemas.microsoft.com/office/drawing/2014/main" id="{B12EF527-AABF-2E45-BAE9-63CCDE902A39}"/>
              </a:ext>
            </a:extLst>
          </p:cNvPr>
          <p:cNvSpPr txBox="1"/>
          <p:nvPr/>
        </p:nvSpPr>
        <p:spPr>
          <a:xfrm>
            <a:off x="7282467" y="2073665"/>
            <a:ext cx="4272326"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Alberta (Education) v. Access Copyright</a:t>
            </a:r>
          </a:p>
        </p:txBody>
      </p:sp>
      <p:sp>
        <p:nvSpPr>
          <p:cNvPr id="6" name="TextBox 5">
            <a:extLst>
              <a:ext uri="{FF2B5EF4-FFF2-40B4-BE49-F238E27FC236}">
                <a16:creationId xmlns:a16="http://schemas.microsoft.com/office/drawing/2014/main" id="{B6A27CCD-370D-0843-8E27-4255D6FFC89A}"/>
              </a:ext>
            </a:extLst>
          </p:cNvPr>
          <p:cNvSpPr txBox="1"/>
          <p:nvPr/>
        </p:nvSpPr>
        <p:spPr>
          <a:xfrm>
            <a:off x="3654405" y="2073665"/>
            <a:ext cx="1805298"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SOCAN v. Bell</a:t>
            </a:r>
          </a:p>
        </p:txBody>
      </p:sp>
      <p:sp>
        <p:nvSpPr>
          <p:cNvPr id="7" name="TextBox 6">
            <a:extLst>
              <a:ext uri="{FF2B5EF4-FFF2-40B4-BE49-F238E27FC236}">
                <a16:creationId xmlns:a16="http://schemas.microsoft.com/office/drawing/2014/main" id="{7C759803-D92E-A241-8B5F-9BD85182E26B}"/>
              </a:ext>
            </a:extLst>
          </p:cNvPr>
          <p:cNvSpPr txBox="1"/>
          <p:nvPr/>
        </p:nvSpPr>
        <p:spPr>
          <a:xfrm>
            <a:off x="2596307" y="4045672"/>
            <a:ext cx="2080137"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Rogers v. SOCAN</a:t>
            </a:r>
          </a:p>
        </p:txBody>
      </p:sp>
      <p:sp>
        <p:nvSpPr>
          <p:cNvPr id="8" name="TextBox 7">
            <a:extLst>
              <a:ext uri="{FF2B5EF4-FFF2-40B4-BE49-F238E27FC236}">
                <a16:creationId xmlns:a16="http://schemas.microsoft.com/office/drawing/2014/main" id="{4467E184-5949-CE42-872A-3C3CFFCA15A6}"/>
              </a:ext>
            </a:extLst>
          </p:cNvPr>
          <p:cNvSpPr txBox="1"/>
          <p:nvPr/>
        </p:nvSpPr>
        <p:spPr>
          <a:xfrm>
            <a:off x="7545191" y="4084986"/>
            <a:ext cx="2537277" cy="369332"/>
          </a:xfrm>
          <a:prstGeom prst="rect">
            <a:avLst/>
          </a:prstGeom>
          <a:noFill/>
        </p:spPr>
        <p:txBody>
          <a:bodyPr wrap="square" rtlCol="0">
            <a:spAutoFit/>
          </a:bodyPr>
          <a:lstStyle/>
          <a:p>
            <a:r>
              <a:rPr lang="en-CA" i="1" dirty="0" err="1">
                <a:solidFill>
                  <a:schemeClr val="bg2">
                    <a:lumMod val="50000"/>
                  </a:schemeClr>
                </a:solidFill>
                <a:latin typeface="Arial" panose="020B0604020202020204" pitchFamily="34" charset="0"/>
                <a:cs typeface="Arial" panose="020B0604020202020204" pitchFamily="34" charset="0"/>
              </a:rPr>
              <a:t>Re:Sound</a:t>
            </a:r>
            <a:r>
              <a:rPr lang="en-CA" i="1" dirty="0">
                <a:solidFill>
                  <a:schemeClr val="bg2">
                    <a:lumMod val="50000"/>
                  </a:schemeClr>
                </a:solidFill>
                <a:latin typeface="Arial" panose="020B0604020202020204" pitchFamily="34" charset="0"/>
                <a:cs typeface="Arial" panose="020B0604020202020204" pitchFamily="34" charset="0"/>
              </a:rPr>
              <a:t> v. MPTAC</a:t>
            </a:r>
          </a:p>
        </p:txBody>
      </p:sp>
      <p:pic>
        <p:nvPicPr>
          <p:cNvPr id="10" name="Picture 9">
            <a:extLst>
              <a:ext uri="{FF2B5EF4-FFF2-40B4-BE49-F238E27FC236}">
                <a16:creationId xmlns:a16="http://schemas.microsoft.com/office/drawing/2014/main" id="{20DAE405-AFBB-1E41-9CC6-9A2DA530EFBD}"/>
              </a:ext>
            </a:extLst>
          </p:cNvPr>
          <p:cNvPicPr>
            <a:picLocks noChangeAspect="1"/>
          </p:cNvPicPr>
          <p:nvPr/>
        </p:nvPicPr>
        <p:blipFill>
          <a:blip r:embed="rId4"/>
          <a:stretch>
            <a:fillRect/>
          </a:stretch>
        </p:blipFill>
        <p:spPr>
          <a:xfrm>
            <a:off x="5473875" y="2734894"/>
            <a:ext cx="1966330" cy="1987550"/>
          </a:xfrm>
          <a:prstGeom prst="rect">
            <a:avLst/>
          </a:prstGeom>
        </p:spPr>
      </p:pic>
      <p:pic>
        <p:nvPicPr>
          <p:cNvPr id="11" name="Picture 10">
            <a:extLst>
              <a:ext uri="{FF2B5EF4-FFF2-40B4-BE49-F238E27FC236}">
                <a16:creationId xmlns:a16="http://schemas.microsoft.com/office/drawing/2014/main" id="{919481CA-CF95-CB42-92D5-52456310D47E}"/>
              </a:ext>
            </a:extLst>
          </p:cNvPr>
          <p:cNvPicPr>
            <a:picLocks noChangeAspect="1"/>
          </p:cNvPicPr>
          <p:nvPr/>
        </p:nvPicPr>
        <p:blipFill>
          <a:blip r:embed="rId5"/>
          <a:stretch>
            <a:fillRect/>
          </a:stretch>
        </p:blipFill>
        <p:spPr>
          <a:xfrm>
            <a:off x="5421336" y="2573047"/>
            <a:ext cx="1936418" cy="1112268"/>
          </a:xfrm>
          <a:prstGeom prst="rect">
            <a:avLst/>
          </a:prstGeom>
        </p:spPr>
      </p:pic>
      <p:pic>
        <p:nvPicPr>
          <p:cNvPr id="13" name="Picture 12">
            <a:extLst>
              <a:ext uri="{FF2B5EF4-FFF2-40B4-BE49-F238E27FC236}">
                <a16:creationId xmlns:a16="http://schemas.microsoft.com/office/drawing/2014/main" id="{2173A0BC-E629-5B4F-B940-E46F75D1C3F0}"/>
              </a:ext>
            </a:extLst>
          </p:cNvPr>
          <p:cNvPicPr>
            <a:picLocks noChangeAspect="1"/>
          </p:cNvPicPr>
          <p:nvPr/>
        </p:nvPicPr>
        <p:blipFill>
          <a:blip r:embed="rId6"/>
          <a:stretch>
            <a:fillRect/>
          </a:stretch>
        </p:blipFill>
        <p:spPr>
          <a:xfrm rot="20006968">
            <a:off x="10173633" y="4802307"/>
            <a:ext cx="1964416" cy="2363535"/>
          </a:xfrm>
          <a:prstGeom prst="rect">
            <a:avLst/>
          </a:prstGeom>
        </p:spPr>
      </p:pic>
      <p:sp>
        <p:nvSpPr>
          <p:cNvPr id="14" name="Rounded Rectangular Callout 13">
            <a:extLst>
              <a:ext uri="{FF2B5EF4-FFF2-40B4-BE49-F238E27FC236}">
                <a16:creationId xmlns:a16="http://schemas.microsoft.com/office/drawing/2014/main" id="{499507C5-2535-8A49-A4AF-C9E4E1B5BCA6}"/>
              </a:ext>
            </a:extLst>
          </p:cNvPr>
          <p:cNvSpPr/>
          <p:nvPr/>
        </p:nvSpPr>
        <p:spPr>
          <a:xfrm>
            <a:off x="10029972" y="2970679"/>
            <a:ext cx="2041071" cy="586624"/>
          </a:xfrm>
          <a:prstGeom prst="wedgeRoundRectCallout">
            <a:avLst>
              <a:gd name="adj1" fmla="val 6854"/>
              <a:gd name="adj2" fmla="val 251234"/>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WE’RE STILL GOOD.</a:t>
            </a:r>
          </a:p>
        </p:txBody>
      </p:sp>
      <p:pic>
        <p:nvPicPr>
          <p:cNvPr id="15" name="Picture 14" descr="A picture containing drawing&#10;&#10;Description automatically generated">
            <a:extLst>
              <a:ext uri="{FF2B5EF4-FFF2-40B4-BE49-F238E27FC236}">
                <a16:creationId xmlns:a16="http://schemas.microsoft.com/office/drawing/2014/main" id="{63E1F342-C2FD-6B4D-BF7D-84C2B343B070}"/>
              </a:ext>
            </a:extLst>
          </p:cNvPr>
          <p:cNvPicPr>
            <a:picLocks noChangeAspect="1"/>
          </p:cNvPicPr>
          <p:nvPr/>
        </p:nvPicPr>
        <p:blipFill>
          <a:blip r:embed="rId7"/>
          <a:stretch>
            <a:fillRect/>
          </a:stretch>
        </p:blipFill>
        <p:spPr>
          <a:xfrm rot="2177188">
            <a:off x="-23763" y="4810522"/>
            <a:ext cx="1202008" cy="1506096"/>
          </a:xfrm>
          <a:prstGeom prst="rect">
            <a:avLst/>
          </a:prstGeom>
        </p:spPr>
      </p:pic>
      <p:pic>
        <p:nvPicPr>
          <p:cNvPr id="16" name="Picture 15" descr="A close up of a logo&#10;&#10;Description automatically generated">
            <a:extLst>
              <a:ext uri="{FF2B5EF4-FFF2-40B4-BE49-F238E27FC236}">
                <a16:creationId xmlns:a16="http://schemas.microsoft.com/office/drawing/2014/main" id="{BE7C9C52-26D0-6B4A-AD2C-34EAFC24BDC0}"/>
              </a:ext>
            </a:extLst>
          </p:cNvPr>
          <p:cNvPicPr>
            <a:picLocks noChangeAspect="1"/>
          </p:cNvPicPr>
          <p:nvPr/>
        </p:nvPicPr>
        <p:blipFill>
          <a:blip r:embed="rId8"/>
          <a:stretch>
            <a:fillRect/>
          </a:stretch>
        </p:blipFill>
        <p:spPr>
          <a:xfrm rot="2050188">
            <a:off x="741571" y="5004958"/>
            <a:ext cx="2205688" cy="3039418"/>
          </a:xfrm>
          <a:prstGeom prst="rect">
            <a:avLst/>
          </a:prstGeom>
        </p:spPr>
      </p:pic>
    </p:spTree>
    <p:extLst>
      <p:ext uri="{BB962C8B-B14F-4D97-AF65-F5344CB8AC3E}">
        <p14:creationId xmlns:p14="http://schemas.microsoft.com/office/powerpoint/2010/main" val="3657801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xit" presetSubtype="0" fill="hold" grpId="2"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grpId="2"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2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70833E-6 0 L -0.00104 0.14491 " pathEditMode="relative" rAng="0" ptsTypes="AA">
                                      <p:cBhvr>
                                        <p:cTn id="42" dur="2000" fill="hold"/>
                                        <p:tgtEl>
                                          <p:spTgt spid="10"/>
                                        </p:tgtEl>
                                        <p:attrNameLst>
                                          <p:attrName>ppt_x</p:attrName>
                                          <p:attrName>ppt_y</p:attrName>
                                        </p:attrNameLst>
                                      </p:cBhvr>
                                      <p:rCtr x="-52" y="7245"/>
                                    </p:animMotion>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 presetClass="entr" presetSubtype="6"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1+#ppt_w/2"/>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5" grpId="2"/>
      <p:bldP spid="6" grpId="1"/>
      <p:bldP spid="6" grpId="2"/>
      <p:bldP spid="7" grpId="0"/>
      <p:bldP spid="8"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TRA-LA-LA-LA-LA</a:t>
            </a:r>
          </a:p>
        </p:txBody>
      </p:sp>
      <p:pic>
        <p:nvPicPr>
          <p:cNvPr id="12" name="Picture 11" descr="A picture containing room, sitting, table&#10;&#10;Description automatically generated">
            <a:extLst>
              <a:ext uri="{FF2B5EF4-FFF2-40B4-BE49-F238E27FC236}">
                <a16:creationId xmlns:a16="http://schemas.microsoft.com/office/drawing/2014/main" id="{276F625D-4845-8D43-9C05-C0FDF9DD7B2E}"/>
              </a:ext>
            </a:extLst>
          </p:cNvPr>
          <p:cNvPicPr>
            <a:picLocks noChangeAspect="1"/>
          </p:cNvPicPr>
          <p:nvPr/>
        </p:nvPicPr>
        <p:blipFill>
          <a:blip r:embed="rId3"/>
          <a:stretch>
            <a:fillRect/>
          </a:stretch>
        </p:blipFill>
        <p:spPr>
          <a:xfrm>
            <a:off x="-1587572" y="2238756"/>
            <a:ext cx="15367144" cy="7683572"/>
          </a:xfrm>
          <a:prstGeom prst="rect">
            <a:avLst/>
          </a:prstGeom>
        </p:spPr>
      </p:pic>
      <p:pic>
        <p:nvPicPr>
          <p:cNvPr id="13" name="Picture 12">
            <a:extLst>
              <a:ext uri="{FF2B5EF4-FFF2-40B4-BE49-F238E27FC236}">
                <a16:creationId xmlns:a16="http://schemas.microsoft.com/office/drawing/2014/main" id="{2173A0BC-E629-5B4F-B940-E46F75D1C3F0}"/>
              </a:ext>
            </a:extLst>
          </p:cNvPr>
          <p:cNvPicPr>
            <a:picLocks noChangeAspect="1"/>
          </p:cNvPicPr>
          <p:nvPr/>
        </p:nvPicPr>
        <p:blipFill>
          <a:blip r:embed="rId4"/>
          <a:stretch>
            <a:fillRect/>
          </a:stretch>
        </p:blipFill>
        <p:spPr>
          <a:xfrm>
            <a:off x="7224735" y="3067777"/>
            <a:ext cx="2063632" cy="2482909"/>
          </a:xfrm>
          <a:prstGeom prst="rect">
            <a:avLst/>
          </a:prstGeom>
        </p:spPr>
      </p:pic>
      <p:pic>
        <p:nvPicPr>
          <p:cNvPr id="16" name="Picture 15" descr="A close up of a logo&#10;&#10;Description automatically generated">
            <a:extLst>
              <a:ext uri="{FF2B5EF4-FFF2-40B4-BE49-F238E27FC236}">
                <a16:creationId xmlns:a16="http://schemas.microsoft.com/office/drawing/2014/main" id="{4FAC5225-97B3-9A49-B51F-A570C69E235A}"/>
              </a:ext>
            </a:extLst>
          </p:cNvPr>
          <p:cNvPicPr>
            <a:picLocks noChangeAspect="1"/>
          </p:cNvPicPr>
          <p:nvPr/>
        </p:nvPicPr>
        <p:blipFill>
          <a:blip r:embed="rId5"/>
          <a:stretch>
            <a:fillRect/>
          </a:stretch>
        </p:blipFill>
        <p:spPr>
          <a:xfrm>
            <a:off x="2418667" y="3032095"/>
            <a:ext cx="2205688" cy="303941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CEFAB42C-D29C-9A4E-8A02-0949B041D80D}"/>
              </a:ext>
            </a:extLst>
          </p:cNvPr>
          <p:cNvPicPr>
            <a:picLocks noChangeAspect="1"/>
          </p:cNvPicPr>
          <p:nvPr/>
        </p:nvPicPr>
        <p:blipFill>
          <a:blip r:embed="rId6"/>
          <a:stretch>
            <a:fillRect/>
          </a:stretch>
        </p:blipFill>
        <p:spPr>
          <a:xfrm>
            <a:off x="1838526" y="-1404038"/>
            <a:ext cx="1160282" cy="1026958"/>
          </a:xfrm>
          <a:prstGeom prst="rect">
            <a:avLst/>
          </a:prstGeom>
        </p:spPr>
      </p:pic>
      <p:sp>
        <p:nvSpPr>
          <p:cNvPr id="19" name="Heart 18">
            <a:extLst>
              <a:ext uri="{FF2B5EF4-FFF2-40B4-BE49-F238E27FC236}">
                <a16:creationId xmlns:a16="http://schemas.microsoft.com/office/drawing/2014/main" id="{8BFECD3E-09B7-0647-878E-A4EB2E06CA32}"/>
              </a:ext>
            </a:extLst>
          </p:cNvPr>
          <p:cNvSpPr/>
          <p:nvPr/>
        </p:nvSpPr>
        <p:spPr>
          <a:xfrm rot="20240587">
            <a:off x="5310807" y="3550365"/>
            <a:ext cx="769161" cy="694042"/>
          </a:xfrm>
          <a:prstGeom prst="heart">
            <a:avLst/>
          </a:prstGeom>
          <a:solidFill>
            <a:srgbClr val="E864D9">
              <a:alpha val="72157"/>
            </a:srgbClr>
          </a:solidFill>
          <a:ln>
            <a:solidFill>
              <a:srgbClr val="E86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art 19">
            <a:extLst>
              <a:ext uri="{FF2B5EF4-FFF2-40B4-BE49-F238E27FC236}">
                <a16:creationId xmlns:a16="http://schemas.microsoft.com/office/drawing/2014/main" id="{287D1569-44F6-034C-A24F-458661EB58EC}"/>
              </a:ext>
            </a:extLst>
          </p:cNvPr>
          <p:cNvSpPr/>
          <p:nvPr/>
        </p:nvSpPr>
        <p:spPr>
          <a:xfrm rot="2448469">
            <a:off x="10414853" y="3454825"/>
            <a:ext cx="769161" cy="694042"/>
          </a:xfrm>
          <a:prstGeom prst="heart">
            <a:avLst/>
          </a:prstGeom>
          <a:solidFill>
            <a:srgbClr val="E864D9">
              <a:alpha val="72157"/>
            </a:srgbClr>
          </a:solidFill>
          <a:ln>
            <a:solidFill>
              <a:srgbClr val="E86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rt 20">
            <a:extLst>
              <a:ext uri="{FF2B5EF4-FFF2-40B4-BE49-F238E27FC236}">
                <a16:creationId xmlns:a16="http://schemas.microsoft.com/office/drawing/2014/main" id="{2A3A6A87-F9C0-194D-A7D9-2035F3506010}"/>
              </a:ext>
            </a:extLst>
          </p:cNvPr>
          <p:cNvSpPr/>
          <p:nvPr/>
        </p:nvSpPr>
        <p:spPr>
          <a:xfrm rot="1544660">
            <a:off x="8057024" y="1918388"/>
            <a:ext cx="769161" cy="694042"/>
          </a:xfrm>
          <a:prstGeom prst="heart">
            <a:avLst/>
          </a:prstGeom>
          <a:solidFill>
            <a:srgbClr val="E864D9">
              <a:alpha val="72157"/>
            </a:srgbClr>
          </a:solidFill>
          <a:ln>
            <a:solidFill>
              <a:srgbClr val="E86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art 22">
            <a:extLst>
              <a:ext uri="{FF2B5EF4-FFF2-40B4-BE49-F238E27FC236}">
                <a16:creationId xmlns:a16="http://schemas.microsoft.com/office/drawing/2014/main" id="{2C1F1D86-8F4B-6745-AD54-F766D18C703E}"/>
              </a:ext>
            </a:extLst>
          </p:cNvPr>
          <p:cNvSpPr/>
          <p:nvPr/>
        </p:nvSpPr>
        <p:spPr>
          <a:xfrm rot="1913514">
            <a:off x="1052397" y="1636238"/>
            <a:ext cx="769161" cy="694042"/>
          </a:xfrm>
          <a:prstGeom prst="heart">
            <a:avLst/>
          </a:prstGeom>
          <a:solidFill>
            <a:srgbClr val="E864D9">
              <a:alpha val="72157"/>
            </a:srgbClr>
          </a:solidFill>
          <a:ln>
            <a:solidFill>
              <a:srgbClr val="E86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595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0"/>
                                  </p:stCondLst>
                                  <p:childTnLst>
                                    <p:animMotion origin="layout" path="M -0.10391 0.17384 L 0.16054 0.47708 C 0.21549 0.54514 0.29817 0.58217 0.38502 0.58217 C 0.48359 0.58217 0.56263 0.54514 0.61771 0.47708 L 0.88255 0.17384 " pathEditMode="relative" rAng="0" ptsTypes="AAAAA">
                                      <p:cBhvr>
                                        <p:cTn id="6" dur="3000" fill="hold"/>
                                        <p:tgtEl>
                                          <p:spTgt spid="18"/>
                                        </p:tgtEl>
                                        <p:attrNameLst>
                                          <p:attrName>ppt_x</p:attrName>
                                          <p:attrName>ppt_y</p:attrName>
                                        </p:attrNameLst>
                                      </p:cBhvr>
                                      <p:rCtr x="49323" y="20417"/>
                                    </p:animMotion>
                                  </p:childTnLst>
                                </p:cTn>
                              </p:par>
                              <p:par>
                                <p:cTn id="7" presetID="3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 calcmode="lin" valueType="num">
                                      <p:cBhvr>
                                        <p:cTn id="9" dur="1000" fill="hold"/>
                                        <p:tgtEl>
                                          <p:spTgt spid="23"/>
                                        </p:tgtEl>
                                        <p:attrNameLst>
                                          <p:attrName>ppt_w</p:attrName>
                                        </p:attrNameLst>
                                      </p:cBhvr>
                                      <p:tavLst>
                                        <p:tav tm="0">
                                          <p:val>
                                            <p:fltVal val="0"/>
                                          </p:val>
                                        </p:tav>
                                        <p:tav tm="100000">
                                          <p:val>
                                            <p:strVal val="#ppt_w"/>
                                          </p:val>
                                        </p:tav>
                                      </p:tavLst>
                                    </p:anim>
                                    <p:anim calcmode="lin" valueType="num">
                                      <p:cBhvr>
                                        <p:cTn id="10" dur="1000" fill="hold"/>
                                        <p:tgtEl>
                                          <p:spTgt spid="23"/>
                                        </p:tgtEl>
                                        <p:attrNameLst>
                                          <p:attrName>ppt_h</p:attrName>
                                        </p:attrNameLst>
                                      </p:cBhvr>
                                      <p:tavLst>
                                        <p:tav tm="0">
                                          <p:val>
                                            <p:fltVal val="0"/>
                                          </p:val>
                                        </p:tav>
                                        <p:tav tm="100000">
                                          <p:val>
                                            <p:strVal val="#ppt_h"/>
                                          </p:val>
                                        </p:tav>
                                      </p:tavLst>
                                    </p:anim>
                                    <p:anim calcmode="lin" valueType="num">
                                      <p:cBhvr>
                                        <p:cTn id="11" dur="1000" fill="hold"/>
                                        <p:tgtEl>
                                          <p:spTgt spid="23"/>
                                        </p:tgtEl>
                                        <p:attrNameLst>
                                          <p:attrName>style.rotation</p:attrName>
                                        </p:attrNameLst>
                                      </p:cBhvr>
                                      <p:tavLst>
                                        <p:tav tm="0">
                                          <p:val>
                                            <p:fltVal val="90"/>
                                          </p:val>
                                        </p:tav>
                                        <p:tav tm="100000">
                                          <p:val>
                                            <p:fltVal val="0"/>
                                          </p:val>
                                        </p:tav>
                                      </p:tavLst>
                                    </p:anim>
                                    <p:animEffect transition="in" filter="fade">
                                      <p:cBhvr>
                                        <p:cTn id="12" dur="1000"/>
                                        <p:tgtEl>
                                          <p:spTgt spid="23"/>
                                        </p:tgtEl>
                                      </p:cBhvr>
                                    </p:animEffect>
                                  </p:childTnLst>
                                </p:cTn>
                              </p:par>
                              <p:par>
                                <p:cTn id="13" presetID="31" presetClass="entr" presetSubtype="0"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par>
                                <p:cTn id="19" presetID="31" presetClass="entr" presetSubtype="0" fill="hold" grpId="0" nodeType="withEffect">
                                  <p:stCondLst>
                                    <p:cond delay="5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ppt_w</p:attrName>
                                        </p:attrNameLst>
                                      </p:cBhvr>
                                      <p:tavLst>
                                        <p:tav tm="0">
                                          <p:val>
                                            <p:fltVal val="0"/>
                                          </p:val>
                                        </p:tav>
                                        <p:tav tm="100000">
                                          <p:val>
                                            <p:strVal val="#ppt_w"/>
                                          </p:val>
                                        </p:tav>
                                      </p:tavLst>
                                    </p:anim>
                                    <p:anim calcmode="lin" valueType="num">
                                      <p:cBhvr>
                                        <p:cTn id="22" dur="1000" fill="hold"/>
                                        <p:tgtEl>
                                          <p:spTgt spid="21"/>
                                        </p:tgtEl>
                                        <p:attrNameLst>
                                          <p:attrName>ppt_h</p:attrName>
                                        </p:attrNameLst>
                                      </p:cBhvr>
                                      <p:tavLst>
                                        <p:tav tm="0">
                                          <p:val>
                                            <p:fltVal val="0"/>
                                          </p:val>
                                        </p:tav>
                                        <p:tav tm="100000">
                                          <p:val>
                                            <p:strVal val="#ppt_h"/>
                                          </p:val>
                                        </p:tav>
                                      </p:tavLst>
                                    </p:anim>
                                    <p:anim calcmode="lin" valueType="num">
                                      <p:cBhvr>
                                        <p:cTn id="23" dur="1000" fill="hold"/>
                                        <p:tgtEl>
                                          <p:spTgt spid="21"/>
                                        </p:tgtEl>
                                        <p:attrNameLst>
                                          <p:attrName>style.rotation</p:attrName>
                                        </p:attrNameLst>
                                      </p:cBhvr>
                                      <p:tavLst>
                                        <p:tav tm="0">
                                          <p:val>
                                            <p:fltVal val="90"/>
                                          </p:val>
                                        </p:tav>
                                        <p:tav tm="100000">
                                          <p:val>
                                            <p:fltVal val="0"/>
                                          </p:val>
                                        </p:tav>
                                      </p:tavLst>
                                    </p:anim>
                                    <p:animEffect transition="in" filter="fade">
                                      <p:cBhvr>
                                        <p:cTn id="24" dur="1000"/>
                                        <p:tgtEl>
                                          <p:spTgt spid="21"/>
                                        </p:tgtEl>
                                      </p:cBhvr>
                                    </p:animEffect>
                                  </p:childTnLst>
                                </p:cTn>
                              </p:par>
                              <p:par>
                                <p:cTn id="25" presetID="31" presetClass="entr" presetSubtype="0" fill="hold" grpId="0" nodeType="withEffect">
                                  <p:stCondLst>
                                    <p:cond delay="100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fltVal val="0"/>
                                          </p:val>
                                        </p:tav>
                                        <p:tav tm="100000">
                                          <p:val>
                                            <p:strVal val="#ppt_w"/>
                                          </p:val>
                                        </p:tav>
                                      </p:tavLst>
                                    </p:anim>
                                    <p:anim calcmode="lin" valueType="num">
                                      <p:cBhvr>
                                        <p:cTn id="28" dur="1000" fill="hold"/>
                                        <p:tgtEl>
                                          <p:spTgt spid="20"/>
                                        </p:tgtEl>
                                        <p:attrNameLst>
                                          <p:attrName>ppt_h</p:attrName>
                                        </p:attrNameLst>
                                      </p:cBhvr>
                                      <p:tavLst>
                                        <p:tav tm="0">
                                          <p:val>
                                            <p:fltVal val="0"/>
                                          </p:val>
                                        </p:tav>
                                        <p:tav tm="100000">
                                          <p:val>
                                            <p:strVal val="#ppt_h"/>
                                          </p:val>
                                        </p:tav>
                                      </p:tavLst>
                                    </p:anim>
                                    <p:anim calcmode="lin" valueType="num">
                                      <p:cBhvr>
                                        <p:cTn id="29" dur="1000" fill="hold"/>
                                        <p:tgtEl>
                                          <p:spTgt spid="20"/>
                                        </p:tgtEl>
                                        <p:attrNameLst>
                                          <p:attrName>style.rotation</p:attrName>
                                        </p:attrNameLst>
                                      </p:cBhvr>
                                      <p:tavLst>
                                        <p:tav tm="0">
                                          <p:val>
                                            <p:fltVal val="90"/>
                                          </p:val>
                                        </p:tav>
                                        <p:tav tm="100000">
                                          <p:val>
                                            <p:fltVal val="0"/>
                                          </p:val>
                                        </p:tav>
                                      </p:tavLst>
                                    </p:anim>
                                    <p:animEffect transition="in" filter="fade">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6.xml><?xml version="1.0" encoding="utf-8"?>
<a:theme xmlns:a="http://schemas.openxmlformats.org/drawingml/2006/main" name="1_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9480</TotalTime>
  <Words>4973</Words>
  <Application>Microsoft Macintosh PowerPoint</Application>
  <PresentationFormat>Widescreen</PresentationFormat>
  <Paragraphs>293</Paragraphs>
  <Slides>33</Slides>
  <Notes>24</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33</vt:i4>
      </vt:variant>
    </vt:vector>
  </HeadingPairs>
  <TitlesOfParts>
    <vt:vector size="41" baseType="lpstr">
      <vt:lpstr>Arial</vt:lpstr>
      <vt:lpstr>Calibri</vt:lpstr>
      <vt:lpstr>Level 1</vt:lpstr>
      <vt:lpstr>Level 2</vt:lpstr>
      <vt:lpstr>Level 3</vt:lpstr>
      <vt:lpstr>Level 4</vt:lpstr>
      <vt:lpstr>Level 5</vt:lpstr>
      <vt:lpstr>1_Level 5</vt:lpstr>
      <vt:lpstr>Access Copyright v. York</vt:lpstr>
      <vt:lpstr>A DECADE IN THE MAKING </vt:lpstr>
      <vt:lpstr>TWO MAIN ISSUES </vt:lpstr>
      <vt:lpstr>COLLECTIVE LICENSING AGENCIES</vt:lpstr>
      <vt:lpstr>2010: A NEW TARIFF</vt:lpstr>
      <vt:lpstr>2011: THE INTERIM TARIFF</vt:lpstr>
      <vt:lpstr>2011: OPTING OUT OF LICENCE AGREEMENTS </vt:lpstr>
      <vt:lpstr>2012: THE COPYRIGHT PENTALOGY</vt:lpstr>
      <vt:lpstr>TRA-LA-LA-LA-LA</vt:lpstr>
      <vt:lpstr>2013: ACCESS FILES THE LAWSUIT</vt:lpstr>
      <vt:lpstr>TWO MAIN ISSUES </vt:lpstr>
      <vt:lpstr>2017: FEDERAL COURT DECISION </vt:lpstr>
      <vt:lpstr>2017: FAIR DEALING DECISION</vt:lpstr>
      <vt:lpstr>2017: MANDATORY TARIFF DECISION</vt:lpstr>
      <vt:lpstr>2020 APPEAL: MANDATORY TARIFF DECISION </vt:lpstr>
      <vt:lpstr>2020 APPEAL: FAIR DEALING DECISION</vt:lpstr>
      <vt:lpstr>2020 APPEAL DECISION</vt:lpstr>
      <vt:lpstr>GOING FORWARD</vt:lpstr>
      <vt:lpstr>LEARNING OBJECTIVES</vt:lpstr>
      <vt:lpstr>THANK YOU FOR YOUR ATTENTION</vt:lpstr>
      <vt:lpstr>QUESTIONS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Julia Guy</cp:lastModifiedBy>
  <cp:revision>131</cp:revision>
  <dcterms:created xsi:type="dcterms:W3CDTF">2019-10-03T17:13:49Z</dcterms:created>
  <dcterms:modified xsi:type="dcterms:W3CDTF">2020-07-13T17:24:16Z</dcterms:modified>
</cp:coreProperties>
</file>