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16"/>
  </p:notesMasterIdLst>
  <p:handoutMasterIdLst>
    <p:handoutMasterId r:id="rId17"/>
  </p:handoutMasterIdLst>
  <p:sldIdLst>
    <p:sldId id="344" r:id="rId6"/>
    <p:sldId id="343" r:id="rId7"/>
    <p:sldId id="345" r:id="rId8"/>
    <p:sldId id="338" r:id="rId9"/>
    <p:sldId id="346" r:id="rId10"/>
    <p:sldId id="347" r:id="rId11"/>
    <p:sldId id="342" r:id="rId12"/>
    <p:sldId id="339" r:id="rId13"/>
    <p:sldId id="340" r:id="rId14"/>
    <p:sldId id="34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101"/>
    <a:srgbClr val="080204"/>
    <a:srgbClr val="FFFFFF"/>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60"/>
    <p:restoredTop sz="94660"/>
  </p:normalViewPr>
  <p:slideViewPr>
    <p:cSldViewPr snapToGrid="0" snapToObjects="1">
      <p:cViewPr varScale="1">
        <p:scale>
          <a:sx n="83" d="100"/>
          <a:sy n="83" d="100"/>
        </p:scale>
        <p:origin x="120"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2023/12/21</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December 2023</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89746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32937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4053484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Google Shape;146;p77"/>
          <p:cNvSpPr txBox="1"/>
          <p:nvPr userDrawn="1"/>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This instructional module is not intended as legal advice. </a:t>
            </a:r>
            <a:r>
              <a:rPr lang="en-US" sz="1100" dirty="0" smtClean="0">
                <a:solidFill>
                  <a:schemeClr val="dk1"/>
                </a:solidFill>
                <a:latin typeface="Arial"/>
                <a:ea typeface="Arial"/>
                <a:cs typeface="Arial"/>
                <a:sym typeface="Arial"/>
              </a:rPr>
              <a:t>All </a:t>
            </a:r>
            <a:r>
              <a:rPr lang="en-US" sz="1100" dirty="0">
                <a:solidFill>
                  <a:schemeClr val="dk1"/>
                </a:solidFill>
                <a:latin typeface="Arial"/>
                <a:ea typeface="Arial"/>
                <a:cs typeface="Arial"/>
                <a:sym typeface="Arial"/>
              </a:rPr>
              <a:t>Opening Up Copyright modules are made available under a </a:t>
            </a:r>
            <a:r>
              <a:rPr lang="en-US"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Creative Commons Attribution 4.0 (CC-BY-4.0) International license</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FURTHER</a:t>
            </a:r>
            <a:r>
              <a:rPr lang="en-US" sz="4000" b="1" baseline="0" dirty="0" smtClean="0">
                <a:solidFill>
                  <a:schemeClr val="bg1"/>
                </a:solidFill>
              </a:rPr>
              <a:t> READING</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2800767"/>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50000"/>
                  </a:schemeClr>
                </a:solidFill>
                <a:latin typeface="Arial" panose="020B0604020202020204" pitchFamily="34" charset="0"/>
                <a:cs typeface="Arial" panose="020B0604020202020204" pitchFamily="34" charset="0"/>
              </a:rPr>
              <a:t>to: </a:t>
            </a:r>
            <a:r>
              <a:rPr lang="en-CA" sz="2000" dirty="0" smtClean="0">
                <a:solidFill>
                  <a:schemeClr val="bg2">
                    <a:lumMod val="5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359" y="4880057"/>
            <a:ext cx="2480400" cy="677976"/>
          </a:xfrm>
          <a:prstGeom prst="rect">
            <a:avLst/>
          </a:prstGeom>
        </p:spPr>
      </p:pic>
    </p:spTree>
    <p:extLst>
      <p:ext uri="{BB962C8B-B14F-4D97-AF65-F5344CB8AC3E}">
        <p14:creationId xmlns:p14="http://schemas.microsoft.com/office/powerpoint/2010/main" val="21684306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Click to 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Michael </a:t>
            </a:r>
            <a:r>
              <a:rPr lang="en-US" dirty="0">
                <a:solidFill>
                  <a:schemeClr val="bg2">
                    <a:lumMod val="50000"/>
                  </a:schemeClr>
                </a:solidFill>
                <a:latin typeface="Arial" panose="020B0604020202020204" pitchFamily="34" charset="0"/>
                <a:cs typeface="Arial" panose="020B0604020202020204" pitchFamily="34" charset="0"/>
              </a:rPr>
              <a:t>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Click to 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Click to 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72654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hyperlink" Target="http://hdl.handle.net/1880/49131" TargetMode="External"/><Relationship Id="rId3" Type="http://schemas.openxmlformats.org/officeDocument/2006/relationships/hyperlink" Target="https://cfla-fcab.ca/wp-content/uploads/2023/03/CFLA-CDL-Position-Statement-2022-12-21.docx.pdf" TargetMode="External"/><Relationship Id="rId7" Type="http://schemas.openxmlformats.org/officeDocument/2006/relationships/hyperlink" Target="https://controlleddigitallending.org/faq/"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https://blog.archive.org/2023/09/11/internet-archive-files-appeal-in-publishers-lawsuit-against-libraries/" TargetMode="External"/><Relationship Id="rId5" Type="http://schemas.openxmlformats.org/officeDocument/2006/relationships/hyperlink" Target="https://www.eff.org/cases/hachette-v-internet-archive" TargetMode="External"/><Relationship Id="rId4" Type="http://schemas.openxmlformats.org/officeDocument/2006/relationships/hyperlink" Target="https://doi.org/10.21083/partnership.v17i2.710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rchive.org/details/consent-judgment-in-hachette-v-internet-archive" TargetMode="External"/><Relationship Id="rId2" Type="http://schemas.openxmlformats.org/officeDocument/2006/relationships/hyperlink" Target="https://archive.org/details/gov.uscourts.nysd.537900.188.0" TargetMode="Externa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freesound.org/people/drummy/sounds/458892/" TargetMode="External"/><Relationship Id="rId2" Type="http://schemas.openxmlformats.org/officeDocument/2006/relationships/hyperlink" Target="http://dig.ccmixter.org/search?searchp=turbo%20tornado" TargetMode="External"/><Relationship Id="rId1" Type="http://schemas.openxmlformats.org/officeDocument/2006/relationships/slideLayout" Target="../slideLayouts/slideLayout33.xml"/><Relationship Id="rId4" Type="http://schemas.openxmlformats.org/officeDocument/2006/relationships/hyperlink" Target="http://www.hooksounds.com/"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Interlibrary Loan </a:t>
            </a:r>
            <a:r>
              <a:rPr lang="en-US" dirty="0" smtClean="0"/>
              <a:t>and Controlled </a:t>
            </a:r>
            <a:r>
              <a:rPr lang="en-US" dirty="0"/>
              <a:t>Digital Lending</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210800" y="6270625"/>
            <a:ext cx="1693330" cy="374650"/>
          </a:xfrm>
        </p:spPr>
        <p:txBody>
          <a:bodyPr/>
          <a:lstStyle/>
          <a:p>
            <a:r>
              <a:rPr lang="en-US" dirty="0" smtClean="0"/>
              <a:t>*October 2019</a:t>
            </a:r>
            <a:endParaRPr lang="en-CA" dirty="0"/>
          </a:p>
        </p:txBody>
      </p:sp>
    </p:spTree>
    <p:extLst>
      <p:ext uri="{BB962C8B-B14F-4D97-AF65-F5344CB8AC3E}">
        <p14:creationId xmlns:p14="http://schemas.microsoft.com/office/powerpoint/2010/main" val="391247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92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020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9BF70-56B9-1649-85A6-77DB706653FE}"/>
              </a:ext>
            </a:extLst>
          </p:cNvPr>
          <p:cNvSpPr/>
          <p:nvPr/>
        </p:nvSpPr>
        <p:spPr>
          <a:xfrm>
            <a:off x="-25402" y="0"/>
            <a:ext cx="12217401" cy="6858000"/>
          </a:xfrm>
          <a:prstGeom prst="rect">
            <a:avLst/>
          </a:prstGeom>
          <a:solidFill>
            <a:srgbClr val="05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 y="1322353"/>
            <a:ext cx="12168000" cy="3019284"/>
          </a:xfrm>
          <a:prstGeom prst="rect">
            <a:avLst/>
          </a:prstGeom>
        </p:spPr>
      </p:pic>
      <p:sp>
        <p:nvSpPr>
          <p:cNvPr id="2" name="TextBox 1"/>
          <p:cNvSpPr txBox="1"/>
          <p:nvPr/>
        </p:nvSpPr>
        <p:spPr>
          <a:xfrm>
            <a:off x="2700865" y="4995333"/>
            <a:ext cx="7095067" cy="1446550"/>
          </a:xfrm>
          <a:prstGeom prst="rect">
            <a:avLst/>
          </a:prstGeom>
          <a:noFill/>
        </p:spPr>
        <p:txBody>
          <a:bodyPr wrap="square" rtlCol="0">
            <a:spAutoFit/>
          </a:bodyPr>
          <a:lstStyle/>
          <a:p>
            <a:pPr algn="ctr"/>
            <a:r>
              <a:rPr lang="en-US" sz="8800" dirty="0" smtClean="0">
                <a:solidFill>
                  <a:schemeClr val="bg1">
                    <a:lumMod val="95000"/>
                  </a:schemeClr>
                </a:solidFill>
                <a:latin typeface="Arial Black" panose="020B0A04020102020204" pitchFamily="34" charset="0"/>
              </a:rPr>
              <a:t>presents</a:t>
            </a:r>
            <a:endParaRPr lang="en-CA" sz="8800" dirty="0">
              <a:solidFill>
                <a:schemeClr val="bg1">
                  <a:lumMod val="95000"/>
                </a:schemeClr>
              </a:solidFill>
              <a:latin typeface="Arial Black" panose="020B0A04020102020204" pitchFamily="34" charset="0"/>
            </a:endParaRPr>
          </a:p>
        </p:txBody>
      </p:sp>
    </p:spTree>
    <p:extLst>
      <p:ext uri="{BB962C8B-B14F-4D97-AF65-F5344CB8AC3E}">
        <p14:creationId xmlns:p14="http://schemas.microsoft.com/office/powerpoint/2010/main" val="72923335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020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9BF70-56B9-1649-85A6-77DB706653FE}"/>
              </a:ext>
            </a:extLst>
          </p:cNvPr>
          <p:cNvSpPr/>
          <p:nvPr/>
        </p:nvSpPr>
        <p:spPr>
          <a:xfrm>
            <a:off x="0" y="0"/>
            <a:ext cx="12192000" cy="6858000"/>
          </a:xfrm>
          <a:prstGeom prst="rect">
            <a:avLst/>
          </a:prstGeom>
          <a:solidFill>
            <a:srgbClr val="05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1261523"/>
            <a:ext cx="11175999" cy="3785652"/>
          </a:xfrm>
          <a:prstGeom prst="rect">
            <a:avLst/>
          </a:prstGeom>
          <a:noFill/>
        </p:spPr>
        <p:txBody>
          <a:bodyPr wrap="square" rtlCol="0">
            <a:spAutoFit/>
          </a:bodyPr>
          <a:lstStyle/>
          <a:p>
            <a:pPr algn="ctr"/>
            <a:r>
              <a:rPr lang="en-US" sz="6000" b="1" dirty="0" smtClean="0">
                <a:solidFill>
                  <a:schemeClr val="bg1">
                    <a:lumMod val="95000"/>
                  </a:schemeClr>
                </a:solidFill>
              </a:rPr>
              <a:t>INTERLIBRARY LOAN </a:t>
            </a:r>
          </a:p>
          <a:p>
            <a:pPr algn="ctr"/>
            <a:r>
              <a:rPr lang="en-US" sz="6000" b="1" dirty="0">
                <a:solidFill>
                  <a:schemeClr val="bg1">
                    <a:lumMod val="95000"/>
                  </a:schemeClr>
                </a:solidFill>
              </a:rPr>
              <a:t>&amp;</a:t>
            </a:r>
            <a:r>
              <a:rPr lang="en-US" sz="6000" b="1" dirty="0" smtClean="0">
                <a:solidFill>
                  <a:schemeClr val="bg1">
                    <a:lumMod val="95000"/>
                  </a:schemeClr>
                </a:solidFill>
              </a:rPr>
              <a:t> </a:t>
            </a:r>
          </a:p>
          <a:p>
            <a:pPr algn="ctr"/>
            <a:r>
              <a:rPr lang="en-US" sz="6000" b="1" dirty="0" smtClean="0">
                <a:solidFill>
                  <a:schemeClr val="bg1">
                    <a:lumMod val="95000"/>
                  </a:schemeClr>
                </a:solidFill>
              </a:rPr>
              <a:t>CONTROLLED DIGITAL LENDING</a:t>
            </a:r>
            <a:endParaRPr lang="en-US" sz="6000" b="1" dirty="0">
              <a:solidFill>
                <a:schemeClr val="bg1">
                  <a:lumMod val="95000"/>
                </a:schemeClr>
              </a:solidFill>
            </a:endParaRPr>
          </a:p>
        </p:txBody>
      </p:sp>
    </p:spTree>
    <p:extLst>
      <p:ext uri="{BB962C8B-B14F-4D97-AF65-F5344CB8AC3E}">
        <p14:creationId xmlns:p14="http://schemas.microsoft.com/office/powerpoint/2010/main" val="454298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9C149C-6437-754B-8D27-79804FD770D2}"/>
              </a:ext>
            </a:extLst>
          </p:cNvPr>
          <p:cNvSpPr>
            <a:spLocks noGrp="1"/>
          </p:cNvSpPr>
          <p:nvPr>
            <p:ph sz="half" idx="1"/>
          </p:nvPr>
        </p:nvSpPr>
        <p:spPr>
          <a:xfrm>
            <a:off x="987552" y="1982406"/>
            <a:ext cx="10366248" cy="4351338"/>
          </a:xfrm>
        </p:spPr>
        <p:txBody>
          <a:bodyPr/>
          <a:lstStyle/>
          <a:p>
            <a:pPr marL="0" indent="0" algn="ctr">
              <a:buNone/>
            </a:pPr>
            <a:r>
              <a:rPr lang="en-US" sz="2000" dirty="0">
                <a:solidFill>
                  <a:schemeClr val="tx1"/>
                </a:solidFill>
              </a:rPr>
              <a:t>The Opening Up Copyright Project would like to thank</a:t>
            </a:r>
          </a:p>
          <a:p>
            <a:pPr marL="0" indent="0" algn="ctr">
              <a:buNone/>
            </a:pPr>
            <a:endParaRPr lang="en-US" sz="2000" dirty="0">
              <a:solidFill>
                <a:schemeClr val="tx1"/>
              </a:solidFill>
            </a:endParaRPr>
          </a:p>
          <a:p>
            <a:pPr marL="0" indent="0" algn="ctr">
              <a:buNone/>
            </a:pPr>
            <a:r>
              <a:rPr lang="en-US" sz="2000" b="1" dirty="0">
                <a:solidFill>
                  <a:schemeClr val="tx1"/>
                </a:solidFill>
              </a:rPr>
              <a:t>The Coutts Education Library (University of Alberta)</a:t>
            </a:r>
          </a:p>
          <a:p>
            <a:pPr marL="0" indent="0" algn="ctr">
              <a:buNone/>
            </a:pPr>
            <a:r>
              <a:rPr lang="en-US" sz="2000" dirty="0">
                <a:solidFill>
                  <a:schemeClr val="tx1"/>
                </a:solidFill>
              </a:rPr>
              <a:t>For letting us film in their space and providing an inspirational puppet collection</a:t>
            </a:r>
          </a:p>
          <a:p>
            <a:pPr marL="0" indent="0" algn="ctr">
              <a:buNone/>
            </a:pPr>
            <a:r>
              <a:rPr lang="en-US" sz="2000" dirty="0">
                <a:solidFill>
                  <a:schemeClr val="tx1"/>
                </a:solidFill>
              </a:rPr>
              <a:t>and</a:t>
            </a:r>
          </a:p>
          <a:p>
            <a:pPr marL="0" indent="0" algn="ctr">
              <a:buNone/>
            </a:pPr>
            <a:r>
              <a:rPr lang="en-US" sz="2000" b="1" dirty="0" err="1">
                <a:solidFill>
                  <a:schemeClr val="tx1"/>
                </a:solidFill>
              </a:rPr>
              <a:t>Merran</a:t>
            </a:r>
            <a:r>
              <a:rPr lang="en-US" sz="2000" b="1" dirty="0">
                <a:solidFill>
                  <a:schemeClr val="tx1"/>
                </a:solidFill>
              </a:rPr>
              <a:t> </a:t>
            </a:r>
            <a:r>
              <a:rPr lang="en-US" sz="2000" b="1" dirty="0" err="1">
                <a:solidFill>
                  <a:schemeClr val="tx1"/>
                </a:solidFill>
              </a:rPr>
              <a:t>Carr</a:t>
            </a:r>
            <a:r>
              <a:rPr lang="en-US" sz="2000" b="1" dirty="0">
                <a:solidFill>
                  <a:schemeClr val="tx1"/>
                </a:solidFill>
              </a:rPr>
              <a:t>-Wiggin</a:t>
            </a:r>
          </a:p>
          <a:p>
            <a:pPr marL="0" indent="0" algn="ctr">
              <a:buNone/>
            </a:pPr>
            <a:r>
              <a:rPr lang="en-US" sz="2000" dirty="0">
                <a:solidFill>
                  <a:schemeClr val="tx1"/>
                </a:solidFill>
              </a:rPr>
              <a:t> for volunteering her time and sharing her puppeteering skills with us</a:t>
            </a:r>
          </a:p>
        </p:txBody>
      </p:sp>
      <p:sp>
        <p:nvSpPr>
          <p:cNvPr id="4" name="Title 3">
            <a:extLst>
              <a:ext uri="{FF2B5EF4-FFF2-40B4-BE49-F238E27FC236}">
                <a16:creationId xmlns:a16="http://schemas.microsoft.com/office/drawing/2014/main" id="{97DCB3A3-E317-B84F-AD34-36BD84F059A6}"/>
              </a:ext>
            </a:extLst>
          </p:cNvPr>
          <p:cNvSpPr>
            <a:spLocks noGrp="1"/>
          </p:cNvSpPr>
          <p:nvPr>
            <p:ph type="title"/>
          </p:nvPr>
        </p:nvSpPr>
        <p:spPr/>
        <p:txBody>
          <a:bodyPr/>
          <a:lstStyle/>
          <a:p>
            <a:r>
              <a:rPr lang="en-US" dirty="0"/>
              <a:t>SPECIAL THANKS</a:t>
            </a:r>
          </a:p>
        </p:txBody>
      </p:sp>
    </p:spTree>
    <p:extLst>
      <p:ext uri="{BB962C8B-B14F-4D97-AF65-F5344CB8AC3E}">
        <p14:creationId xmlns:p14="http://schemas.microsoft.com/office/powerpoint/2010/main" val="57544181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28334"/>
            <a:ext cx="10502608" cy="4835095"/>
          </a:xfrm>
        </p:spPr>
        <p:txBody>
          <a:bodyPr/>
          <a:lstStyle/>
          <a:p>
            <a:r>
              <a:rPr lang="en-CA" sz="1900" dirty="0"/>
              <a:t>Canadian Federation of Library Associations. (2022, September 14). </a:t>
            </a:r>
            <a:r>
              <a:rPr lang="en-CA" sz="1900" i="1" dirty="0"/>
              <a:t>CFLA Controlled Digital Lending Position Statement</a:t>
            </a:r>
            <a:r>
              <a:rPr lang="en-CA" sz="1900" dirty="0"/>
              <a:t>. CFLA-FCAB. </a:t>
            </a:r>
            <a:r>
              <a:rPr lang="en-CA" sz="1900" dirty="0">
                <a:hlinkClick r:id="rId3"/>
              </a:rPr>
              <a:t>https://cfla-fcab.ca/wp-content/uploads/2023/03/CFLA-CDL-Position-Statement-2022-12-21.docx.pdf</a:t>
            </a:r>
            <a:endParaRPr lang="en-CA" sz="1900" dirty="0"/>
          </a:p>
          <a:p>
            <a:r>
              <a:rPr lang="en-CA" sz="1900" dirty="0" smtClean="0"/>
              <a:t>De </a:t>
            </a:r>
            <a:r>
              <a:rPr lang="en-CA" sz="1900" dirty="0"/>
              <a:t>Castell, C., </a:t>
            </a:r>
            <a:r>
              <a:rPr lang="en-CA" sz="1900" dirty="0" err="1"/>
              <a:t>Dickison</a:t>
            </a:r>
            <a:r>
              <a:rPr lang="en-CA" sz="1900" dirty="0"/>
              <a:t>, J., Mau, T., Swartz, M., </a:t>
            </a:r>
            <a:r>
              <a:rPr lang="en-CA" sz="1900" dirty="0" err="1"/>
              <a:t>Tiessen</a:t>
            </a:r>
            <a:r>
              <a:rPr lang="en-CA" sz="1900" dirty="0"/>
              <a:t>, R., </a:t>
            </a:r>
            <a:r>
              <a:rPr lang="en-CA" sz="1900" dirty="0" err="1"/>
              <a:t>Wakaruk</a:t>
            </a:r>
            <a:r>
              <a:rPr lang="en-CA" sz="1900" dirty="0"/>
              <a:t>, A., &amp; Winter, C. (2022). Controlled digital lending of library books in Canada. </a:t>
            </a:r>
            <a:r>
              <a:rPr lang="en-CA" sz="1900" i="1" dirty="0"/>
              <a:t>Partnership: The Canadian Journal of Library and Information Practice and Research, 17</a:t>
            </a:r>
            <a:r>
              <a:rPr lang="en-CA" sz="1900" dirty="0"/>
              <a:t>(2), 1-35. </a:t>
            </a:r>
            <a:r>
              <a:rPr lang="en-CA" sz="1900" dirty="0" smtClean="0">
                <a:hlinkClick r:id="rId4"/>
              </a:rPr>
              <a:t>https</a:t>
            </a:r>
            <a:r>
              <a:rPr lang="en-CA" sz="1900" dirty="0">
                <a:hlinkClick r:id="rId4"/>
              </a:rPr>
              <a:t>://doi.org/10.21083/partnership.v17i2.7100</a:t>
            </a:r>
            <a:endParaRPr lang="en-CA" sz="1900" dirty="0"/>
          </a:p>
          <a:p>
            <a:r>
              <a:rPr lang="en-CA" sz="1900" dirty="0" smtClean="0"/>
              <a:t>Electronic </a:t>
            </a:r>
            <a:r>
              <a:rPr lang="en-CA" sz="1900" dirty="0"/>
              <a:t>Frontier Foundation. (2023). </a:t>
            </a:r>
            <a:r>
              <a:rPr lang="en-CA" sz="1900" i="1" dirty="0"/>
              <a:t>Hachette v. Internet Archive</a:t>
            </a:r>
            <a:r>
              <a:rPr lang="en-CA" sz="1900" dirty="0"/>
              <a:t>. </a:t>
            </a:r>
            <a:r>
              <a:rPr lang="en-CA" sz="1900" dirty="0">
                <a:hlinkClick r:id="rId5"/>
              </a:rPr>
              <a:t>https://www.eff.org/cases/hachette-v-internet-archive</a:t>
            </a:r>
            <a:endParaRPr lang="en-CA" sz="1900" dirty="0"/>
          </a:p>
          <a:p>
            <a:r>
              <a:rPr lang="en-CA" sz="1900" dirty="0" smtClean="0"/>
              <a:t>Freeland</a:t>
            </a:r>
            <a:r>
              <a:rPr lang="en-CA" sz="1900" dirty="0"/>
              <a:t>, C. (2023, September 11). Internet Archive files appeal in publishers’ lawsuit against libraries. </a:t>
            </a:r>
            <a:r>
              <a:rPr lang="en-CA" sz="1900" i="1" dirty="0"/>
              <a:t>Internet Archive Blogs</a:t>
            </a:r>
            <a:r>
              <a:rPr lang="en-CA" sz="1900" dirty="0"/>
              <a:t>. </a:t>
            </a:r>
            <a:r>
              <a:rPr lang="en-CA" sz="1900" dirty="0" smtClean="0">
                <a:hlinkClick r:id="rId6"/>
              </a:rPr>
              <a:t>https://blog.archive.org/2023/09/11/internet-archive-files-appeal-in-publishers-lawsuit-against-libraries/</a:t>
            </a:r>
            <a:endParaRPr lang="en-CA" sz="1900" dirty="0" smtClean="0"/>
          </a:p>
          <a:p>
            <a:r>
              <a:rPr lang="en-CA" sz="1900" dirty="0" smtClean="0"/>
              <a:t>Library Futures. (</a:t>
            </a:r>
            <a:r>
              <a:rPr lang="en-CA" sz="1900" dirty="0" err="1" smtClean="0"/>
              <a:t>n.d.</a:t>
            </a:r>
            <a:r>
              <a:rPr lang="en-CA" sz="1900" dirty="0" smtClean="0"/>
              <a:t>). </a:t>
            </a:r>
            <a:r>
              <a:rPr lang="en-CA" sz="1900" i="1" dirty="0" smtClean="0"/>
              <a:t>FAQ</a:t>
            </a:r>
            <a:r>
              <a:rPr lang="en-CA" sz="1900" dirty="0" smtClean="0"/>
              <a:t>. Controlled Digital Lending. </a:t>
            </a:r>
            <a:r>
              <a:rPr lang="en-CA" sz="1900" dirty="0" smtClean="0">
                <a:hlinkClick r:id="rId7"/>
              </a:rPr>
              <a:t>https://controlleddigitallending.org/faq/</a:t>
            </a:r>
            <a:endParaRPr lang="en-CA" sz="1900" dirty="0" smtClean="0"/>
          </a:p>
          <a:p>
            <a:r>
              <a:rPr lang="en-CA" sz="1900" dirty="0" err="1" smtClean="0"/>
              <a:t>Tiessen</a:t>
            </a:r>
            <a:r>
              <a:rPr lang="en-CA" sz="1900" dirty="0"/>
              <a:t>, R. (2012). How copyright affects interlibrary loan and electronic resources in Canada. </a:t>
            </a:r>
            <a:r>
              <a:rPr lang="en-CA" sz="1900" i="1" dirty="0" err="1"/>
              <a:t>Interlending</a:t>
            </a:r>
            <a:r>
              <a:rPr lang="en-CA" sz="1900" i="1" dirty="0"/>
              <a:t> &amp; Document Supply, 40</a:t>
            </a:r>
            <a:r>
              <a:rPr lang="en-CA" sz="1900" dirty="0"/>
              <a:t>(1), 49-54. </a:t>
            </a:r>
            <a:r>
              <a:rPr lang="en-CA" sz="1900" dirty="0">
                <a:hlinkClick r:id="rId8"/>
              </a:rPr>
              <a:t>http://hdl.handle.net/1880/49131</a:t>
            </a:r>
            <a:endParaRPr lang="en-CA" sz="1900" dirty="0"/>
          </a:p>
          <a:p>
            <a:endParaRPr lang="en-CA" sz="1900" dirty="0"/>
          </a:p>
          <a:p>
            <a:endParaRPr lang="en-CA" sz="1900" dirty="0"/>
          </a:p>
        </p:txBody>
      </p:sp>
    </p:spTree>
    <p:extLst>
      <p:ext uri="{BB962C8B-B14F-4D97-AF65-F5344CB8AC3E}">
        <p14:creationId xmlns:p14="http://schemas.microsoft.com/office/powerpoint/2010/main" val="34049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2274411"/>
            <a:ext cx="10502608" cy="4250430"/>
          </a:xfrm>
        </p:spPr>
        <p:txBody>
          <a:bodyPr/>
          <a:lstStyle/>
          <a:p>
            <a:r>
              <a:rPr lang="en-CA" dirty="0"/>
              <a:t>Hachette Book Group, Inc. et al v. Internet Archive et al, No. 1:2020cv04160 - Document 188 (S.D.N.Y. 2023</a:t>
            </a:r>
            <a:r>
              <a:rPr lang="en-CA" dirty="0" smtClean="0"/>
              <a:t>). Retrieved </a:t>
            </a:r>
            <a:r>
              <a:rPr lang="en-CA" dirty="0"/>
              <a:t>from </a:t>
            </a:r>
            <a:r>
              <a:rPr lang="en-CA" dirty="0">
                <a:hlinkClick r:id="rId2"/>
              </a:rPr>
              <a:t>https://archive.org/details/gov.uscourts.nysd.537900.188.0</a:t>
            </a:r>
            <a:endParaRPr lang="en-CA" dirty="0"/>
          </a:p>
          <a:p>
            <a:r>
              <a:rPr lang="en-CA" dirty="0" smtClean="0"/>
              <a:t>Hachette </a:t>
            </a:r>
            <a:r>
              <a:rPr lang="en-CA" dirty="0"/>
              <a:t>Book Group, Inc. et al v. Internet Archive et al, No. 1:2020cv04160 - Document 215 (S.D.N.Y. 2023</a:t>
            </a:r>
            <a:r>
              <a:rPr lang="en-CA" dirty="0" smtClean="0"/>
              <a:t>). Retrieved </a:t>
            </a:r>
            <a:r>
              <a:rPr lang="en-CA" dirty="0"/>
              <a:t>from </a:t>
            </a:r>
            <a:r>
              <a:rPr lang="en-CA" dirty="0">
                <a:hlinkClick r:id="rId3"/>
              </a:rPr>
              <a:t>https://archive.org/details/consent-judgment-in-hachette-v-internet-archive</a:t>
            </a:r>
            <a:endParaRPr lang="en-CA" dirty="0"/>
          </a:p>
          <a:p>
            <a:endParaRPr lang="en-CA" dirty="0"/>
          </a:p>
          <a:p>
            <a:endParaRPr lang="en-CA" dirty="0"/>
          </a:p>
        </p:txBody>
      </p:sp>
    </p:spTree>
    <p:extLst>
      <p:ext uri="{BB962C8B-B14F-4D97-AF65-F5344CB8AC3E}">
        <p14:creationId xmlns:p14="http://schemas.microsoft.com/office/powerpoint/2010/main" val="222270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F51EE-CCCA-B844-AC9F-A949EB4D05D6}"/>
              </a:ext>
            </a:extLst>
          </p:cNvPr>
          <p:cNvSpPr>
            <a:spLocks noGrp="1"/>
          </p:cNvSpPr>
          <p:nvPr>
            <p:ph type="body" sz="quarter" idx="15"/>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Admiral </a:t>
            </a:r>
            <a:r>
              <a:rPr lang="en-US" dirty="0" smtClean="0">
                <a:latin typeface="Arial" panose="020B0604020202020204" pitchFamily="34" charset="0"/>
                <a:cs typeface="Arial" panose="020B0604020202020204" pitchFamily="34" charset="0"/>
              </a:rPr>
              <a:t>Bob </a:t>
            </a:r>
            <a:r>
              <a:rPr lang="en-US" dirty="0">
                <a:latin typeface="Arial" panose="020B0604020202020204" pitchFamily="34" charset="0"/>
                <a:cs typeface="Arial" panose="020B0604020202020204" pitchFamily="34" charset="0"/>
              </a:rPr>
              <a:t>(n.d.). Turbo Tornado [Opening music]. </a:t>
            </a:r>
            <a:r>
              <a:rPr lang="en-US" i="1" dirty="0" err="1">
                <a:latin typeface="Arial" panose="020B0604020202020204" pitchFamily="34" charset="0"/>
                <a:cs typeface="Arial" panose="020B0604020202020204" pitchFamily="34" charset="0"/>
              </a:rPr>
              <a:t>CCmixter</a:t>
            </a:r>
            <a:r>
              <a:rPr lang="en-US" dirty="0">
                <a:latin typeface="Arial" panose="020B0604020202020204" pitchFamily="34" charset="0"/>
                <a:cs typeface="Arial" panose="020B0604020202020204" pitchFamily="34" charset="0"/>
              </a:rPr>
              <a:t>. CC BY. </a:t>
            </a:r>
            <a:r>
              <a:rPr lang="en-CA" dirty="0">
                <a:hlinkClick r:id="rId2"/>
              </a:rPr>
              <a:t>http://</a:t>
            </a:r>
            <a:r>
              <a:rPr lang="en-CA" dirty="0" smtClean="0">
                <a:hlinkClick r:id="rId2"/>
              </a:rPr>
              <a:t>dig.ccmixter.org/search?searchp=turbo%20tornado</a:t>
            </a:r>
            <a:endParaRPr lang="en-US" dirty="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Drummy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(2019). Keyboard typing.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Freesound</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CC BY. </a:t>
            </a:r>
            <a:r>
              <a:rPr lang="en-CA" dirty="0">
                <a:hlinkClick r:id="rId3"/>
              </a:rPr>
              <a:t>https://freesound.org/people/drummy/sounds/458892/</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Closing Slides Music: </a:t>
            </a:r>
            <a:r>
              <a:rPr lang="en-US" dirty="0" err="1">
                <a:latin typeface="Arial" panose="020B0604020202020204" pitchFamily="34" charset="0"/>
                <a:cs typeface="Arial" panose="020B0604020202020204" pitchFamily="34" charset="0"/>
              </a:rPr>
              <a:t>Rybak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Nazar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“Corporate </a:t>
            </a:r>
            <a:r>
              <a:rPr lang="en-US" dirty="0">
                <a:latin typeface="Arial" panose="020B0604020202020204" pitchFamily="34" charset="0"/>
                <a:cs typeface="Arial" panose="020B0604020202020204" pitchFamily="34" charset="0"/>
              </a:rPr>
              <a:t>Inspired</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HookSounds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http://www.hooksounds.com</a:t>
            </a:r>
            <a:r>
              <a:rPr lang="en-US" dirty="0">
                <a:latin typeface="Arial" panose="020B0604020202020204" pitchFamily="34" charset="0"/>
                <a:cs typeface="Arial" panose="020B0604020202020204" pitchFamily="34" charset="0"/>
              </a:rPr>
              <a:t> (used under a CC-BY 4.0 </a:t>
            </a:r>
            <a:r>
              <a:rPr lang="en-US" dirty="0" err="1">
                <a:latin typeface="Arial" panose="020B0604020202020204" pitchFamily="34" charset="0"/>
                <a:cs typeface="Arial" panose="020B0604020202020204" pitchFamily="34" charset="0"/>
              </a:rPr>
              <a:t>Licence</a:t>
            </a:r>
            <a:r>
              <a:rPr lang="en-US"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47165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B8B84-A2AD-B844-85C7-D13929AE6CDF}"/>
              </a:ext>
            </a:extLst>
          </p:cNvPr>
          <p:cNvSpPr>
            <a:spLocks noGrp="1"/>
          </p:cNvSpPr>
          <p:nvPr>
            <p:ph type="body" sz="quarter" idx="10"/>
          </p:nvPr>
        </p:nvSpPr>
        <p:spPr>
          <a:xfrm>
            <a:off x="1614937" y="2218659"/>
            <a:ext cx="9290290" cy="870739"/>
          </a:xfrm>
        </p:spPr>
        <p:txBody>
          <a:bodyPr/>
          <a:lstStyle/>
          <a:p>
            <a:pPr marL="495300" lvl="1">
              <a:lnSpc>
                <a:spcPct val="100000"/>
              </a:lnSpc>
              <a:spcBef>
                <a:spcPts val="0"/>
              </a:spcBef>
              <a:buClr>
                <a:schemeClr val="dk1"/>
              </a:buClr>
              <a:buSzPts val="1800"/>
            </a:pPr>
            <a:r>
              <a:rPr lang="en" dirty="0" smtClean="0">
                <a:solidFill>
                  <a:schemeClr val="tx1">
                    <a:lumMod val="50000"/>
                    <a:lumOff val="50000"/>
                  </a:schemeClr>
                </a:solidFill>
                <a:sym typeface="Calibri"/>
              </a:rPr>
              <a:t>University </a:t>
            </a:r>
            <a:r>
              <a:rPr lang="en" dirty="0">
                <a:solidFill>
                  <a:schemeClr val="tx1">
                    <a:lumMod val="50000"/>
                    <a:lumOff val="50000"/>
                  </a:schemeClr>
                </a:solidFill>
                <a:sym typeface="Calibri"/>
              </a:rPr>
              <a:t>of Alberta. </a:t>
            </a:r>
            <a:r>
              <a:rPr lang="en" dirty="0" smtClean="0">
                <a:solidFill>
                  <a:schemeClr val="tx1">
                    <a:lumMod val="50000"/>
                    <a:lumOff val="50000"/>
                  </a:schemeClr>
                </a:solidFill>
                <a:sym typeface="Calibri"/>
              </a:rPr>
              <a:t>(2019). </a:t>
            </a:r>
            <a:r>
              <a:rPr lang="en-CA" dirty="0" smtClean="0">
                <a:solidFill>
                  <a:schemeClr val="tx1">
                    <a:lumMod val="50000"/>
                    <a:lumOff val="50000"/>
                  </a:schemeClr>
                </a:solidFill>
                <a:sym typeface="Calibri"/>
              </a:rPr>
              <a:t>Interlibrary Loan </a:t>
            </a:r>
            <a:r>
              <a:rPr lang="en-CA" dirty="0">
                <a:solidFill>
                  <a:schemeClr val="tx1">
                    <a:lumMod val="50000"/>
                    <a:lumOff val="50000"/>
                  </a:schemeClr>
                </a:solidFill>
                <a:sym typeface="Calibri"/>
              </a:rPr>
              <a:t>and Controlled Digital Lending</a:t>
            </a:r>
            <a:r>
              <a:rPr lang="en" dirty="0" smtClean="0">
                <a:solidFill>
                  <a:schemeClr val="tx1">
                    <a:lumMod val="50000"/>
                    <a:lumOff val="50000"/>
                  </a:schemeClr>
                </a:solidFill>
                <a:sym typeface="Calibri"/>
              </a:rPr>
              <a:t>. </a:t>
            </a:r>
            <a:r>
              <a:rPr lang="en" i="1" dirty="0">
                <a:solidFill>
                  <a:schemeClr val="tx1">
                    <a:lumMod val="50000"/>
                    <a:lumOff val="50000"/>
                  </a:schemeClr>
                </a:solidFill>
                <a:sym typeface="Calibri"/>
              </a:rPr>
              <a:t>Opening Up Copyright Instructional Module</a:t>
            </a:r>
            <a:r>
              <a:rPr lang="en" dirty="0">
                <a:solidFill>
                  <a:schemeClr val="tx1">
                    <a:lumMod val="50000"/>
                    <a:lumOff val="50000"/>
                  </a:schemeClr>
                </a:solidFill>
                <a:sym typeface="Calibri"/>
              </a:rPr>
              <a:t>. </a:t>
            </a:r>
            <a:r>
              <a:rPr lang="en-CA" dirty="0">
                <a:hlinkClick r:id="rId2"/>
              </a:rPr>
              <a:t>https://sites.library.ualberta.ca/copyright</a:t>
            </a:r>
            <a:r>
              <a:rPr lang="en-CA" dirty="0" smtClean="0">
                <a:hlinkClick r:id="rId2"/>
              </a:rPr>
              <a:t>/</a:t>
            </a:r>
            <a:endParaRPr lang="en-CA" dirty="0" smtClean="0"/>
          </a:p>
          <a:p>
            <a:pPr marL="495300" lvl="1">
              <a:lnSpc>
                <a:spcPct val="80000"/>
              </a:lnSpc>
              <a:spcBef>
                <a:spcPts val="0"/>
              </a:spcBef>
              <a:buClr>
                <a:schemeClr val="dk1"/>
              </a:buClr>
              <a:buSzPts val="1800"/>
            </a:pPr>
            <a:endParaRPr lang="en" dirty="0">
              <a:sym typeface="Calibri"/>
            </a:endParaRPr>
          </a:p>
        </p:txBody>
      </p:sp>
    </p:spTree>
    <p:extLst>
      <p:ext uri="{BB962C8B-B14F-4D97-AF65-F5344CB8AC3E}">
        <p14:creationId xmlns:p14="http://schemas.microsoft.com/office/powerpoint/2010/main" val="2747072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05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Level 1</Template>
  <TotalTime>1159</TotalTime>
  <Words>397</Words>
  <Application>Microsoft Office PowerPoint</Application>
  <PresentationFormat>Widescreen</PresentationFormat>
  <Paragraphs>31</Paragraphs>
  <Slides>10</Slides>
  <Notes>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Arial Black</vt:lpstr>
      <vt:lpstr>Calibri</vt:lpstr>
      <vt:lpstr>Level 1</vt:lpstr>
      <vt:lpstr>Level 2</vt:lpstr>
      <vt:lpstr>Level 3</vt:lpstr>
      <vt:lpstr>Level 4</vt:lpstr>
      <vt:lpstr>Level 5</vt:lpstr>
      <vt:lpstr>Interlibrary Loan and Controlled Digital Lending</vt:lpstr>
      <vt:lpstr>PowerPoint Presentation</vt:lpstr>
      <vt:lpstr>PowerPoint Presentation</vt:lpstr>
      <vt:lpstr>SPECIAL THANKS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Guy</dc:creator>
  <cp:lastModifiedBy>Smith, Mireille</cp:lastModifiedBy>
  <cp:revision>23</cp:revision>
  <dcterms:created xsi:type="dcterms:W3CDTF">2019-09-24T02:23:10Z</dcterms:created>
  <dcterms:modified xsi:type="dcterms:W3CDTF">2023-12-21T22:42:59Z</dcterms:modified>
</cp:coreProperties>
</file>