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80" r:id="rId4"/>
    <p:sldId id="279" r:id="rId5"/>
    <p:sldId id="281" r:id="rId6"/>
    <p:sldId id="263" r:id="rId7"/>
    <p:sldId id="265" r:id="rId8"/>
    <p:sldId id="273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1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9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0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6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6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9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0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1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2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3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4E5D9-EF56-4A6B-905A-DCA6165B1DAC}" type="datetimeFigureOut">
              <a:rPr lang="en-US" smtClean="0"/>
              <a:t>2017-06-24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789ED-C3DB-4265-85B7-21660F75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3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From Carnival to Conflict: Atmosphere on Action on Ukraine’s Maidan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 </a:t>
            </a:r>
            <a:r>
              <a:rPr lang="en-US" dirty="0" err="1" smtClean="0"/>
              <a:t>Stepnisky</a:t>
            </a:r>
            <a:r>
              <a:rPr lang="en-US" dirty="0" smtClean="0"/>
              <a:t>, PhD.</a:t>
            </a:r>
            <a:endParaRPr lang="en-US" dirty="0"/>
          </a:p>
          <a:p>
            <a:r>
              <a:rPr lang="en-US" dirty="0" smtClean="0"/>
              <a:t>MacEwan </a:t>
            </a:r>
            <a:r>
              <a:rPr lang="en-US" dirty="0" smtClean="0"/>
              <a:t>University</a:t>
            </a:r>
          </a:p>
          <a:p>
            <a:r>
              <a:rPr lang="en-US" dirty="0" smtClean="0"/>
              <a:t>Idea of </a:t>
            </a:r>
            <a:r>
              <a:rPr lang="en-US" smtClean="0"/>
              <a:t>Place Conference, May 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Maidan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- Euromaidan/Revolution of Dignity</a:t>
            </a:r>
          </a:p>
          <a:p>
            <a:pPr marL="0" indent="0">
              <a:buNone/>
            </a:pPr>
            <a:r>
              <a:rPr lang="en-US" sz="4000" dirty="0" smtClean="0"/>
              <a:t>~ Nov 21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, 2013 – Feb 20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, 2014</a:t>
            </a:r>
          </a:p>
          <a:p>
            <a:pPr>
              <a:buFontTx/>
              <a:buChar char="-"/>
            </a:pPr>
            <a:r>
              <a:rPr lang="en-US" sz="4000" dirty="0" smtClean="0"/>
              <a:t>Maidan Nezalezhnosti (Independence Square)</a:t>
            </a:r>
          </a:p>
          <a:p>
            <a:pPr>
              <a:buFontTx/>
              <a:buChar char="-"/>
            </a:pPr>
            <a:r>
              <a:rPr lang="en-US" sz="4000" dirty="0" smtClean="0"/>
              <a:t>Nov 30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– student </a:t>
            </a:r>
            <a:r>
              <a:rPr lang="en-US" sz="4000" dirty="0" smtClean="0"/>
              <a:t>beatings</a:t>
            </a:r>
          </a:p>
          <a:p>
            <a:pPr>
              <a:buFontTx/>
              <a:buChar char="-"/>
            </a:pPr>
            <a:r>
              <a:rPr lang="en-US" sz="4000" dirty="0" smtClean="0"/>
              <a:t>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week of Dec – barricades built</a:t>
            </a:r>
          </a:p>
          <a:p>
            <a:pPr>
              <a:buFontTx/>
              <a:buChar char="-"/>
            </a:pPr>
            <a:r>
              <a:rPr lang="en-US" sz="4000" dirty="0" smtClean="0"/>
              <a:t>At height Maidan occupies 10 city blocks</a:t>
            </a:r>
            <a:endParaRPr lang="en-US" sz="4000" dirty="0" smtClean="0"/>
          </a:p>
          <a:p>
            <a:pPr>
              <a:buFontTx/>
              <a:buChar char="-"/>
            </a:pPr>
            <a:r>
              <a:rPr lang="en-US" sz="4000" dirty="0" smtClean="0"/>
              <a:t>2000-5000 regular residents</a:t>
            </a:r>
          </a:p>
          <a:p>
            <a:pPr>
              <a:buFontTx/>
              <a:buChar char="-"/>
            </a:pPr>
            <a:r>
              <a:rPr lang="en-US" sz="4000" dirty="0" smtClean="0"/>
              <a:t>Weekends: </a:t>
            </a:r>
            <a:r>
              <a:rPr lang="en-US" sz="4000" dirty="0"/>
              <a:t>1</a:t>
            </a:r>
            <a:r>
              <a:rPr lang="en-US" sz="4000" dirty="0" smtClean="0"/>
              <a:t>0,000 – 1 million participants </a:t>
            </a:r>
          </a:p>
        </p:txBody>
      </p:sp>
    </p:spTree>
    <p:extLst>
      <p:ext uri="{BB962C8B-B14F-4D97-AF65-F5344CB8AC3E}">
        <p14:creationId xmlns:p14="http://schemas.microsoft.com/office/powerpoint/2010/main" val="31939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Maidan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Many accounts written by historians and political scientists</a:t>
            </a:r>
          </a:p>
          <a:p>
            <a:pPr>
              <a:buFontTx/>
              <a:buChar char="-"/>
            </a:pPr>
            <a:r>
              <a:rPr lang="en-US" dirty="0" smtClean="0"/>
              <a:t>Sociological accounts (my discipline) have focused on: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identity narratives (</a:t>
            </a:r>
            <a:r>
              <a:rPr lang="en-US" dirty="0" err="1" smtClean="0"/>
              <a:t>Chebotariova</a:t>
            </a:r>
            <a:r>
              <a:rPr lang="en-US" dirty="0" smtClean="0"/>
              <a:t>, 2015)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gender (</a:t>
            </a:r>
            <a:r>
              <a:rPr lang="en-US" dirty="0" err="1" smtClean="0"/>
              <a:t>Onuch</a:t>
            </a:r>
            <a:r>
              <a:rPr lang="en-US" dirty="0" smtClean="0"/>
              <a:t> &amp; </a:t>
            </a:r>
            <a:r>
              <a:rPr lang="en-US" dirty="0" err="1" smtClean="0"/>
              <a:t>Martsenyuk</a:t>
            </a:r>
            <a:r>
              <a:rPr lang="en-US" dirty="0" smtClean="0"/>
              <a:t>, 2014)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symbolization of space (Otrishchenko, 2015)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 This paper analyzes </a:t>
            </a:r>
            <a:r>
              <a:rPr lang="en-US" b="1" dirty="0" smtClean="0"/>
              <a:t>atmosphere </a:t>
            </a:r>
            <a:r>
              <a:rPr lang="en-US" dirty="0" smtClean="0"/>
              <a:t>that animated Maidan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Atmosphere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T. Brennan (2004), P. Sloterdijk (2014, 2016)</a:t>
            </a:r>
          </a:p>
          <a:p>
            <a:pPr>
              <a:buFontTx/>
              <a:buChar char="-"/>
            </a:pPr>
            <a:r>
              <a:rPr lang="en-US" b="1" dirty="0" smtClean="0"/>
              <a:t>G. Bohme </a:t>
            </a:r>
            <a:r>
              <a:rPr lang="en-US" dirty="0" smtClean="0"/>
              <a:t>(2013, 2017)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The feeling of place – a phenomenologically objective entity</a:t>
            </a:r>
          </a:p>
          <a:p>
            <a:pPr>
              <a:buFontTx/>
              <a:buChar char="-"/>
            </a:pPr>
            <a:r>
              <a:rPr lang="en-US" dirty="0" smtClean="0"/>
              <a:t>Though it depends upon subjects (people) and objects (material space) it cannot be reduced to either</a:t>
            </a:r>
          </a:p>
          <a:p>
            <a:pPr>
              <a:buFontTx/>
              <a:buChar char="-"/>
            </a:pPr>
            <a:r>
              <a:rPr lang="en-US" dirty="0" smtClean="0"/>
              <a:t>A quality of space that sits in between and around people and objects </a:t>
            </a:r>
          </a:p>
          <a:p>
            <a:pPr>
              <a:buFontTx/>
              <a:buChar char="-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that is ever-present, constantly produced, and crucial to the sensibility of the forms of life that it contains.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Analysis of atmosphere of Maidan based on:</a:t>
            </a:r>
          </a:p>
          <a:p>
            <a:pPr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real-time livestream of Maidan activities through espreso.tv</a:t>
            </a:r>
          </a:p>
          <a:p>
            <a:pPr lvl="1">
              <a:buFontTx/>
              <a:buChar char="-"/>
            </a:pPr>
            <a:r>
              <a:rPr lang="en-US" dirty="0" smtClean="0"/>
              <a:t>420 newspaper articles </a:t>
            </a:r>
          </a:p>
          <a:p>
            <a:pPr lvl="1">
              <a:buFontTx/>
              <a:buChar char="-"/>
            </a:pPr>
            <a:r>
              <a:rPr lang="en-US" dirty="0" smtClean="0"/>
              <a:t>documentary videos of Maidan produced by Babylon ’13</a:t>
            </a:r>
            <a:endParaRPr lang="en-US" dirty="0"/>
          </a:p>
          <a:p>
            <a:pPr marL="228600" lvl="1">
              <a:spcBef>
                <a:spcPts val="1000"/>
              </a:spcBef>
              <a:buFontTx/>
              <a:buChar char="-"/>
            </a:pPr>
            <a:endParaRPr lang="en-US" sz="2800" dirty="0"/>
          </a:p>
          <a:p>
            <a:pPr marL="228600" lvl="1">
              <a:spcBef>
                <a:spcPts val="1000"/>
              </a:spcBef>
              <a:buFontTx/>
              <a:buChar char="-"/>
            </a:pPr>
            <a:r>
              <a:rPr lang="en-US" sz="2800" dirty="0"/>
              <a:t>2 questions: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r>
              <a:rPr lang="en-US" dirty="0"/>
              <a:t>What was the atmosphere like on Maidan?</a:t>
            </a:r>
          </a:p>
          <a:p>
            <a:pPr lvl="1">
              <a:buFontTx/>
              <a:buChar char="-"/>
            </a:pPr>
            <a:r>
              <a:rPr lang="en-US" dirty="0"/>
              <a:t>How was atmosphere generated on Maidan?</a:t>
            </a:r>
          </a:p>
          <a:p>
            <a:pPr lvl="1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8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1408"/>
          </a:xfrm>
        </p:spPr>
        <p:txBody>
          <a:bodyPr/>
          <a:lstStyle/>
          <a:p>
            <a:r>
              <a:rPr lang="en-US" dirty="0" smtClean="0"/>
              <a:t>What was atmosphere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1867"/>
            <a:ext cx="10515600" cy="436509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Atmosphere words: 217 across all articles</a:t>
            </a:r>
          </a:p>
          <a:p>
            <a:endParaRPr lang="en-US" sz="3600" dirty="0" smtClean="0"/>
          </a:p>
          <a:p>
            <a:r>
              <a:rPr lang="en-US" sz="3600" dirty="0" smtClean="0"/>
              <a:t>Festive, cheerful, peaceful, tense, dark, aggressive, chaotic, energetic, revolutionary, communal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1775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1408"/>
          </a:xfrm>
        </p:spPr>
        <p:txBody>
          <a:bodyPr/>
          <a:lstStyle/>
          <a:p>
            <a:r>
              <a:rPr lang="en-US" dirty="0" smtClean="0"/>
              <a:t>What was atmosphere like</a:t>
            </a:r>
            <a:r>
              <a:rPr lang="en-US" dirty="0" smtClean="0"/>
              <a:t>? 3 Phases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141606"/>
              </p:ext>
            </p:extLst>
          </p:nvPr>
        </p:nvGraphicFramePr>
        <p:xfrm>
          <a:off x="838200" y="1825625"/>
          <a:ext cx="10515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333"/>
                <a:gridCol w="2929467"/>
                <a:gridCol w="5384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Phase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Dates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Most</a:t>
                      </a:r>
                      <a:r>
                        <a:rPr lang="en-US" sz="2800" baseline="0" dirty="0" smtClean="0">
                          <a:solidFill>
                            <a:sysClr val="windowText" lastClr="000000"/>
                          </a:solidFill>
                        </a:rPr>
                        <a:t> c</a:t>
                      </a:r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ommon atmosphere words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1: Carnival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Nov 21 – Jan 18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festive</a:t>
                      </a:r>
                      <a:r>
                        <a:rPr lang="en-US" sz="2800" baseline="0" dirty="0" smtClean="0"/>
                        <a:t> (21%), peaceful (24%), </a:t>
                      </a:r>
                    </a:p>
                    <a:p>
                      <a:r>
                        <a:rPr lang="en-US" sz="2800" baseline="0" dirty="0" smtClean="0"/>
                        <a:t>tense (13%),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cheerful (11%)</a:t>
                      </a:r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2:</a:t>
                      </a:r>
                      <a:r>
                        <a:rPr lang="en-US" sz="2800" baseline="0" dirty="0" smtClean="0"/>
                        <a:t> Conflict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Jan 19 – Feb 20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tense (31%), dark (17%), </a:t>
                      </a:r>
                    </a:p>
                    <a:p>
                      <a:r>
                        <a:rPr lang="en-US" sz="2800" dirty="0" smtClean="0"/>
                        <a:t>peaceful (9%), cheerful (6%)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3: Mourning 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Feb 21 - 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peaceful</a:t>
                      </a:r>
                      <a:r>
                        <a:rPr lang="en-US" sz="2800" baseline="0" dirty="0" smtClean="0"/>
                        <a:t> (55%), tense (27%)</a:t>
                      </a:r>
                      <a:endParaRPr lang="en-US" sz="2800" dirty="0"/>
                    </a:p>
                  </a:txBody>
                  <a:tcPr marT="182880" marB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9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was atmosphere generated?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b="1" dirty="0" smtClean="0"/>
              <a:t>Ephemeral elements</a:t>
            </a:r>
            <a:r>
              <a:rPr lang="en-US" sz="3600" dirty="0" smtClean="0"/>
              <a:t>: temperature, smell, sound</a:t>
            </a:r>
          </a:p>
          <a:p>
            <a:pPr marL="514350" indent="-514350">
              <a:buAutoNum type="arabicPeriod"/>
            </a:pPr>
            <a:r>
              <a:rPr lang="en-US" sz="3600" b="1" dirty="0" smtClean="0"/>
              <a:t>Objects</a:t>
            </a:r>
            <a:r>
              <a:rPr lang="en-US" sz="3600" dirty="0" smtClean="0"/>
              <a:t>: food, food trays, clothing, weapons</a:t>
            </a:r>
          </a:p>
          <a:p>
            <a:pPr marL="514350" indent="-514350">
              <a:buAutoNum type="arabicPeriod"/>
            </a:pPr>
            <a:r>
              <a:rPr lang="en-US" sz="3600" b="1" dirty="0" smtClean="0"/>
              <a:t>Infrastructure</a:t>
            </a:r>
            <a:r>
              <a:rPr lang="en-US" sz="3600" dirty="0" smtClean="0"/>
              <a:t>: barricades, tents, warming barrels, art</a:t>
            </a:r>
          </a:p>
          <a:p>
            <a:pPr marL="514350" indent="-514350">
              <a:buAutoNum type="arabicPeriod"/>
            </a:pPr>
            <a:r>
              <a:rPr lang="en-US" sz="3600" b="1" dirty="0" smtClean="0"/>
              <a:t>Activities:</a:t>
            </a:r>
            <a:r>
              <a:rPr lang="en-US" sz="3600" dirty="0" smtClean="0"/>
              <a:t> work and maintenance, fighting and defense, artistic production, leisure, political marches, religious</a:t>
            </a:r>
          </a:p>
        </p:txBody>
      </p:sp>
    </p:spTree>
    <p:extLst>
      <p:ext uri="{BB962C8B-B14F-4D97-AF65-F5344CB8AC3E}">
        <p14:creationId xmlns:p14="http://schemas.microsoft.com/office/powerpoint/2010/main" val="42117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en-US" sz="2900" dirty="0" err="1" smtClean="0"/>
              <a:t>Böhme</a:t>
            </a:r>
            <a:r>
              <a:rPr lang="en-US" sz="2900" dirty="0"/>
              <a:t>, Gernot. 2017. The Aesthetics of Atmospheres. London, England: Routledge. </a:t>
            </a:r>
          </a:p>
          <a:p>
            <a:pPr>
              <a:buFontTx/>
              <a:buChar char="-"/>
            </a:pPr>
            <a:r>
              <a:rPr lang="en-US" sz="2900" dirty="0" err="1" smtClean="0"/>
              <a:t>Böhme</a:t>
            </a:r>
            <a:r>
              <a:rPr lang="en-US" sz="2900" dirty="0"/>
              <a:t>, Gernot. 2013. "The art of the stage set as a paradigm for an aesthetics of atmospheres." Ambiances: http://ambiances.revues.org/315</a:t>
            </a:r>
          </a:p>
          <a:p>
            <a:pPr>
              <a:buFontTx/>
              <a:buChar char="-"/>
            </a:pPr>
            <a:r>
              <a:rPr lang="en-US" dirty="0" smtClean="0"/>
              <a:t>Brennan</a:t>
            </a:r>
            <a:r>
              <a:rPr lang="en-US" dirty="0"/>
              <a:t>, Teresa. 2004. </a:t>
            </a:r>
            <a:r>
              <a:rPr lang="en-US" i="1" dirty="0"/>
              <a:t>The Transmission of Affect</a:t>
            </a:r>
            <a:r>
              <a:rPr lang="en-US" dirty="0"/>
              <a:t>. Ithaca, NY: Cornell University Press.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Chebotariova</a:t>
            </a:r>
            <a:r>
              <a:rPr lang="en-US" dirty="0"/>
              <a:t>, Anna. 2015. "'Voices of resistance and hope': On the motivations and expectations of </a:t>
            </a:r>
            <a:r>
              <a:rPr lang="en-US" dirty="0" err="1"/>
              <a:t>Maidaners</a:t>
            </a:r>
            <a:r>
              <a:rPr lang="en-US" dirty="0"/>
              <a:t>." In </a:t>
            </a:r>
            <a:r>
              <a:rPr lang="en-US" i="1" dirty="0"/>
              <a:t>Ukraine's Euromaidan: Analyses of a Civil Revolution</a:t>
            </a:r>
            <a:r>
              <a:rPr lang="en-US" dirty="0"/>
              <a:t>, edited by David R. </a:t>
            </a:r>
            <a:r>
              <a:rPr lang="en-US" dirty="0" err="1"/>
              <a:t>Marples</a:t>
            </a:r>
            <a:r>
              <a:rPr lang="en-US" dirty="0"/>
              <a:t> and Frederick V. Mills, 163-176. Stuttgart: </a:t>
            </a:r>
            <a:r>
              <a:rPr lang="en-US" dirty="0" err="1"/>
              <a:t>Ibedem-Verlag</a:t>
            </a:r>
            <a:r>
              <a:rPr lang="en-US" dirty="0"/>
              <a:t>.  </a:t>
            </a:r>
          </a:p>
          <a:p>
            <a:pPr>
              <a:buFontTx/>
              <a:buChar char="-"/>
            </a:pPr>
            <a:r>
              <a:rPr lang="en-US" dirty="0" err="1" smtClean="0"/>
              <a:t>Onuch</a:t>
            </a:r>
            <a:r>
              <a:rPr lang="en-US" dirty="0"/>
              <a:t>, Olga &amp; Tamara </a:t>
            </a:r>
            <a:r>
              <a:rPr lang="en-US" dirty="0" err="1"/>
              <a:t>Martsenyuk</a:t>
            </a:r>
            <a:r>
              <a:rPr lang="en-US" dirty="0"/>
              <a:t>. 2014. "Mothers and Daughters of the Maidan: Gender, repertoires of violence, and the division of labour in Ukrainian protests." </a:t>
            </a:r>
            <a:r>
              <a:rPr lang="en-US" i="1" dirty="0"/>
              <a:t>Social, Health, and Communication Studies Journal</a:t>
            </a:r>
            <a:r>
              <a:rPr lang="en-US" dirty="0"/>
              <a:t>, 1, 1: </a:t>
            </a:r>
            <a:r>
              <a:rPr lang="en-US" dirty="0" smtClean="0"/>
              <a:t>106-126.</a:t>
            </a:r>
          </a:p>
          <a:p>
            <a:pPr>
              <a:buFontTx/>
              <a:buChar char="-"/>
            </a:pPr>
            <a:r>
              <a:rPr lang="en-US" dirty="0" smtClean="0"/>
              <a:t>Otrishchenko</a:t>
            </a:r>
            <a:r>
              <a:rPr lang="en-US" dirty="0"/>
              <a:t>, Natalia. 2015. Beyond the square: The real and symbolic landscapes of Euromaidan.  In </a:t>
            </a:r>
            <a:r>
              <a:rPr lang="en-US" i="1" dirty="0"/>
              <a:t>Ukraine's Euromaidan: Analyses of a Civil Revolution</a:t>
            </a:r>
            <a:r>
              <a:rPr lang="en-US" dirty="0"/>
              <a:t>, edited by David R. </a:t>
            </a:r>
            <a:r>
              <a:rPr lang="en-US" dirty="0" err="1"/>
              <a:t>Marples</a:t>
            </a:r>
            <a:r>
              <a:rPr lang="en-US" dirty="0"/>
              <a:t> and Frederick V. Mills, 147-162. Stuttgart: </a:t>
            </a:r>
            <a:r>
              <a:rPr lang="en-US" dirty="0" err="1"/>
              <a:t>Ibedem-Verlag</a:t>
            </a:r>
            <a:r>
              <a:rPr lang="en-US" dirty="0"/>
              <a:t>. 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Sloterdijk</a:t>
            </a:r>
            <a:r>
              <a:rPr lang="en-US" dirty="0"/>
              <a:t>, Peter. 2016. </a:t>
            </a:r>
            <a:r>
              <a:rPr lang="en-US" i="1" dirty="0"/>
              <a:t>Spheres, Volume 3: Foams - Plural Spherology</a:t>
            </a:r>
            <a:r>
              <a:rPr lang="en-US" dirty="0"/>
              <a:t>. South Pasadena, CA: </a:t>
            </a:r>
            <a:r>
              <a:rPr lang="en-US" dirty="0" err="1"/>
              <a:t>Semiotext</a:t>
            </a:r>
            <a:r>
              <a:rPr lang="en-US" dirty="0"/>
              <a:t>(e).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Sloterdijk</a:t>
            </a:r>
            <a:r>
              <a:rPr lang="en-US" dirty="0"/>
              <a:t>, Peter. 2014. </a:t>
            </a:r>
            <a:r>
              <a:rPr lang="en-US" i="1" dirty="0"/>
              <a:t>Spheres, Volume 2: Globes - </a:t>
            </a:r>
            <a:r>
              <a:rPr lang="en-US" i="1" dirty="0" err="1"/>
              <a:t>Macrospherology</a:t>
            </a:r>
            <a:r>
              <a:rPr lang="en-US" dirty="0"/>
              <a:t>. South Pasadena, CA: </a:t>
            </a:r>
            <a:r>
              <a:rPr lang="en-US" dirty="0" err="1"/>
              <a:t>Semiotext</a:t>
            </a:r>
            <a:r>
              <a:rPr lang="en-US" dirty="0"/>
              <a:t>(e).</a:t>
            </a:r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76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640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From Carnival to Conflict: Atmosphere on Action on Ukraine’s Maidan</vt:lpstr>
      <vt:lpstr>Maidan Basics</vt:lpstr>
      <vt:lpstr>Maidan Research </vt:lpstr>
      <vt:lpstr>Atmosphere</vt:lpstr>
      <vt:lpstr>Method</vt:lpstr>
      <vt:lpstr>What was atmosphere like?</vt:lpstr>
      <vt:lpstr>What was atmosphere like? 3 Phases</vt:lpstr>
      <vt:lpstr>How was atmosphere generated?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StepniskyJ</dc:creator>
  <cp:lastModifiedBy>StepniskyJ</cp:lastModifiedBy>
  <cp:revision>37</cp:revision>
  <dcterms:created xsi:type="dcterms:W3CDTF">2017-05-03T17:25:22Z</dcterms:created>
  <dcterms:modified xsi:type="dcterms:W3CDTF">2017-06-25T05:18:14Z</dcterms:modified>
</cp:coreProperties>
</file>