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 id="2147493489" r:id="rId6"/>
  </p:sldMasterIdLst>
  <p:notesMasterIdLst>
    <p:notesMasterId r:id="rId35"/>
  </p:notesMasterIdLst>
  <p:handoutMasterIdLst>
    <p:handoutMasterId r:id="rId36"/>
  </p:handoutMasterIdLst>
  <p:sldIdLst>
    <p:sldId id="356" r:id="rId7"/>
    <p:sldId id="261" r:id="rId8"/>
    <p:sldId id="323" r:id="rId9"/>
    <p:sldId id="326" r:id="rId10"/>
    <p:sldId id="327" r:id="rId11"/>
    <p:sldId id="328" r:id="rId12"/>
    <p:sldId id="329" r:id="rId13"/>
    <p:sldId id="330" r:id="rId14"/>
    <p:sldId id="348" r:id="rId15"/>
    <p:sldId id="331" r:id="rId16"/>
    <p:sldId id="332" r:id="rId17"/>
    <p:sldId id="333" r:id="rId18"/>
    <p:sldId id="334" r:id="rId19"/>
    <p:sldId id="335" r:id="rId20"/>
    <p:sldId id="336" r:id="rId21"/>
    <p:sldId id="350" r:id="rId22"/>
    <p:sldId id="337" r:id="rId23"/>
    <p:sldId id="352" r:id="rId24"/>
    <p:sldId id="338" r:id="rId25"/>
    <p:sldId id="355" r:id="rId26"/>
    <p:sldId id="354" r:id="rId27"/>
    <p:sldId id="339" r:id="rId28"/>
    <p:sldId id="341" r:id="rId29"/>
    <p:sldId id="349" r:id="rId30"/>
    <p:sldId id="359" r:id="rId31"/>
    <p:sldId id="357" r:id="rId32"/>
    <p:sldId id="345" r:id="rId33"/>
    <p:sldId id="35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F3D"/>
    <a:srgbClr val="004950"/>
    <a:srgbClr val="F7CA00"/>
    <a:srgbClr val="CB534C"/>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760"/>
    <p:restoredTop sz="76826" autoAdjust="0"/>
  </p:normalViewPr>
  <p:slideViewPr>
    <p:cSldViewPr snapToGrid="0" snapToObjects="1">
      <p:cViewPr varScale="1">
        <p:scale>
          <a:sx n="69" d="100"/>
          <a:sy n="69" d="100"/>
        </p:scale>
        <p:origin x="596" y="6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6" d="100"/>
          <a:sy n="96" d="100"/>
        </p:scale>
        <p:origin x="336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2024/02/05</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*Updated: January 2024</a:t>
            </a:r>
            <a:endParaRPr lang="en-CA" sz="1200" b="0" i="0" u="none" strike="noStrike" kern="1200" dirty="0" smtClean="0">
              <a:solidFill>
                <a:schemeClr val="tx1"/>
              </a:solidFill>
              <a:effectLst/>
              <a:latin typeface="+mn-lt"/>
              <a:ea typeface="+mn-ea"/>
              <a:cs typeface="+mn-cs"/>
            </a:endParaRPr>
          </a:p>
          <a:p>
            <a:r>
              <a:rPr lang="en-CA" sz="1200" b="0" i="0" u="none" strike="noStrike" kern="1200" dirty="0" smtClean="0">
                <a:solidFill>
                  <a:schemeClr val="tx1"/>
                </a:solidFill>
                <a:effectLst/>
                <a:latin typeface="+mn-lt"/>
                <a:ea typeface="+mn-ea"/>
                <a:cs typeface="+mn-cs"/>
              </a:rPr>
              <a:t>Hello and welcome to the University of Alberta’s Opening Up Copyright Instructional Module on Including Third-Party Content in Your Work.</a:t>
            </a:r>
            <a:endParaRPr lang="en-CA" dirty="0" smtClean="0"/>
          </a:p>
        </p:txBody>
      </p:sp>
      <p:sp>
        <p:nvSpPr>
          <p:cNvPr id="4" name="Slide Number Placeholder 3"/>
          <p:cNvSpPr>
            <a:spLocks noGrp="1"/>
          </p:cNvSpPr>
          <p:nvPr>
            <p:ph type="sldNum" sz="quarter" idx="10"/>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4202361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In some cases you may also be affiliated with an institution that has purchased access to materials made available online. This would include databases, or journals like this one, accessible through your public or academic library. Again, learn about the terms of use for these materials before you copy, share or modify them.</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2772091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Coming back to our two questions: if the rights holder is okay with your use of their work, you don’t need to think about the second question and can go ahead with your use. If they’re not, though, the second question you should ask yourself when using </a:t>
            </a:r>
            <a:r>
              <a:rPr lang="en-CA" sz="1200" b="0" i="0" u="none" strike="noStrike" kern="1200" dirty="0" smtClean="0">
                <a:solidFill>
                  <a:schemeClr val="tx1"/>
                </a:solidFill>
                <a:effectLst/>
                <a:latin typeface="+mn-lt"/>
                <a:ea typeface="+mn-ea"/>
                <a:cs typeface="+mn-cs"/>
              </a:rPr>
              <a:t>third-party </a:t>
            </a:r>
            <a:r>
              <a:rPr lang="en-CA" sz="1200" b="0" i="0" u="none" strike="noStrike" kern="1200" dirty="0">
                <a:solidFill>
                  <a:schemeClr val="tx1"/>
                </a:solidFill>
                <a:effectLst/>
                <a:latin typeface="+mn-lt"/>
                <a:ea typeface="+mn-ea"/>
                <a:cs typeface="+mn-cs"/>
              </a:rPr>
              <a:t>content is: </a:t>
            </a:r>
            <a:r>
              <a:rPr lang="en-CA" sz="1200" b="0" i="0" u="none" strike="noStrike" kern="1200" dirty="0" smtClean="0">
                <a:solidFill>
                  <a:schemeClr val="tx1"/>
                </a:solidFill>
                <a:effectLst/>
                <a:latin typeface="+mn-lt"/>
                <a:ea typeface="+mn-ea"/>
                <a:cs typeface="+mn-cs"/>
              </a:rPr>
              <a:t>Does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permit my use of this content</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1207561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includes exceptions to infringement, also known as </a:t>
            </a:r>
            <a:r>
              <a:rPr lang="en-CA" sz="1200" b="0" i="0" u="none" strike="noStrike" kern="1200" dirty="0" smtClean="0">
                <a:solidFill>
                  <a:schemeClr val="tx1"/>
                </a:solidFill>
                <a:effectLst/>
                <a:latin typeface="+mn-lt"/>
                <a:ea typeface="+mn-ea"/>
                <a:cs typeface="+mn-cs"/>
              </a:rPr>
              <a:t>users’ </a:t>
            </a:r>
            <a:r>
              <a:rPr lang="en-CA" sz="1200" b="0" i="0" u="none" strike="noStrike" kern="1200" dirty="0">
                <a:solidFill>
                  <a:schemeClr val="tx1"/>
                </a:solidFill>
                <a:effectLst/>
                <a:latin typeface="+mn-lt"/>
                <a:ea typeface="+mn-ea"/>
                <a:cs typeface="+mn-cs"/>
              </a:rPr>
              <a:t>rights. These provisions set out limited and specific ways that Sandy can use </a:t>
            </a:r>
            <a:r>
              <a:rPr lang="en-CA" sz="1200" b="0" i="0" u="none" strike="noStrike" kern="1200" dirty="0" smtClean="0">
                <a:solidFill>
                  <a:schemeClr val="tx1"/>
                </a:solidFill>
                <a:effectLst/>
                <a:latin typeface="+mn-lt"/>
                <a:ea typeface="+mn-ea"/>
                <a:cs typeface="+mn-cs"/>
              </a:rPr>
              <a:t>third-party </a:t>
            </a:r>
            <a:r>
              <a:rPr lang="en-CA" sz="1200" b="0" i="0" u="none" strike="noStrike" kern="1200" dirty="0">
                <a:solidFill>
                  <a:schemeClr val="tx1"/>
                </a:solidFill>
                <a:effectLst/>
                <a:latin typeface="+mn-lt"/>
                <a:ea typeface="+mn-ea"/>
                <a:cs typeface="+mn-cs"/>
              </a:rPr>
              <a:t>content without the need to ask permission of the </a:t>
            </a:r>
            <a:r>
              <a:rPr lang="en-CA" sz="1200" b="0" i="0" u="none" strike="noStrike" kern="1200" dirty="0" smtClean="0">
                <a:solidFill>
                  <a:schemeClr val="tx1"/>
                </a:solidFill>
                <a:effectLst/>
                <a:latin typeface="+mn-lt"/>
                <a:ea typeface="+mn-ea"/>
                <a:cs typeface="+mn-cs"/>
              </a:rPr>
              <a:t>rights holders </a:t>
            </a:r>
            <a:r>
              <a:rPr lang="en-CA" sz="1200" b="0" i="0" u="none" strike="noStrike" kern="1200" dirty="0">
                <a:solidFill>
                  <a:schemeClr val="tx1"/>
                </a:solidFill>
                <a:effectLst/>
                <a:latin typeface="+mn-lt"/>
                <a:ea typeface="+mn-ea"/>
                <a:cs typeface="+mn-cs"/>
              </a:rPr>
              <a:t>or pay royalties. Fair dealing is the most well known and widely applicable of these exceptions, but there are also more narrowly defined exceptions specific to educational </a:t>
            </a:r>
            <a:r>
              <a:rPr lang="en-CA" sz="1200" b="0" i="0" u="none" strike="noStrike" kern="1200" dirty="0" smtClean="0">
                <a:solidFill>
                  <a:schemeClr val="tx1"/>
                </a:solidFill>
                <a:effectLst/>
                <a:latin typeface="+mn-lt"/>
                <a:ea typeface="+mn-ea"/>
                <a:cs typeface="+mn-cs"/>
              </a:rPr>
              <a:t>institutions, </a:t>
            </a:r>
            <a:r>
              <a:rPr lang="en-CA" sz="1200" b="0" i="0" u="none" strike="noStrike" kern="1200" dirty="0">
                <a:solidFill>
                  <a:schemeClr val="tx1"/>
                </a:solidFill>
                <a:effectLst/>
                <a:latin typeface="+mn-lt"/>
                <a:ea typeface="+mn-ea"/>
                <a:cs typeface="+mn-cs"/>
              </a:rPr>
              <a:t>libraries, archives, museums, and persons with perceptual disabilities. There is also a relatively new </a:t>
            </a:r>
            <a:r>
              <a:rPr lang="en-CA" sz="1200" b="0" i="0" u="none" strike="noStrike" kern="1200" dirty="0" smtClean="0">
                <a:solidFill>
                  <a:schemeClr val="tx1"/>
                </a:solidFill>
                <a:effectLst/>
                <a:latin typeface="+mn-lt"/>
                <a:ea typeface="+mn-ea"/>
                <a:cs typeface="+mn-cs"/>
              </a:rPr>
              <a:t>non-commercial user-generated content </a:t>
            </a:r>
            <a:r>
              <a:rPr lang="en-CA" sz="1200" b="0" i="0" u="none" strike="noStrike" kern="1200" dirty="0">
                <a:solidFill>
                  <a:schemeClr val="tx1"/>
                </a:solidFill>
                <a:effectLst/>
                <a:latin typeface="+mn-lt"/>
                <a:ea typeface="+mn-ea"/>
                <a:cs typeface="+mn-cs"/>
              </a:rPr>
              <a:t>exception.</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3198566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Only a court of law can determine if a use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or dealing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is fair. However, you can complete a fair dealing assessment on your own to get a better sense of whether or not the way you intend to use a work might be considered fair and therefore non-infringing. Since court determinations of fair dealing are made on a </a:t>
            </a:r>
            <a:r>
              <a:rPr lang="en-CA" sz="1200" b="0" i="0" u="none" strike="noStrike" kern="1200" dirty="0" smtClean="0">
                <a:solidFill>
                  <a:schemeClr val="tx1"/>
                </a:solidFill>
                <a:effectLst/>
                <a:latin typeface="+mn-lt"/>
                <a:ea typeface="+mn-ea"/>
                <a:cs typeface="+mn-cs"/>
              </a:rPr>
              <a:t>case-by-case </a:t>
            </a:r>
            <a:r>
              <a:rPr lang="en-CA" sz="1200" b="0" i="0" u="none" strike="noStrike" kern="1200" dirty="0">
                <a:solidFill>
                  <a:schemeClr val="tx1"/>
                </a:solidFill>
                <a:effectLst/>
                <a:latin typeface="+mn-lt"/>
                <a:ea typeface="+mn-ea"/>
                <a:cs typeface="+mn-cs"/>
              </a:rPr>
              <a:t>basis, there is always some risk involved when you rely on your own fair dealing assessment</a:t>
            </a:r>
            <a:r>
              <a:rPr lang="en-CA" sz="1200" b="0" i="0" u="none" strike="noStrike" kern="1200" dirty="0" smtClean="0">
                <a:solidFill>
                  <a:schemeClr val="tx1"/>
                </a:solidFill>
                <a:effectLst/>
                <a:latin typeface="+mn-lt"/>
                <a:ea typeface="+mn-ea"/>
                <a:cs typeface="+mn-cs"/>
              </a:rPr>
              <a:t>.</a:t>
            </a:r>
            <a:endParaRPr lang="en-CA" b="0" dirty="0">
              <a:effectLst/>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2428843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If neither fair dealing nor the terms of use support your use of the work, you can ask the </a:t>
            </a:r>
            <a:r>
              <a:rPr lang="en-CA" sz="1200" b="0" i="0" u="none" strike="noStrike" kern="1200" dirty="0" smtClean="0">
                <a:solidFill>
                  <a:schemeClr val="tx1"/>
                </a:solidFill>
                <a:effectLst/>
                <a:latin typeface="+mn-lt"/>
                <a:ea typeface="+mn-ea"/>
                <a:cs typeface="+mn-cs"/>
              </a:rPr>
              <a:t>rights holder </a:t>
            </a:r>
            <a:r>
              <a:rPr lang="en-CA" sz="1200" b="0" i="0" u="none" strike="noStrike" kern="1200" dirty="0">
                <a:solidFill>
                  <a:schemeClr val="tx1"/>
                </a:solidFill>
                <a:effectLst/>
                <a:latin typeface="+mn-lt"/>
                <a:ea typeface="+mn-ea"/>
                <a:cs typeface="+mn-cs"/>
              </a:rPr>
              <a:t>for permission for the use. In some cases the </a:t>
            </a:r>
            <a:r>
              <a:rPr lang="en-CA" sz="1200" b="0" i="0" u="none" strike="noStrike" kern="1200" dirty="0" smtClean="0">
                <a:solidFill>
                  <a:schemeClr val="tx1"/>
                </a:solidFill>
                <a:effectLst/>
                <a:latin typeface="+mn-lt"/>
                <a:ea typeface="+mn-ea"/>
                <a:cs typeface="+mn-cs"/>
              </a:rPr>
              <a:t>rights holder </a:t>
            </a:r>
            <a:r>
              <a:rPr lang="en-CA" sz="1200" b="0" i="0" u="none" strike="noStrike" kern="1200" dirty="0">
                <a:solidFill>
                  <a:schemeClr val="tx1"/>
                </a:solidFill>
                <a:effectLst/>
                <a:latin typeface="+mn-lt"/>
                <a:ea typeface="+mn-ea"/>
                <a:cs typeface="+mn-cs"/>
              </a:rPr>
              <a:t>may want Sandy to pay for this permission. This is more likely if Sandy expects to make money from their </a:t>
            </a:r>
            <a:r>
              <a:rPr lang="en-CA" sz="1200" b="0" i="0" u="none" strike="noStrike" kern="1200" dirty="0" smtClean="0">
                <a:solidFill>
                  <a:schemeClr val="tx1"/>
                </a:solidFill>
                <a:effectLst/>
                <a:latin typeface="+mn-lt"/>
                <a:ea typeface="+mn-ea"/>
                <a:cs typeface="+mn-cs"/>
              </a:rPr>
              <a:t>reuse </a:t>
            </a:r>
            <a:r>
              <a:rPr lang="en-CA" sz="1200" b="0" i="0" u="none" strike="noStrike" kern="1200" dirty="0">
                <a:solidFill>
                  <a:schemeClr val="tx1"/>
                </a:solidFill>
                <a:effectLst/>
                <a:latin typeface="+mn-lt"/>
                <a:ea typeface="+mn-ea"/>
                <a:cs typeface="+mn-cs"/>
              </a:rPr>
              <a:t>of the work. In other cases, however, the </a:t>
            </a:r>
            <a:r>
              <a:rPr lang="en-CA" sz="1200" b="0" i="0" u="none" strike="noStrike" kern="1200" dirty="0" smtClean="0">
                <a:solidFill>
                  <a:schemeClr val="tx1"/>
                </a:solidFill>
                <a:effectLst/>
                <a:latin typeface="+mn-lt"/>
                <a:ea typeface="+mn-ea"/>
                <a:cs typeface="+mn-cs"/>
              </a:rPr>
              <a:t>rights holder </a:t>
            </a:r>
            <a:r>
              <a:rPr lang="en-CA" sz="1200" b="0" i="0" u="none" strike="noStrike" kern="1200" dirty="0">
                <a:solidFill>
                  <a:schemeClr val="tx1"/>
                </a:solidFill>
                <a:effectLst/>
                <a:latin typeface="+mn-lt"/>
                <a:ea typeface="+mn-ea"/>
                <a:cs typeface="+mn-cs"/>
              </a:rPr>
              <a:t>might refuse the request to use the work at all. So it’s good to have a backup plan.</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2608556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Sandy’s backup plan could mean changing the way they use the work, with the intention of making the dealing more fair. For example, instead of making a course assignment that includes </a:t>
            </a:r>
            <a:r>
              <a:rPr lang="en-CA" sz="1200" b="0" i="0" u="none" strike="noStrike" kern="1200" dirty="0" smtClean="0">
                <a:solidFill>
                  <a:schemeClr val="tx1"/>
                </a:solidFill>
                <a:effectLst/>
                <a:latin typeface="+mn-lt"/>
                <a:ea typeface="+mn-ea"/>
                <a:cs typeface="+mn-cs"/>
              </a:rPr>
              <a:t>third-party </a:t>
            </a:r>
            <a:r>
              <a:rPr lang="en-CA" sz="1200" b="0" i="0" u="none" strike="noStrike" kern="1200" dirty="0">
                <a:solidFill>
                  <a:schemeClr val="tx1"/>
                </a:solidFill>
                <a:effectLst/>
                <a:latin typeface="+mn-lt"/>
                <a:ea typeface="+mn-ea"/>
                <a:cs typeface="+mn-cs"/>
              </a:rPr>
              <a:t>content available on the open web, Sandy could limit the distribution to their professor. Or it could mean choosing another work to use in the first place</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15</a:t>
            </a:fld>
            <a:endParaRPr lang="en-US"/>
          </a:p>
        </p:txBody>
      </p:sp>
    </p:spTree>
    <p:extLst>
      <p:ext uri="{BB962C8B-B14F-4D97-AF65-F5344CB8AC3E}">
        <p14:creationId xmlns:p14="http://schemas.microsoft.com/office/powerpoint/2010/main" val="2096049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We mentioned the advanced Google search a bit earlier. It’s only one of many ways to find images, music, and text-based works that are free for you to </a:t>
            </a:r>
            <a:r>
              <a:rPr lang="en-CA" sz="1200" b="0" i="0" u="none" strike="noStrike" kern="1200" dirty="0" smtClean="0">
                <a:solidFill>
                  <a:schemeClr val="tx1"/>
                </a:solidFill>
                <a:effectLst/>
                <a:latin typeface="+mn-lt"/>
                <a:ea typeface="+mn-ea"/>
                <a:cs typeface="+mn-cs"/>
              </a:rPr>
              <a:t>reuse</a:t>
            </a:r>
            <a:r>
              <a:rPr lang="en-CA" sz="1200" b="0" i="0" u="none" strike="noStrike" kern="1200" dirty="0">
                <a:solidFill>
                  <a:schemeClr val="tx1"/>
                </a:solidFill>
                <a:effectLst/>
                <a:latin typeface="+mn-lt"/>
                <a:ea typeface="+mn-ea"/>
                <a:cs typeface="+mn-cs"/>
              </a:rPr>
              <a:t>. The Creative Commons search interface and exploring the free image databases listed on Wikimedia are other ways to find works that are openly available and </a:t>
            </a:r>
            <a:r>
              <a:rPr lang="en-CA" sz="1200" b="0" i="0" u="none" strike="noStrike" kern="1200" dirty="0" smtClean="0">
                <a:solidFill>
                  <a:schemeClr val="tx1"/>
                </a:solidFill>
                <a:effectLst/>
                <a:latin typeface="+mn-lt"/>
                <a:ea typeface="+mn-ea"/>
                <a:cs typeface="+mn-cs"/>
              </a:rPr>
              <a:t>reusable.</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16</a:t>
            </a:fld>
            <a:endParaRPr lang="en-US"/>
          </a:p>
        </p:txBody>
      </p:sp>
    </p:spTree>
    <p:extLst>
      <p:ext uri="{BB962C8B-B14F-4D97-AF65-F5344CB8AC3E}">
        <p14:creationId xmlns:p14="http://schemas.microsoft.com/office/powerpoint/2010/main" val="3698359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To sum up, sometimes it will make sense to use other people’s work as part of your own. Many </a:t>
            </a:r>
            <a:r>
              <a:rPr lang="en-CA" sz="1200" b="0" i="0" u="none" strike="noStrike" kern="1200" dirty="0" smtClean="0">
                <a:solidFill>
                  <a:schemeClr val="tx1"/>
                </a:solidFill>
                <a:effectLst/>
                <a:latin typeface="+mn-lt"/>
                <a:ea typeface="+mn-ea"/>
                <a:cs typeface="+mn-cs"/>
              </a:rPr>
              <a:t>rights holders </a:t>
            </a:r>
            <a:r>
              <a:rPr lang="en-CA" sz="1200" b="0" i="0" u="none" strike="noStrike" kern="1200" dirty="0">
                <a:solidFill>
                  <a:schemeClr val="tx1"/>
                </a:solidFill>
                <a:effectLst/>
                <a:latin typeface="+mn-lt"/>
                <a:ea typeface="+mn-ea"/>
                <a:cs typeface="+mn-cs"/>
              </a:rPr>
              <a:t>make this easy for you to do by assigning an open licence to their work. Others want or need to restrict </a:t>
            </a:r>
            <a:r>
              <a:rPr lang="en-CA" sz="1200" b="0" i="0" u="none" strike="noStrike" kern="1200" dirty="0" smtClean="0">
                <a:solidFill>
                  <a:schemeClr val="tx1"/>
                </a:solidFill>
                <a:effectLst/>
                <a:latin typeface="+mn-lt"/>
                <a:ea typeface="+mn-ea"/>
                <a:cs typeface="+mn-cs"/>
              </a:rPr>
              <a:t>reuse</a:t>
            </a:r>
            <a:r>
              <a:rPr lang="en-CA" sz="1200" b="0" i="0" u="none" strike="noStrike" kern="1200" dirty="0">
                <a:solidFill>
                  <a:schemeClr val="tx1"/>
                </a:solidFill>
                <a:effectLst/>
                <a:latin typeface="+mn-lt"/>
                <a:ea typeface="+mn-ea"/>
                <a:cs typeface="+mn-cs"/>
              </a:rPr>
              <a:t>, sometimes to limit commercial exploitation of the work. The terms of use associated with a work, along with your willingness to rely on fair dealing or other possible exceptions to infringement will determine how and when you use third party content. Asking for permission from the </a:t>
            </a:r>
            <a:r>
              <a:rPr lang="en-CA" sz="1200" b="0" i="0" u="none" strike="noStrike" kern="1200" dirty="0" smtClean="0">
                <a:solidFill>
                  <a:schemeClr val="tx1"/>
                </a:solidFill>
                <a:effectLst/>
                <a:latin typeface="+mn-lt"/>
                <a:ea typeface="+mn-ea"/>
                <a:cs typeface="+mn-cs"/>
              </a:rPr>
              <a:t>rights holder </a:t>
            </a:r>
            <a:r>
              <a:rPr lang="en-CA" sz="1200" b="0" i="0" u="none" strike="noStrike" kern="1200" dirty="0">
                <a:solidFill>
                  <a:schemeClr val="tx1"/>
                </a:solidFill>
                <a:effectLst/>
                <a:latin typeface="+mn-lt"/>
                <a:ea typeface="+mn-ea"/>
                <a:cs typeface="+mn-cs"/>
              </a:rPr>
              <a:t>to use a work is also an option</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17</a:t>
            </a:fld>
            <a:endParaRPr lang="en-US"/>
          </a:p>
        </p:txBody>
      </p:sp>
    </p:spTree>
    <p:extLst>
      <p:ext uri="{BB962C8B-B14F-4D97-AF65-F5344CB8AC3E}">
        <p14:creationId xmlns:p14="http://schemas.microsoft.com/office/powerpoint/2010/main" val="3757213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You should now be able to:</a:t>
            </a:r>
          </a:p>
          <a:p>
            <a:endParaRPr lang="en-US" sz="1200" dirty="0"/>
          </a:p>
          <a:p>
            <a:pPr marL="171450" indent="-171450">
              <a:buFont typeface="Arial" panose="020B0604020202020204" pitchFamily="34" charset="0"/>
              <a:buChar char="•"/>
            </a:pPr>
            <a:r>
              <a:rPr lang="en-US" sz="1200" dirty="0" smtClean="0"/>
              <a:t>Outline </a:t>
            </a:r>
            <a:r>
              <a:rPr lang="en-US" sz="1200" dirty="0"/>
              <a:t>the two key questions you should consider when determining how to incorporate </a:t>
            </a:r>
            <a:r>
              <a:rPr lang="en-US" sz="1200" dirty="0" smtClean="0"/>
              <a:t>third-party </a:t>
            </a:r>
            <a:r>
              <a:rPr lang="en-US" sz="1200" dirty="0"/>
              <a:t>content into your </a:t>
            </a:r>
            <a:r>
              <a:rPr lang="en-US" sz="1200" dirty="0" smtClean="0"/>
              <a:t>work</a:t>
            </a:r>
          </a:p>
          <a:p>
            <a:pPr marL="171450" indent="-171450">
              <a:buFont typeface="Arial" panose="020B0604020202020204" pitchFamily="34" charset="0"/>
              <a:buChar char="•"/>
            </a:pPr>
            <a:r>
              <a:rPr lang="en-US" sz="1200" dirty="0" smtClean="0"/>
              <a:t>Locate </a:t>
            </a:r>
            <a:r>
              <a:rPr lang="en-US" sz="1200" dirty="0"/>
              <a:t>and identify the </a:t>
            </a:r>
            <a:r>
              <a:rPr lang="en-US" sz="1200" dirty="0" err="1"/>
              <a:t>licence</a:t>
            </a:r>
            <a:r>
              <a:rPr lang="en-US" sz="1200" dirty="0"/>
              <a:t> terms or other terms of use for </a:t>
            </a:r>
            <a:r>
              <a:rPr lang="en-US" sz="1200" dirty="0" smtClean="0"/>
              <a:t>third-party </a:t>
            </a:r>
            <a:r>
              <a:rPr lang="en-US" sz="1200" dirty="0"/>
              <a:t>content you are interested in </a:t>
            </a:r>
            <a:r>
              <a:rPr lang="en-US" sz="1200" dirty="0" smtClean="0"/>
              <a:t>using</a:t>
            </a:r>
          </a:p>
          <a:p>
            <a:pPr marL="171450" indent="-171450">
              <a:buFont typeface="Arial" panose="020B0604020202020204" pitchFamily="34" charset="0"/>
              <a:buChar char="•"/>
            </a:pPr>
            <a:r>
              <a:rPr lang="en-US" sz="1200" dirty="0" smtClean="0"/>
              <a:t>Determine </a:t>
            </a:r>
            <a:r>
              <a:rPr lang="en-US" sz="1200" dirty="0"/>
              <a:t>how and when you may use works for which the copyright is held by </a:t>
            </a:r>
            <a:r>
              <a:rPr lang="en-US" sz="1200" dirty="0" smtClean="0"/>
              <a:t>others</a:t>
            </a:r>
            <a:endParaRPr lang="en-US" sz="1200" dirty="0"/>
          </a:p>
        </p:txBody>
      </p:sp>
      <p:sp>
        <p:nvSpPr>
          <p:cNvPr id="4" name="Slide Number Placeholder 3"/>
          <p:cNvSpPr>
            <a:spLocks noGrp="1"/>
          </p:cNvSpPr>
          <p:nvPr>
            <p:ph type="sldNum" sz="quarter" idx="5"/>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2845337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the </a:t>
            </a:r>
            <a:r>
              <a:rPr lang="en-US" dirty="0" smtClean="0"/>
              <a:t>Opening Up Copyright Instructional</a:t>
            </a:r>
            <a:r>
              <a:rPr lang="en-US" baseline="0" dirty="0" smtClean="0"/>
              <a:t> M</a:t>
            </a:r>
            <a:r>
              <a:rPr lang="en-US" dirty="0" smtClean="0"/>
              <a:t>odule </a:t>
            </a:r>
            <a:r>
              <a:rPr lang="en-US" dirty="0"/>
              <a:t>on Including </a:t>
            </a:r>
            <a:r>
              <a:rPr lang="en-US" dirty="0" smtClean="0"/>
              <a:t>Third-Party </a:t>
            </a:r>
            <a:r>
              <a:rPr lang="en-US" dirty="0"/>
              <a:t>Content in </a:t>
            </a:r>
            <a:r>
              <a:rPr lang="en-US" dirty="0" smtClean="0"/>
              <a:t>Your Work</a:t>
            </a:r>
            <a:r>
              <a:rPr lang="en-US" dirty="0"/>
              <a:t>. Thank you for your </a:t>
            </a:r>
            <a:r>
              <a:rPr lang="en-US" dirty="0" smtClean="0"/>
              <a:t>attention.</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19</a:t>
            </a:fld>
            <a:endParaRPr lang="en-US"/>
          </a:p>
        </p:txBody>
      </p:sp>
    </p:spTree>
    <p:extLst>
      <p:ext uri="{BB962C8B-B14F-4D97-AF65-F5344CB8AC3E}">
        <p14:creationId xmlns:p14="http://schemas.microsoft.com/office/powerpoint/2010/main" val="247787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Have you ever shared an image someone else created… maybe in a Tweet or a Facebook post? Or maybe you’ve quoted someone on a blog post or in an assignment? It’s natural to want to share things we find interesting and compelling. Communicating with others is at the core of what makes us human and sometimes the way someone else says something or captures it in an image is either better than we can do ourselves or enhances what we are trying to convey. Or let’s say that Sandy, here, would like to to share someone else’s work to analyze, criticize, or provide commentary on it.</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4033029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20</a:t>
            </a:fld>
            <a:endParaRPr lang="en-US"/>
          </a:p>
        </p:txBody>
      </p:sp>
    </p:spTree>
    <p:extLst>
      <p:ext uri="{BB962C8B-B14F-4D97-AF65-F5344CB8AC3E}">
        <p14:creationId xmlns:p14="http://schemas.microsoft.com/office/powerpoint/2010/main" val="2714856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21</a:t>
            </a:fld>
            <a:endParaRPr lang="en-US"/>
          </a:p>
        </p:txBody>
      </p:sp>
    </p:spTree>
    <p:extLst>
      <p:ext uri="{BB962C8B-B14F-4D97-AF65-F5344CB8AC3E}">
        <p14:creationId xmlns:p14="http://schemas.microsoft.com/office/powerpoint/2010/main" val="3016202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22</a:t>
            </a:fld>
            <a:endParaRPr lang="en-US"/>
          </a:p>
        </p:txBody>
      </p:sp>
    </p:spTree>
    <p:extLst>
      <p:ext uri="{BB962C8B-B14F-4D97-AF65-F5344CB8AC3E}">
        <p14:creationId xmlns:p14="http://schemas.microsoft.com/office/powerpoint/2010/main" val="1905291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23</a:t>
            </a:fld>
            <a:endParaRPr lang="en-US"/>
          </a:p>
        </p:txBody>
      </p:sp>
    </p:spTree>
    <p:extLst>
      <p:ext uri="{BB962C8B-B14F-4D97-AF65-F5344CB8AC3E}">
        <p14:creationId xmlns:p14="http://schemas.microsoft.com/office/powerpoint/2010/main" val="2389310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24</a:t>
            </a:fld>
            <a:endParaRPr lang="en-US"/>
          </a:p>
        </p:txBody>
      </p:sp>
    </p:spTree>
    <p:extLst>
      <p:ext uri="{BB962C8B-B14F-4D97-AF65-F5344CB8AC3E}">
        <p14:creationId xmlns:p14="http://schemas.microsoft.com/office/powerpoint/2010/main" val="4235720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25</a:t>
            </a:fld>
            <a:endParaRPr lang="en-US"/>
          </a:p>
        </p:txBody>
      </p:sp>
    </p:spTree>
    <p:extLst>
      <p:ext uri="{BB962C8B-B14F-4D97-AF65-F5344CB8AC3E}">
        <p14:creationId xmlns:p14="http://schemas.microsoft.com/office/powerpoint/2010/main" val="142746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27</a:t>
            </a:fld>
            <a:endParaRPr lang="en-US"/>
          </a:p>
        </p:txBody>
      </p:sp>
    </p:spTree>
    <p:extLst>
      <p:ext uri="{BB962C8B-B14F-4D97-AF65-F5344CB8AC3E}">
        <p14:creationId xmlns:p14="http://schemas.microsoft.com/office/powerpoint/2010/main" val="1256349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Some </a:t>
            </a:r>
            <a:r>
              <a:rPr lang="en-CA" sz="1200" b="0" i="0" u="none" strike="noStrike" kern="1200" dirty="0">
                <a:solidFill>
                  <a:schemeClr val="tx1"/>
                </a:solidFill>
                <a:effectLst/>
                <a:latin typeface="+mn-lt"/>
                <a:ea typeface="+mn-ea"/>
                <a:cs typeface="+mn-cs"/>
              </a:rPr>
              <a:t>of your uses of other people’s work might be permitted under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or allowed under the terms of use associated with the work in question. In some cases you might need to ask for permission to use a work. In other cases your intended use of another person’s work might be considered copyright infringement. This module will help you determine how and when to use works in which the copyright is held by others</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409758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Third-party </a:t>
            </a:r>
            <a:r>
              <a:rPr lang="en-CA" sz="1200" b="0" i="0" u="none" strike="noStrike" kern="1200" dirty="0">
                <a:solidFill>
                  <a:schemeClr val="tx1"/>
                </a:solidFill>
                <a:effectLst/>
                <a:latin typeface="+mn-lt"/>
                <a:ea typeface="+mn-ea"/>
                <a:cs typeface="+mn-cs"/>
              </a:rPr>
              <a:t>content is the legal-sounding phrase often used to describe works in which you do not hold rights. In many cases, you will know when a work is owned by someone else… but not always. For example, Sandy’s employer might hold the rights to work they create in the course of </a:t>
            </a:r>
            <a:r>
              <a:rPr lang="en-CA" sz="1200" b="0" i="0" u="none" strike="noStrike" kern="1200" dirty="0" smtClean="0">
                <a:solidFill>
                  <a:schemeClr val="tx1"/>
                </a:solidFill>
                <a:effectLst/>
                <a:latin typeface="+mn-lt"/>
                <a:ea typeface="+mn-ea"/>
                <a:cs typeface="+mn-cs"/>
              </a:rPr>
              <a:t>employment.</a:t>
            </a:r>
            <a:r>
              <a:rPr lang="en-CA" sz="1200" b="1"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Or they might have transferred the copyright in a work they created to someone else via a publishing agreement or other type of contract. Sometimes it’s easy to figure out who owns the rights in a work, other times not so much.</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1751406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There are two questions you should ask yourself when considering the use of </a:t>
            </a:r>
            <a:r>
              <a:rPr lang="en-CA" sz="1200" b="0" i="0" u="none" strike="noStrike" kern="1200" dirty="0" smtClean="0">
                <a:solidFill>
                  <a:schemeClr val="tx1"/>
                </a:solidFill>
                <a:effectLst/>
                <a:latin typeface="+mn-lt"/>
                <a:ea typeface="+mn-ea"/>
                <a:cs typeface="+mn-cs"/>
              </a:rPr>
              <a:t>third-party </a:t>
            </a:r>
            <a:r>
              <a:rPr lang="en-CA" sz="1200" b="0" i="0" u="none" strike="noStrike" kern="1200" dirty="0">
                <a:solidFill>
                  <a:schemeClr val="tx1"/>
                </a:solidFill>
                <a:effectLst/>
                <a:latin typeface="+mn-lt"/>
                <a:ea typeface="+mn-ea"/>
                <a:cs typeface="+mn-cs"/>
              </a:rPr>
              <a:t>content in your own work: </a:t>
            </a:r>
            <a:endParaRPr lang="en-CA" b="0" dirty="0">
              <a:effectLst/>
            </a:endParaRPr>
          </a:p>
          <a:p>
            <a:pPr rtl="0" fontAlgn="base"/>
            <a:r>
              <a:rPr lang="en-CA" b="0" dirty="0">
                <a:effectLst/>
              </a:rPr>
              <a:t/>
            </a:r>
            <a:br>
              <a:rPr lang="en-CA" b="0" dirty="0">
                <a:effectLst/>
              </a:rPr>
            </a:br>
            <a:r>
              <a:rPr lang="en-CA" b="0" dirty="0" smtClean="0">
                <a:effectLst/>
              </a:rPr>
              <a:t>1. </a:t>
            </a:r>
            <a:r>
              <a:rPr lang="en-CA" sz="1200" b="0" i="0" u="none" strike="noStrike" kern="1200" dirty="0" smtClean="0">
                <a:solidFill>
                  <a:schemeClr val="tx1"/>
                </a:solidFill>
                <a:effectLst/>
                <a:latin typeface="+mn-lt"/>
                <a:ea typeface="+mn-ea"/>
                <a:cs typeface="+mn-cs"/>
              </a:rPr>
              <a:t>Is </a:t>
            </a:r>
            <a:r>
              <a:rPr lang="en-CA" sz="1200" b="0" i="0" u="none" strike="noStrike" kern="1200" dirty="0">
                <a:solidFill>
                  <a:schemeClr val="tx1"/>
                </a:solidFill>
                <a:effectLst/>
                <a:latin typeface="+mn-lt"/>
                <a:ea typeface="+mn-ea"/>
                <a:cs typeface="+mn-cs"/>
              </a:rPr>
              <a:t>the person or company who holds the rights to this content </a:t>
            </a:r>
            <a:r>
              <a:rPr lang="en-CA" sz="1200" b="0" i="0" u="none" strike="noStrike" kern="1200" dirty="0" smtClean="0">
                <a:solidFill>
                  <a:schemeClr val="tx1"/>
                </a:solidFill>
                <a:effectLst/>
                <a:latin typeface="+mn-lt"/>
                <a:ea typeface="+mn-ea"/>
                <a:cs typeface="+mn-cs"/>
              </a:rPr>
              <a:t>okay </a:t>
            </a:r>
            <a:r>
              <a:rPr lang="en-CA" sz="1200" b="0" i="0" u="none" strike="noStrike" kern="1200" dirty="0">
                <a:solidFill>
                  <a:schemeClr val="tx1"/>
                </a:solidFill>
                <a:effectLst/>
                <a:latin typeface="+mn-lt"/>
                <a:ea typeface="+mn-ea"/>
                <a:cs typeface="+mn-cs"/>
              </a:rPr>
              <a:t>with my using it the way I plan to?</a:t>
            </a:r>
          </a:p>
          <a:p>
            <a:pPr rtl="0" fontAlgn="base"/>
            <a:r>
              <a:rPr lang="en-CA" sz="1200" b="0" i="0" u="none" strike="noStrike" kern="1200" dirty="0" smtClean="0">
                <a:solidFill>
                  <a:schemeClr val="tx1"/>
                </a:solidFill>
                <a:effectLst/>
                <a:latin typeface="+mn-lt"/>
                <a:ea typeface="+mn-ea"/>
                <a:cs typeface="+mn-cs"/>
              </a:rPr>
              <a:t>2. </a:t>
            </a:r>
            <a:r>
              <a:rPr lang="en-CA" sz="1200" b="0" i="0" u="none" strike="noStrike" kern="1200" dirty="0">
                <a:solidFill>
                  <a:schemeClr val="tx1"/>
                </a:solidFill>
                <a:effectLst/>
                <a:latin typeface="+mn-lt"/>
                <a:ea typeface="+mn-ea"/>
                <a:cs typeface="+mn-cs"/>
              </a:rPr>
              <a:t>Does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permit my use of this content</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pPr rtl="0"/>
            <a:r>
              <a:rPr lang="en-CA" b="0" dirty="0">
                <a:effectLst/>
              </a:rPr>
              <a:t/>
            </a:r>
            <a:br>
              <a:rPr lang="en-CA" b="0" dirty="0">
                <a:effectLst/>
              </a:rPr>
            </a:br>
            <a:r>
              <a:rPr lang="en-CA" b="0" dirty="0">
                <a:effectLst/>
              </a:rPr>
              <a:t>If the answer to the first question is yes, you can use the </a:t>
            </a:r>
            <a:r>
              <a:rPr lang="en-CA" b="0" dirty="0" smtClean="0">
                <a:effectLst/>
              </a:rPr>
              <a:t>third-party </a:t>
            </a:r>
            <a:r>
              <a:rPr lang="en-CA" b="0" dirty="0">
                <a:effectLst/>
              </a:rPr>
              <a:t>content in your work (assuming that you also respect any terms of use defined by the rights holder). </a:t>
            </a:r>
            <a:r>
              <a:rPr lang="en-CA" sz="1200" b="0" i="0" u="none" strike="noStrike" kern="1200" dirty="0" smtClean="0">
                <a:solidFill>
                  <a:schemeClr val="tx1"/>
                </a:solidFill>
                <a:effectLst/>
                <a:latin typeface="+mn-lt"/>
                <a:ea typeface="+mn-ea"/>
                <a:cs typeface="+mn-cs"/>
              </a:rPr>
              <a:t>If </a:t>
            </a:r>
            <a:r>
              <a:rPr lang="en-CA" sz="1200" b="0" i="0" u="none" strike="noStrike" kern="1200" dirty="0">
                <a:solidFill>
                  <a:schemeClr val="tx1"/>
                </a:solidFill>
                <a:effectLst/>
                <a:latin typeface="+mn-lt"/>
                <a:ea typeface="+mn-ea"/>
                <a:cs typeface="+mn-cs"/>
              </a:rPr>
              <a:t>the answer to both of these questions is, “no,” however, you should ask the rights holder directly for permission to use the work or, if practical, find a different work to use. For the rest of this module, though, we’ll focus on how to determine if the answer to either of these questions might be, “yes</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87126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Many </a:t>
            </a:r>
            <a:r>
              <a:rPr lang="en-CA" sz="1200" b="0" i="0" u="none" strike="noStrike" kern="1200" dirty="0" smtClean="0">
                <a:solidFill>
                  <a:schemeClr val="tx1"/>
                </a:solidFill>
                <a:effectLst/>
                <a:latin typeface="+mn-lt"/>
                <a:ea typeface="+mn-ea"/>
                <a:cs typeface="+mn-cs"/>
              </a:rPr>
              <a:t>rights holders </a:t>
            </a:r>
            <a:r>
              <a:rPr lang="en-CA" sz="1200" b="0" i="0" u="none" strike="noStrike" kern="1200" dirty="0">
                <a:solidFill>
                  <a:schemeClr val="tx1"/>
                </a:solidFill>
                <a:effectLst/>
                <a:latin typeface="+mn-lt"/>
                <a:ea typeface="+mn-ea"/>
                <a:cs typeface="+mn-cs"/>
              </a:rPr>
              <a:t>will make it clear how their works can be used, but others won’t. Some </a:t>
            </a:r>
            <a:r>
              <a:rPr lang="en-CA" sz="1200" b="0" i="0" u="none" strike="noStrike" kern="1200" dirty="0" smtClean="0">
                <a:solidFill>
                  <a:schemeClr val="tx1"/>
                </a:solidFill>
                <a:effectLst/>
                <a:latin typeface="+mn-lt"/>
                <a:ea typeface="+mn-ea"/>
                <a:cs typeface="+mn-cs"/>
              </a:rPr>
              <a:t>rights holders </a:t>
            </a:r>
            <a:r>
              <a:rPr lang="en-CA" sz="1200" b="0" i="0" u="none" strike="noStrike" kern="1200" dirty="0">
                <a:solidFill>
                  <a:schemeClr val="tx1"/>
                </a:solidFill>
                <a:effectLst/>
                <a:latin typeface="+mn-lt"/>
                <a:ea typeface="+mn-ea"/>
                <a:cs typeface="+mn-cs"/>
              </a:rPr>
              <a:t>only want people to *view* their work online, not </a:t>
            </a:r>
            <a:r>
              <a:rPr lang="en-CA" sz="1200" b="0" i="0" u="none" strike="noStrike" kern="1200" dirty="0" smtClean="0">
                <a:solidFill>
                  <a:schemeClr val="tx1"/>
                </a:solidFill>
                <a:effectLst/>
                <a:latin typeface="+mn-lt"/>
                <a:ea typeface="+mn-ea"/>
                <a:cs typeface="+mn-cs"/>
              </a:rPr>
              <a:t>reuse </a:t>
            </a:r>
            <a:r>
              <a:rPr lang="en-CA" sz="1200" b="0" i="0" u="none" strike="noStrike" kern="1200" dirty="0">
                <a:solidFill>
                  <a:schemeClr val="tx1"/>
                </a:solidFill>
                <a:effectLst/>
                <a:latin typeface="+mn-lt"/>
                <a:ea typeface="+mn-ea"/>
                <a:cs typeface="+mn-cs"/>
              </a:rPr>
              <a:t>it. Others want their works to be widely shared and </a:t>
            </a:r>
            <a:r>
              <a:rPr lang="en-CA" sz="1200" b="0" i="0" u="none" strike="noStrike" kern="1200" dirty="0" smtClean="0">
                <a:solidFill>
                  <a:schemeClr val="tx1"/>
                </a:solidFill>
                <a:effectLst/>
                <a:latin typeface="+mn-lt"/>
                <a:ea typeface="+mn-ea"/>
                <a:cs typeface="+mn-cs"/>
              </a:rPr>
              <a:t>reused</a:t>
            </a:r>
            <a:r>
              <a:rPr lang="en-CA" sz="1200" b="0" i="0" u="none" strike="noStrike" kern="1200" dirty="0">
                <a:solidFill>
                  <a:schemeClr val="tx1"/>
                </a:solidFill>
                <a:effectLst/>
                <a:latin typeface="+mn-lt"/>
                <a:ea typeface="+mn-ea"/>
                <a:cs typeface="+mn-cs"/>
              </a:rPr>
              <a:t>. </a:t>
            </a:r>
            <a:endParaRPr lang="en-CA" b="0" dirty="0">
              <a:effectLst/>
            </a:endParaRPr>
          </a:p>
          <a:p>
            <a:pPr rtl="0"/>
            <a:r>
              <a:rPr lang="en-CA" b="0" dirty="0">
                <a:effectLst/>
              </a:rPr>
              <a:t/>
            </a:r>
            <a:br>
              <a:rPr lang="en-CA" b="0" dirty="0">
                <a:effectLst/>
              </a:rPr>
            </a:br>
            <a:r>
              <a:rPr lang="en-CA" sz="1200" b="0" i="0" u="none" strike="noStrike" kern="1200" dirty="0">
                <a:solidFill>
                  <a:schemeClr val="tx1"/>
                </a:solidFill>
                <a:effectLst/>
                <a:latin typeface="+mn-lt"/>
                <a:ea typeface="+mn-ea"/>
                <a:cs typeface="+mn-cs"/>
              </a:rPr>
              <a:t>More and more </a:t>
            </a:r>
            <a:r>
              <a:rPr lang="en-CA" sz="1200" b="0" i="0" u="none" strike="noStrike" kern="1200" dirty="0" smtClean="0">
                <a:solidFill>
                  <a:schemeClr val="tx1"/>
                </a:solidFill>
                <a:effectLst/>
                <a:latin typeface="+mn-lt"/>
                <a:ea typeface="+mn-ea"/>
                <a:cs typeface="+mn-cs"/>
              </a:rPr>
              <a:t>rights holders </a:t>
            </a:r>
            <a:r>
              <a:rPr lang="en-CA" sz="1200" b="0" i="0" u="none" strike="noStrike" kern="1200" dirty="0">
                <a:solidFill>
                  <a:schemeClr val="tx1"/>
                </a:solidFill>
                <a:effectLst/>
                <a:latin typeface="+mn-lt"/>
                <a:ea typeface="+mn-ea"/>
                <a:cs typeface="+mn-cs"/>
              </a:rPr>
              <a:t>want people to </a:t>
            </a:r>
            <a:r>
              <a:rPr lang="en-CA" sz="1200" b="0" i="0" u="none" strike="noStrike" kern="1200" dirty="0" smtClean="0">
                <a:solidFill>
                  <a:schemeClr val="tx1"/>
                </a:solidFill>
                <a:effectLst/>
                <a:latin typeface="+mn-lt"/>
                <a:ea typeface="+mn-ea"/>
                <a:cs typeface="+mn-cs"/>
              </a:rPr>
              <a:t>reuse </a:t>
            </a:r>
            <a:r>
              <a:rPr lang="en-CA" sz="1200" b="0" i="0" u="none" strike="noStrike" kern="1200" dirty="0">
                <a:solidFill>
                  <a:schemeClr val="tx1"/>
                </a:solidFill>
                <a:effectLst/>
                <a:latin typeface="+mn-lt"/>
                <a:ea typeface="+mn-ea"/>
                <a:cs typeface="+mn-cs"/>
              </a:rPr>
              <a:t>their works and recognize the value of communicating this intention to users. One way they can do this is by assigning an open licence to the work, such as a Creative Commons licence. In many cases, it is </a:t>
            </a:r>
            <a:r>
              <a:rPr lang="en-CA" sz="1200" b="0" i="0" u="none" strike="noStrike" kern="1200" dirty="0" smtClean="0">
                <a:solidFill>
                  <a:schemeClr val="tx1"/>
                </a:solidFill>
                <a:effectLst/>
                <a:latin typeface="+mn-lt"/>
                <a:ea typeface="+mn-ea"/>
                <a:cs typeface="+mn-cs"/>
              </a:rPr>
              <a:t>okay </a:t>
            </a:r>
            <a:r>
              <a:rPr lang="en-CA" sz="1200" b="0" i="0" u="none" strike="noStrike" kern="1200" dirty="0">
                <a:solidFill>
                  <a:schemeClr val="tx1"/>
                </a:solidFill>
                <a:effectLst/>
                <a:latin typeface="+mn-lt"/>
                <a:ea typeface="+mn-ea"/>
                <a:cs typeface="+mn-cs"/>
              </a:rPr>
              <a:t>to repost and share works with a CC licence.</a:t>
            </a:r>
            <a:r>
              <a:rPr lang="en-CA" dirty="0"/>
              <a:t/>
            </a:r>
            <a:br>
              <a:rPr lang="en-CA" dirty="0"/>
            </a:b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116863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Search engines such as Google and Bing, and photo sharing sites such as Flickr have search tools that allow you to filter by licence. </a:t>
            </a:r>
            <a:r>
              <a:rPr lang="en-CA" sz="1200" b="0" i="0" u="none" strike="noStrike" kern="1200" dirty="0" smtClean="0">
                <a:solidFill>
                  <a:schemeClr val="tx1"/>
                </a:solidFill>
                <a:effectLst/>
                <a:latin typeface="+mn-lt"/>
                <a:ea typeface="+mn-ea"/>
                <a:cs typeface="+mn-cs"/>
              </a:rPr>
              <a:t>Such </a:t>
            </a:r>
            <a:r>
              <a:rPr lang="en-CA" sz="1200" b="0" i="0" u="none" strike="noStrike" kern="1200" dirty="0">
                <a:solidFill>
                  <a:schemeClr val="tx1"/>
                </a:solidFill>
                <a:effectLst/>
                <a:latin typeface="+mn-lt"/>
                <a:ea typeface="+mn-ea"/>
                <a:cs typeface="+mn-cs"/>
              </a:rPr>
              <a:t>options may be under buttons like </a:t>
            </a:r>
            <a:r>
              <a:rPr lang="en-CA" sz="1200" b="0" i="0" u="none" strike="noStrike" kern="1200" dirty="0" smtClean="0">
                <a:solidFill>
                  <a:schemeClr val="tx1"/>
                </a:solidFill>
                <a:effectLst/>
                <a:latin typeface="+mn-lt"/>
                <a:ea typeface="+mn-ea"/>
                <a:cs typeface="+mn-cs"/>
              </a:rPr>
              <a:t>“</a:t>
            </a:r>
            <a:r>
              <a:rPr lang="en-CA" sz="1200" b="0" i="0" u="none" strike="noStrike" kern="1200" dirty="0">
                <a:solidFill>
                  <a:schemeClr val="tx1"/>
                </a:solidFill>
                <a:effectLst/>
                <a:latin typeface="+mn-lt"/>
                <a:ea typeface="+mn-ea"/>
                <a:cs typeface="+mn-cs"/>
              </a:rPr>
              <a:t>Tools” and “</a:t>
            </a:r>
            <a:r>
              <a:rPr lang="en-CA" sz="1200" b="0" i="0" u="none" strike="noStrike" kern="1200" dirty="0" smtClean="0">
                <a:solidFill>
                  <a:schemeClr val="tx1"/>
                </a:solidFill>
                <a:effectLst/>
                <a:latin typeface="+mn-lt"/>
                <a:ea typeface="+mn-ea"/>
                <a:cs typeface="+mn-cs"/>
              </a:rPr>
              <a:t>Filter.”</a:t>
            </a:r>
            <a:endParaRPr lang="en-CA" sz="1200" b="0" i="0"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Don’t forget to confirm those terms of use at the image’s original source, as they might have changed or been mis-tagged by the service that is aggregating the images.</a:t>
            </a: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In </a:t>
            </a:r>
            <a:r>
              <a:rPr lang="en-CA" sz="1200" b="0" i="0" u="none" strike="noStrike" kern="1200" dirty="0">
                <a:solidFill>
                  <a:schemeClr val="tx1"/>
                </a:solidFill>
                <a:effectLst/>
                <a:latin typeface="+mn-lt"/>
                <a:ea typeface="+mn-ea"/>
                <a:cs typeface="+mn-cs"/>
              </a:rPr>
              <a:t>addition to providing a web search index and fairly decent mapping function, Google is also pretty good about informing its users about how they can and cannot </a:t>
            </a:r>
            <a:r>
              <a:rPr lang="en-CA" sz="1200" b="0" i="0" u="none" strike="noStrike" kern="1200" dirty="0" smtClean="0">
                <a:solidFill>
                  <a:schemeClr val="tx1"/>
                </a:solidFill>
                <a:effectLst/>
                <a:latin typeface="+mn-lt"/>
                <a:ea typeface="+mn-ea"/>
                <a:cs typeface="+mn-cs"/>
              </a:rPr>
              <a:t>reuse </a:t>
            </a:r>
            <a:r>
              <a:rPr lang="en-CA" sz="1200" b="0" i="0" u="none" strike="noStrike" kern="1200" dirty="0">
                <a:solidFill>
                  <a:schemeClr val="tx1"/>
                </a:solidFill>
                <a:effectLst/>
                <a:latin typeface="+mn-lt"/>
                <a:ea typeface="+mn-ea"/>
                <a:cs typeface="+mn-cs"/>
              </a:rPr>
              <a:t>screen captures of search and map results. If you find content you want to </a:t>
            </a:r>
            <a:r>
              <a:rPr lang="en-CA" sz="1200" b="0" i="0" u="none" strike="noStrike" kern="1200" dirty="0" smtClean="0">
                <a:solidFill>
                  <a:schemeClr val="tx1"/>
                </a:solidFill>
                <a:effectLst/>
                <a:latin typeface="+mn-lt"/>
                <a:ea typeface="+mn-ea"/>
                <a:cs typeface="+mn-cs"/>
              </a:rPr>
              <a:t>reuse </a:t>
            </a:r>
            <a:r>
              <a:rPr lang="en-CA" sz="1200" b="0" i="0" u="none" strike="noStrike" kern="1200" dirty="0">
                <a:solidFill>
                  <a:schemeClr val="tx1"/>
                </a:solidFill>
                <a:effectLst/>
                <a:latin typeface="+mn-lt"/>
                <a:ea typeface="+mn-ea"/>
                <a:cs typeface="+mn-cs"/>
              </a:rPr>
              <a:t>on a web site you trust, take a look at the terms of use associated with the site, normally linked under the headings, “copyright” or “terms of use</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400758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smtClean="0">
                <a:solidFill>
                  <a:schemeClr val="tx1"/>
                </a:solidFill>
                <a:effectLst/>
                <a:latin typeface="+mn-lt"/>
                <a:ea typeface="+mn-ea"/>
                <a:cs typeface="+mn-cs"/>
              </a:rPr>
              <a:t>Some </a:t>
            </a:r>
            <a:r>
              <a:rPr lang="en-CA" sz="1200" b="0" i="0" u="none" strike="noStrike" kern="1200" dirty="0">
                <a:solidFill>
                  <a:schemeClr val="tx1"/>
                </a:solidFill>
                <a:effectLst/>
                <a:latin typeface="+mn-lt"/>
                <a:ea typeface="+mn-ea"/>
                <a:cs typeface="+mn-cs"/>
              </a:rPr>
              <a:t>companies make much of their revenue from the distribution and sales of other people’s work. Publishers are the traditional example, and they can often also be the </a:t>
            </a:r>
            <a:r>
              <a:rPr lang="en-CA" sz="1200" b="0" i="0" u="none" strike="noStrike" kern="1200" dirty="0" smtClean="0">
                <a:solidFill>
                  <a:schemeClr val="tx1"/>
                </a:solidFill>
                <a:effectLst/>
                <a:latin typeface="+mn-lt"/>
                <a:ea typeface="+mn-ea"/>
                <a:cs typeface="+mn-cs"/>
              </a:rPr>
              <a:t>rights</a:t>
            </a:r>
            <a:r>
              <a:rPr lang="en-CA" sz="1200" b="0" i="0" u="none" strike="noStrike" kern="1200" baseline="0" dirty="0" smtClean="0">
                <a:solidFill>
                  <a:schemeClr val="tx1"/>
                </a:solidFill>
                <a:effectLst/>
                <a:latin typeface="+mn-lt"/>
                <a:ea typeface="+mn-ea"/>
                <a:cs typeface="+mn-cs"/>
              </a:rPr>
              <a:t> </a:t>
            </a:r>
            <a:r>
              <a:rPr lang="en-CA" sz="1200" b="0" i="0" u="none" strike="noStrike" kern="1200" dirty="0" smtClean="0">
                <a:solidFill>
                  <a:schemeClr val="tx1"/>
                </a:solidFill>
                <a:effectLst/>
                <a:latin typeface="+mn-lt"/>
                <a:ea typeface="+mn-ea"/>
                <a:cs typeface="+mn-cs"/>
              </a:rPr>
              <a:t>holder </a:t>
            </a:r>
            <a:r>
              <a:rPr lang="en-CA" sz="1200" b="0" i="0" u="none" strike="noStrike" kern="1200" dirty="0">
                <a:solidFill>
                  <a:schemeClr val="tx1"/>
                </a:solidFill>
                <a:effectLst/>
                <a:latin typeface="+mn-lt"/>
                <a:ea typeface="+mn-ea"/>
                <a:cs typeface="+mn-cs"/>
              </a:rPr>
              <a:t>of the work you want to use. Some publishers, especially large academic publishers, make it relatively easy for graduate students and other researchers to </a:t>
            </a:r>
            <a:r>
              <a:rPr lang="en-CA" sz="1200" b="0" i="0" u="none" strike="noStrike" kern="1200" dirty="0" smtClean="0">
                <a:solidFill>
                  <a:schemeClr val="tx1"/>
                </a:solidFill>
                <a:effectLst/>
                <a:latin typeface="+mn-lt"/>
                <a:ea typeface="+mn-ea"/>
                <a:cs typeface="+mn-cs"/>
              </a:rPr>
              <a:t>reuse </a:t>
            </a:r>
            <a:r>
              <a:rPr lang="en-CA" sz="1200" b="0" i="0" u="none" strike="noStrike" kern="1200" dirty="0">
                <a:solidFill>
                  <a:schemeClr val="tx1"/>
                </a:solidFill>
                <a:effectLst/>
                <a:latin typeface="+mn-lt"/>
                <a:ea typeface="+mn-ea"/>
                <a:cs typeface="+mn-cs"/>
              </a:rPr>
              <a:t>academic articles or the tables or graphs found within those articles for non-commercial purposes… often without requiring any payment. They do this by providing the user a licence that allows them to </a:t>
            </a:r>
            <a:r>
              <a:rPr lang="en-CA" sz="1200" b="0" i="0" u="none" strike="noStrike" kern="1200" dirty="0" smtClean="0">
                <a:solidFill>
                  <a:schemeClr val="tx1"/>
                </a:solidFill>
                <a:effectLst/>
                <a:latin typeface="+mn-lt"/>
                <a:ea typeface="+mn-ea"/>
                <a:cs typeface="+mn-cs"/>
              </a:rPr>
              <a:t>reuse </a:t>
            </a:r>
            <a:r>
              <a:rPr lang="en-CA" sz="1200" b="0" i="0" u="none" strike="noStrike" kern="1200" dirty="0">
                <a:solidFill>
                  <a:schemeClr val="tx1"/>
                </a:solidFill>
                <a:effectLst/>
                <a:latin typeface="+mn-lt"/>
                <a:ea typeface="+mn-ea"/>
                <a:cs typeface="+mn-cs"/>
              </a:rPr>
              <a:t>the work. Sometimes the terms of these licences are reasonable, sometimes they aren’t</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372740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b="0" dirty="0">
                <a:effectLst/>
              </a:rPr>
              <a:t>As always, it’s up to you to read the fine print. Unlike the Creative Commons licences mentioned earlier, these licences are only between the publisher and one single, </a:t>
            </a:r>
            <a:r>
              <a:rPr lang="en-CA" b="0" dirty="0" smtClean="0">
                <a:effectLst/>
              </a:rPr>
              <a:t>specified </a:t>
            </a:r>
            <a:r>
              <a:rPr lang="en-CA" b="0" dirty="0">
                <a:effectLst/>
              </a:rPr>
              <a:t>user. To complicate things, many academic articles have both a Creative Commons licence to cover some types of </a:t>
            </a:r>
            <a:r>
              <a:rPr lang="en-CA" b="0" dirty="0" smtClean="0">
                <a:effectLst/>
              </a:rPr>
              <a:t>reuse</a:t>
            </a:r>
            <a:r>
              <a:rPr lang="en-CA" b="0" dirty="0">
                <a:effectLst/>
              </a:rPr>
              <a:t>, often non-commercial uses, and the ability to obtain a secondary licence that allows for other types of </a:t>
            </a:r>
            <a:r>
              <a:rPr lang="en-CA" b="0" dirty="0" smtClean="0">
                <a:effectLst/>
              </a:rPr>
              <a:t>reuse</a:t>
            </a:r>
            <a:r>
              <a:rPr lang="en-CA" b="0" dirty="0">
                <a:effectLst/>
              </a:rPr>
              <a:t>.</a:t>
            </a:r>
          </a:p>
          <a:p>
            <a:pPr rtl="0"/>
            <a:r>
              <a:rPr lang="en-CA" b="0" dirty="0">
                <a:effectLst/>
              </a:rPr>
              <a:t/>
            </a:r>
            <a:br>
              <a:rPr lang="en-CA" b="0" dirty="0">
                <a:effectLst/>
              </a:rPr>
            </a:br>
            <a:r>
              <a:rPr lang="en-CA" b="0" dirty="0">
                <a:effectLst/>
              </a:rPr>
              <a:t>To explore these options for an academic article, look for the “reprints and permissions” link, usually near the top or bottom of the article</a:t>
            </a:r>
            <a:r>
              <a:rPr lang="en-CA" b="0" dirty="0" smtClean="0">
                <a:effectLst/>
              </a:rPr>
              <a:t>.</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844143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hyperlink" Target="https://creativecommons.org/licenses/by/4.0/" TargetMode="External"/><Relationship Id="rId5" Type="http://schemas.openxmlformats.org/officeDocument/2006/relationships/hyperlink" Target="mailto:copyright@ualberta.ca" TargetMode="External"/><Relationship Id="rId4" Type="http://schemas.openxmlformats.org/officeDocument/2006/relationships/hyperlink" Target="https://commons.wikimedia.org/wiki/Commons:Free_media_resources/Photography" TargetMode="Externa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ouc@ualberta.ca"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 </a:t>
            </a:r>
            <a:endParaRPr lang="en-US"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3CD0F2B1-1FE2-0E49-BEB4-81128D7F98FA}"/>
              </a:ext>
            </a:extLst>
          </p:cNvPr>
          <p:cNvSpPr txBox="1"/>
          <p:nvPr userDrawn="1"/>
        </p:nvSpPr>
        <p:spPr>
          <a:xfrm>
            <a:off x="1268630" y="2590961"/>
            <a:ext cx="2074460" cy="1089529"/>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tx1"/>
                </a:solidFill>
                <a:latin typeface="Arial" panose="020B0604020202020204" pitchFamily="34" charset="0"/>
                <a:cs typeface="Arial" panose="020B0604020202020204" pitchFamily="34" charset="0"/>
              </a:rPr>
              <a:t>Amanda </a:t>
            </a:r>
            <a:r>
              <a:rPr lang="en-US" dirty="0" err="1" smtClean="0">
                <a:solidFill>
                  <a:schemeClr val="tx1"/>
                </a:solidFill>
                <a:latin typeface="Arial" panose="020B0604020202020204" pitchFamily="34" charset="0"/>
                <a:cs typeface="Arial" panose="020B0604020202020204" pitchFamily="34" charset="0"/>
              </a:rPr>
              <a:t>Wakaruk</a:t>
            </a:r>
            <a:endParaRPr lang="en-US" dirty="0" smtClean="0">
              <a:solidFill>
                <a:schemeClr val="tx1"/>
              </a:solidFill>
              <a:latin typeface="Arial" panose="020B0604020202020204" pitchFamily="34" charset="0"/>
              <a:cs typeface="Arial" panose="020B0604020202020204" pitchFamily="34" charset="0"/>
            </a:endParaRPr>
          </a:p>
          <a:p>
            <a:pPr algn="ctr">
              <a:lnSpc>
                <a:spcPct val="120000"/>
              </a:lnSpc>
            </a:pPr>
            <a:r>
              <a:rPr lang="en-US" dirty="0" smtClean="0">
                <a:solidFill>
                  <a:schemeClr val="tx1"/>
                </a:solidFill>
                <a:latin typeface="Arial" panose="020B0604020202020204" pitchFamily="34" charset="0"/>
                <a:cs typeface="Arial" panose="020B0604020202020204" pitchFamily="34" charset="0"/>
              </a:rPr>
              <a:t>Mireille Smith </a:t>
            </a:r>
            <a:endParaRPr lang="en-US"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C8D7018-FE0C-914A-8D5B-C62A4EDDF500}"/>
              </a:ext>
            </a:extLst>
          </p:cNvPr>
          <p:cNvSpPr txBox="1"/>
          <p:nvPr userDrawn="1"/>
        </p:nvSpPr>
        <p:spPr>
          <a:xfrm>
            <a:off x="8944970" y="2585367"/>
            <a:ext cx="2074460" cy="726609"/>
          </a:xfrm>
          <a:prstGeom prst="rect">
            <a:avLst/>
          </a:prstGeom>
          <a:noFill/>
        </p:spPr>
        <p:txBody>
          <a:bodyPr wrap="square" rtlCol="0">
            <a:spAutoFit/>
          </a:bodyPr>
          <a:lstStyle/>
          <a:p>
            <a:pPr algn="ctr">
              <a:lnSpc>
                <a:spcPct val="120000"/>
              </a:lnSpc>
            </a:pPr>
            <a:r>
              <a:rPr lang="en-US" dirty="0" err="1">
                <a:solidFill>
                  <a:schemeClr val="tx1"/>
                </a:solidFill>
                <a:latin typeface="Arial" panose="020B0604020202020204" pitchFamily="34" charset="0"/>
                <a:cs typeface="Arial" panose="020B0604020202020204" pitchFamily="34" charset="0"/>
              </a:rPr>
              <a:t>Anwen</a:t>
            </a:r>
            <a:r>
              <a:rPr lang="en-US" dirty="0">
                <a:solidFill>
                  <a:schemeClr val="tx1"/>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9D376-AFAD-5F45-9CE4-D798E54EBA87}"/>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Cosette</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Lemelin</a:t>
            </a:r>
            <a:r>
              <a:rPr lang="en-US" dirty="0">
                <a:solidFill>
                  <a:schemeClr val="tx1"/>
                </a:solidFill>
                <a:latin typeface="Arial" panose="020B0604020202020204" pitchFamily="34" charset="0"/>
                <a:cs typeface="Arial" panose="020B0604020202020204" pitchFamily="34" charset="0"/>
              </a:rPr>
              <a:t>   </a:t>
            </a:r>
          </a:p>
          <a:p>
            <a:pPr algn="ctr">
              <a:lnSpc>
                <a:spcPct val="120000"/>
              </a:lnSpc>
            </a:pPr>
            <a:r>
              <a:rPr lang="en-US" dirty="0">
                <a:solidFill>
                  <a:schemeClr val="tx1"/>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tx1"/>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C6591802-AF25-BA45-8F51-C1AA78507743}"/>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tx1"/>
                </a:solidFill>
                <a:latin typeface="Arial" panose="020B0604020202020204" pitchFamily="34" charset="0"/>
                <a:cs typeface="Arial" panose="020B0604020202020204" pitchFamily="34" charset="0"/>
              </a:rPr>
              <a:t>Michelle </a:t>
            </a:r>
            <a:r>
              <a:rPr lang="en-US" dirty="0" err="1">
                <a:solidFill>
                  <a:schemeClr val="tx1"/>
                </a:solidFill>
                <a:latin typeface="Arial" panose="020B0604020202020204" pitchFamily="34" charset="0"/>
                <a:cs typeface="Arial" panose="020B0604020202020204" pitchFamily="34" charset="0"/>
              </a:rPr>
              <a:t>Brailey</a:t>
            </a:r>
            <a:r>
              <a:rPr lang="en-US" dirty="0">
                <a:solidFill>
                  <a:schemeClr val="tx1"/>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BE4418B-2C46-9247-A68A-F7A59ED745FF}"/>
              </a:ext>
            </a:extLst>
          </p:cNvPr>
          <p:cNvSpPr txBox="1"/>
          <p:nvPr userDrawn="1"/>
        </p:nvSpPr>
        <p:spPr>
          <a:xfrm>
            <a:off x="7033365" y="4870679"/>
            <a:ext cx="2215138" cy="1421928"/>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Toby Grant</a:t>
            </a:r>
          </a:p>
          <a:p>
            <a:pPr algn="ctr">
              <a:lnSpc>
                <a:spcPct val="120000"/>
              </a:lnSpc>
            </a:pPr>
            <a:r>
              <a:rPr lang="en-US" dirty="0">
                <a:solidFill>
                  <a:schemeClr val="tx1"/>
                </a:solidFill>
                <a:latin typeface="Arial" panose="020B0604020202020204" pitchFamily="34" charset="0"/>
                <a:cs typeface="Arial" panose="020B0604020202020204" pitchFamily="34" charset="0"/>
              </a:rPr>
              <a:t>Julia Guy</a:t>
            </a:r>
          </a:p>
          <a:p>
            <a:pPr algn="ctr">
              <a:lnSpc>
                <a:spcPct val="120000"/>
              </a:lnSpc>
            </a:pPr>
            <a:r>
              <a:rPr lang="en-US" dirty="0">
                <a:solidFill>
                  <a:schemeClr val="tx1"/>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tx1"/>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8425109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wo Content" preserve="1">
  <p:cSld name="3_Two Content">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7" name="Google Shape;137;p75"/>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ACKNOWLEDGMENT</a:t>
            </a:r>
            <a:endParaRPr sz="4000" b="1">
              <a:solidFill>
                <a:schemeClr val="lt1"/>
              </a:solidFill>
              <a:latin typeface="Arial"/>
              <a:ea typeface="Arial"/>
              <a:cs typeface="Arial"/>
              <a:sym typeface="Arial"/>
            </a:endParaRPr>
          </a:p>
        </p:txBody>
      </p:sp>
      <p:sp>
        <p:nvSpPr>
          <p:cNvPr id="138" name="Google Shape;138;p75"/>
          <p:cNvSpPr txBox="1"/>
          <p:nvPr/>
        </p:nvSpPr>
        <p:spPr>
          <a:xfrm>
            <a:off x="1594800" y="2098800"/>
            <a:ext cx="9045500"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57070"/>
              </a:buClr>
              <a:buSzPts val="2400"/>
              <a:buFont typeface="Arial"/>
              <a:buNone/>
            </a:pPr>
            <a:r>
              <a:rPr lang="en-US" sz="2400" baseline="0" dirty="0" smtClean="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a:t>
            </a:r>
            <a:endParaRPr sz="1800" dirty="0">
              <a:solidFill>
                <a:schemeClr val="dk1"/>
              </a:solidFill>
              <a:latin typeface="Arial"/>
              <a:ea typeface="Arial"/>
              <a:cs typeface="Arial"/>
              <a:sym typeface="Aria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9359" y="4880057"/>
            <a:ext cx="2480400" cy="677976"/>
          </a:xfrm>
          <a:prstGeom prst="rect">
            <a:avLst/>
          </a:prstGeom>
        </p:spPr>
      </p:pic>
    </p:spTree>
    <p:extLst>
      <p:ext uri="{BB962C8B-B14F-4D97-AF65-F5344CB8AC3E}">
        <p14:creationId xmlns:p14="http://schemas.microsoft.com/office/powerpoint/2010/main" val="297251238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879F3D"/>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00495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0E86D2-9C93-EA45-98E0-AE2178351686}"/>
              </a:ext>
            </a:extLst>
          </p:cNvPr>
          <p:cNvSpPr txBox="1"/>
          <p:nvPr userDrawn="1"/>
        </p:nvSpPr>
        <p:spPr>
          <a:xfrm>
            <a:off x="2671282" y="511374"/>
            <a:ext cx="8682518" cy="963149"/>
          </a:xfrm>
          <a:prstGeom prst="rect">
            <a:avLst/>
          </a:prstGeom>
          <a:noFill/>
        </p:spPr>
        <p:txBody>
          <a:bodyPr wrap="square" rtlCol="0">
            <a:spAutoFit/>
          </a:bodyPr>
          <a:lstStyle/>
          <a:p>
            <a:pPr algn="ctr">
              <a:lnSpc>
                <a:spcPct val="70000"/>
              </a:lnSpc>
            </a:pPr>
            <a:r>
              <a:rPr lang="en-US" sz="4000" b="1" i="0" dirty="0">
                <a:solidFill>
                  <a:schemeClr val="bg1"/>
                </a:solidFill>
                <a:latin typeface="Arial" panose="020B0604020202020204" pitchFamily="34" charset="0"/>
                <a:cs typeface="Arial" panose="020B0604020202020204" pitchFamily="34" charset="0"/>
              </a:rPr>
              <a:t>THANK YOU FOR YOUR ATTENTION</a:t>
            </a:r>
          </a:p>
        </p:txBody>
      </p:sp>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Tree>
    <p:extLst>
      <p:ext uri="{BB962C8B-B14F-4D97-AF65-F5344CB8AC3E}">
        <p14:creationId xmlns:p14="http://schemas.microsoft.com/office/powerpoint/2010/main" val="171948135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REFERENCES AND RESOURCES</a:t>
            </a:r>
          </a:p>
        </p:txBody>
      </p:sp>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Tree>
    <p:extLst>
      <p:ext uri="{BB962C8B-B14F-4D97-AF65-F5344CB8AC3E}">
        <p14:creationId xmlns:p14="http://schemas.microsoft.com/office/powerpoint/2010/main" val="128269046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CASES AND LEGISLATION</a:t>
            </a:r>
          </a:p>
        </p:txBody>
      </p:sp>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Tree>
    <p:extLst>
      <p:ext uri="{BB962C8B-B14F-4D97-AF65-F5344CB8AC3E}">
        <p14:creationId xmlns:p14="http://schemas.microsoft.com/office/powerpoint/2010/main" val="348934444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IMAGE AND SOUND REFERENCES</a:t>
            </a:r>
          </a:p>
        </p:txBody>
      </p:sp>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Tree>
    <p:extLst>
      <p:ext uri="{BB962C8B-B14F-4D97-AF65-F5344CB8AC3E}">
        <p14:creationId xmlns:p14="http://schemas.microsoft.com/office/powerpoint/2010/main" val="3217843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95263F"/>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LICENSING AND ATTRIBUTION</a:t>
            </a:r>
          </a:p>
        </p:txBody>
      </p:sp>
      <p:sp>
        <p:nvSpPr>
          <p:cNvPr id="2" name="TextBox 1">
            <a:extLst>
              <a:ext uri="{FF2B5EF4-FFF2-40B4-BE49-F238E27FC236}">
                <a16:creationId xmlns:a16="http://schemas.microsoft.com/office/drawing/2014/main" id="{69CBA60D-1A67-DB4B-B638-7390E0276D69}"/>
              </a:ext>
            </a:extLst>
          </p:cNvPr>
          <p:cNvSpPr txBox="1"/>
          <p:nvPr userDrawn="1"/>
        </p:nvSpPr>
        <p:spPr>
          <a:xfrm>
            <a:off x="1450426" y="1580190"/>
            <a:ext cx="9806153" cy="4062651"/>
          </a:xfrm>
          <a:prstGeom prst="rect">
            <a:avLst/>
          </a:prstGeom>
          <a:noFill/>
        </p:spPr>
        <p:txBody>
          <a:bodyPr wrap="square" rtlCol="0">
            <a:spAutoFit/>
          </a:bodyPr>
          <a:lstStyle/>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Suggested Citation:</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495300" lvl="1"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University of Alberta. 2018. “</a:t>
            </a:r>
            <a:r>
              <a:rPr lang="en-CA" sz="2000" baseline="0" dirty="0">
                <a:solidFill>
                  <a:schemeClr val="bg2">
                    <a:lumMod val="50000"/>
                  </a:schemeClr>
                </a:solidFill>
                <a:latin typeface="Arial" panose="020B0604020202020204" pitchFamily="34" charset="0"/>
                <a:cs typeface="Arial" panose="020B0604020202020204" pitchFamily="34" charset="0"/>
                <a:sym typeface="Calibri"/>
              </a:rPr>
              <a:t>Title of Module</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r>
              <a:rPr lang="en" sz="2000" i="1" baseline="0" dirty="0">
                <a:solidFill>
                  <a:schemeClr val="bg2">
                    <a:lumMod val="50000"/>
                  </a:schemeClr>
                </a:solidFill>
                <a:latin typeface="Arial" panose="020B0604020202020204" pitchFamily="34" charset="0"/>
                <a:cs typeface="Arial" panose="020B0604020202020204" pitchFamily="34" charset="0"/>
                <a:sym typeface="Calibri"/>
              </a:rPr>
              <a:t>Opening Up Copyright Instructional Module</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3"/>
              </a:rPr>
              <a:t>https://www.ualberta.ca/copyright/resources/opening-up-copyright-instructional-modules</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hlinkClick r:id="rId4"/>
            </a:endParaRPr>
          </a:p>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For the project overview and complete list of modules please visit the project website at: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3"/>
              </a:rPr>
              <a:t>https://www.ualberta.ca/copyright/resources/opening-up-copyright-instructional-modules</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Questions, comments, and suggestions should be directed to the University of Alberta’s Copyright Office at: </a:t>
            </a:r>
            <a:r>
              <a:rPr lang="en-US" sz="2000" baseline="0" dirty="0">
                <a:solidFill>
                  <a:schemeClr val="bg2">
                    <a:lumMod val="50000"/>
                  </a:schemeClr>
                </a:solidFill>
                <a:latin typeface="Arial" panose="020B0604020202020204" pitchFamily="34" charset="0"/>
                <a:cs typeface="Arial" panose="020B0604020202020204" pitchFamily="34" charset="0"/>
                <a:hlinkClick r:id="rId5"/>
              </a:rPr>
              <a:t>copyright@ualberta.ca</a:t>
            </a:r>
            <a:r>
              <a:rPr lang="en-US" sz="2000" baseline="0" dirty="0">
                <a:solidFill>
                  <a:schemeClr val="bg2">
                    <a:lumMod val="50000"/>
                  </a:schemeClr>
                </a:solidFill>
                <a:latin typeface="Arial" panose="020B0604020202020204" pitchFamily="34" charset="0"/>
                <a:cs typeface="Arial" panose="020B0604020202020204" pitchFamily="34" charset="0"/>
              </a:rPr>
              <a:t> </a:t>
            </a:r>
          </a:p>
          <a:p>
            <a:pPr marL="38100" indent="0">
              <a:lnSpc>
                <a:spcPct val="80000"/>
              </a:lnSpc>
              <a:spcBef>
                <a:spcPts val="0"/>
              </a:spcBef>
              <a:buClr>
                <a:schemeClr val="dk1"/>
              </a:buClr>
              <a:buSzPts val="1800"/>
              <a:buNone/>
            </a:pPr>
            <a:endParaRPr lang="en-US"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US" sz="2000" baseline="0" dirty="0">
                <a:solidFill>
                  <a:schemeClr val="bg2">
                    <a:lumMod val="50000"/>
                  </a:schemeClr>
                </a:solidFill>
                <a:latin typeface="Arial" panose="020B0604020202020204" pitchFamily="34" charset="0"/>
                <a:cs typeface="Arial" panose="020B0604020202020204" pitchFamily="34" charset="0"/>
                <a:sym typeface="Calibri"/>
              </a:rPr>
              <a:t>This module is made available and licensed under a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6"/>
              </a:rPr>
              <a:t>Creative Commons Attribution 4.0 International Licence</a:t>
            </a:r>
            <a:endParaRPr lang="en" sz="2000" baseline="0" dirty="0">
              <a:solidFill>
                <a:schemeClr val="bg2">
                  <a:lumMod val="50000"/>
                </a:schemeClr>
              </a:solidFill>
              <a:latin typeface="Arial" panose="020B0604020202020204" pitchFamily="34" charset="0"/>
              <a:cs typeface="Arial" panose="020B0604020202020204" pitchFamily="34" charset="0"/>
              <a:sym typeface="Calibri"/>
              <a:hlinkClick r:id="rId4"/>
            </a:endParaRPr>
          </a:p>
          <a:p>
            <a:endParaRPr lang="en-US" dirty="0"/>
          </a:p>
        </p:txBody>
      </p:sp>
      <p:sp>
        <p:nvSpPr>
          <p:cNvPr id="8" name="Text Placeholder 7">
            <a:extLst>
              <a:ext uri="{FF2B5EF4-FFF2-40B4-BE49-F238E27FC236}">
                <a16:creationId xmlns:a16="http://schemas.microsoft.com/office/drawing/2014/main" id="{18B284FA-E70E-A641-B0C7-7D506258D674}"/>
              </a:ext>
            </a:extLst>
          </p:cNvPr>
          <p:cNvSpPr>
            <a:spLocks noGrp="1"/>
          </p:cNvSpPr>
          <p:nvPr>
            <p:ph type="body" sz="quarter" idx="10" hasCustomPrompt="1"/>
          </p:nvPr>
        </p:nvSpPr>
        <p:spPr>
          <a:xfrm>
            <a:off x="1657037" y="5302790"/>
            <a:ext cx="9096822" cy="914400"/>
          </a:xfrm>
          <a:prstGeom prst="rect">
            <a:avLst/>
          </a:prstGeom>
        </p:spPr>
        <p:txBody>
          <a:bodyPr/>
          <a:lstStyle>
            <a:lvl1pPr marL="38100" indent="0">
              <a:lnSpc>
                <a:spcPct val="80000"/>
              </a:lnSpc>
              <a:spcBef>
                <a:spcPts val="0"/>
              </a:spcBef>
              <a:buClr>
                <a:schemeClr val="dk1"/>
              </a:buClr>
              <a:buSzPts val="1800"/>
              <a:buNone/>
              <a:defRPr/>
            </a:lvl1pPr>
            <a:lvl2pPr>
              <a:defRPr/>
            </a:lvl2pPr>
          </a:lstStyle>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Suggested Citation:</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495300" lvl="1"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University of Alberta. 2018. “</a:t>
            </a:r>
            <a:r>
              <a:rPr lang="en-CA" sz="2000" baseline="0" dirty="0">
                <a:solidFill>
                  <a:schemeClr val="bg2">
                    <a:lumMod val="50000"/>
                  </a:schemeClr>
                </a:solidFill>
                <a:latin typeface="Arial" panose="020B0604020202020204" pitchFamily="34" charset="0"/>
                <a:cs typeface="Arial" panose="020B0604020202020204" pitchFamily="34" charset="0"/>
                <a:sym typeface="Calibri"/>
              </a:rPr>
              <a:t>Title of Module</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r>
              <a:rPr lang="en" sz="2000" i="1" baseline="0" dirty="0">
                <a:solidFill>
                  <a:schemeClr val="bg2">
                    <a:lumMod val="50000"/>
                  </a:schemeClr>
                </a:solidFill>
                <a:latin typeface="Arial" panose="020B0604020202020204" pitchFamily="34" charset="0"/>
                <a:cs typeface="Arial" panose="020B0604020202020204" pitchFamily="34" charset="0"/>
                <a:sym typeface="Calibri"/>
              </a:rPr>
              <a:t>Opening Up Copyright Instructional Module</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3"/>
              </a:rPr>
              <a:t>https://www.ualberta.ca/copyright/resources/opening-up-copyright-instructional-modules</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hlinkClick r:id="rId4"/>
            </a:endParaRPr>
          </a:p>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For the project overview and complete list of modules please visit the project website at: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3"/>
              </a:rPr>
              <a:t>https://www.ualberta.ca/copyright/resources/opening-up-copyright-instructional-modules</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Questions, comments, and suggestions should be directed to the University of Alberta’s Copyright Office at: </a:t>
            </a:r>
            <a:r>
              <a:rPr lang="en-US" sz="2000" baseline="0" dirty="0">
                <a:solidFill>
                  <a:schemeClr val="bg2">
                    <a:lumMod val="50000"/>
                  </a:schemeClr>
                </a:solidFill>
                <a:latin typeface="Arial" panose="020B0604020202020204" pitchFamily="34" charset="0"/>
                <a:cs typeface="Arial" panose="020B0604020202020204" pitchFamily="34" charset="0"/>
                <a:hlinkClick r:id="rId5"/>
              </a:rPr>
              <a:t>copyright@ualberta.ca</a:t>
            </a:r>
            <a:r>
              <a:rPr lang="en-US" sz="2000" baseline="0" dirty="0">
                <a:solidFill>
                  <a:schemeClr val="bg2">
                    <a:lumMod val="50000"/>
                  </a:schemeClr>
                </a:solidFill>
                <a:latin typeface="Arial" panose="020B0604020202020204" pitchFamily="34" charset="0"/>
                <a:cs typeface="Arial" panose="020B0604020202020204" pitchFamily="34" charset="0"/>
              </a:rPr>
              <a:t> </a:t>
            </a:r>
          </a:p>
          <a:p>
            <a:pPr marL="38100" indent="0">
              <a:lnSpc>
                <a:spcPct val="80000"/>
              </a:lnSpc>
              <a:spcBef>
                <a:spcPts val="0"/>
              </a:spcBef>
              <a:buClr>
                <a:schemeClr val="dk1"/>
              </a:buClr>
              <a:buSzPts val="1800"/>
              <a:buNone/>
            </a:pPr>
            <a:endParaRPr lang="en-US"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US" sz="2000" baseline="0" dirty="0">
                <a:solidFill>
                  <a:schemeClr val="bg2">
                    <a:lumMod val="50000"/>
                  </a:schemeClr>
                </a:solidFill>
                <a:latin typeface="Arial" panose="020B0604020202020204" pitchFamily="34" charset="0"/>
                <a:cs typeface="Arial" panose="020B0604020202020204" pitchFamily="34" charset="0"/>
                <a:sym typeface="Calibri"/>
              </a:rPr>
              <a:t>This module is made available and licensed under a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6"/>
              </a:rPr>
              <a:t>Creative Commons Attribution 4.0 International Licence</a:t>
            </a:r>
            <a:endParaRPr lang="en" sz="2000" baseline="0" dirty="0">
              <a:solidFill>
                <a:schemeClr val="bg2">
                  <a:lumMod val="50000"/>
                </a:schemeClr>
              </a:solidFill>
              <a:latin typeface="Arial" panose="020B0604020202020204" pitchFamily="34" charset="0"/>
              <a:cs typeface="Arial" panose="020B0604020202020204" pitchFamily="34" charset="0"/>
              <a:sym typeface="Calibri"/>
              <a:hlinkClick r:id="rId4"/>
            </a:endParaRPr>
          </a:p>
          <a:p>
            <a:pPr lvl="0"/>
            <a:endParaRPr lang="en-US" dirty="0"/>
          </a:p>
        </p:txBody>
      </p:sp>
    </p:spTree>
    <p:extLst>
      <p:ext uri="{BB962C8B-B14F-4D97-AF65-F5344CB8AC3E}">
        <p14:creationId xmlns:p14="http://schemas.microsoft.com/office/powerpoint/2010/main" val="2206675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108029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Jamie Stewart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Matt Cheung</a:t>
            </a: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Jesse Carson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2" name="TextBox 1">
            <a:extLst>
              <a:ext uri="{FF2B5EF4-FFF2-40B4-BE49-F238E27FC236}">
                <a16:creationId xmlns:a16="http://schemas.microsoft.com/office/drawing/2014/main" id="{E5ECB1CA-7D83-7A4A-A338-5F79636B9CE2}"/>
              </a:ext>
            </a:extLst>
          </p:cNvPr>
          <p:cNvSpPr txBox="1"/>
          <p:nvPr userDrawn="1"/>
        </p:nvSpPr>
        <p:spPr>
          <a:xfrm>
            <a:off x="2671282" y="524256"/>
            <a:ext cx="8682518" cy="707886"/>
          </a:xfrm>
          <a:prstGeom prst="rect">
            <a:avLst/>
          </a:prstGeom>
          <a:noFill/>
        </p:spPr>
        <p:txBody>
          <a:bodyPr wrap="square" rtlCol="0">
            <a:spAutoFit/>
          </a:bodyPr>
          <a:lstStyle/>
          <a:p>
            <a:pPr algn="ctr"/>
            <a:r>
              <a:rPr lang="en-US" sz="4000" b="1" i="0" dirty="0">
                <a:solidFill>
                  <a:schemeClr val="bg1"/>
                </a:solidFill>
                <a:latin typeface="Arial" panose="020B0604020202020204" pitchFamily="34" charset="0"/>
                <a:cs typeface="Arial" panose="020B0604020202020204" pitchFamily="34" charset="0"/>
              </a:rPr>
              <a:t>CONTRIBUTORS</a:t>
            </a:r>
          </a:p>
        </p:txBody>
      </p:sp>
    </p:spTree>
    <p:extLst>
      <p:ext uri="{BB962C8B-B14F-4D97-AF65-F5344CB8AC3E}">
        <p14:creationId xmlns:p14="http://schemas.microsoft.com/office/powerpoint/2010/main" val="3978798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3" name="TextBox 2">
            <a:extLst>
              <a:ext uri="{FF2B5EF4-FFF2-40B4-BE49-F238E27FC236}">
                <a16:creationId xmlns:a16="http://schemas.microsoft.com/office/drawing/2014/main" id="{58D5CFCC-C925-4E4A-B9D9-114500E1C598}"/>
              </a:ext>
            </a:extLst>
          </p:cNvPr>
          <p:cNvSpPr txBox="1"/>
          <p:nvPr userDrawn="1"/>
        </p:nvSpPr>
        <p:spPr>
          <a:xfrm>
            <a:off x="2653048" y="515155"/>
            <a:ext cx="8693239" cy="707886"/>
          </a:xfrm>
          <a:prstGeom prst="rect">
            <a:avLst/>
          </a:prstGeom>
          <a:noFill/>
        </p:spPr>
        <p:txBody>
          <a:bodyPr wrap="square" rtlCol="0">
            <a:spAutoFit/>
          </a:bodyPr>
          <a:lstStyle/>
          <a:p>
            <a:pPr algn="ctr"/>
            <a:r>
              <a:rPr lang="en-US" sz="4000" b="1" i="0" dirty="0">
                <a:solidFill>
                  <a:schemeClr val="bg1"/>
                </a:solidFill>
                <a:latin typeface="Arial" panose="020B0604020202020204" pitchFamily="34" charset="0"/>
                <a:cs typeface="Arial" panose="020B0604020202020204" pitchFamily="34" charset="0"/>
              </a:rPr>
              <a:t>ACKNOWLEDGEMENT</a:t>
            </a:r>
          </a:p>
        </p:txBody>
      </p:sp>
    </p:spTree>
    <p:extLst>
      <p:ext uri="{BB962C8B-B14F-4D97-AF65-F5344CB8AC3E}">
        <p14:creationId xmlns:p14="http://schemas.microsoft.com/office/powerpoint/2010/main" val="2627873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CB534C"/>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6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F7CA00"/>
              </a:buClr>
              <a:buSzPts val="6000"/>
              <a:buFont typeface="Arial"/>
              <a:buNone/>
              <a:defRPr sz="6000" b="1" i="0" u="none" strike="noStrike" cap="none">
                <a:solidFill>
                  <a:srgbClr val="F7CA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6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757070"/>
              </a:buClr>
              <a:buSzPts val="2400"/>
              <a:buFont typeface="Arial"/>
              <a:buNone/>
              <a:defRPr sz="2400" b="0" i="0" u="none" strike="noStrike" cap="none">
                <a:solidFill>
                  <a:srgbClr val="75707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00" name="Google Shape;100;p67" descr="Image result for cc-by">
            <a:hlinkClick r:id="rId3"/>
          </p:cNvPr>
          <p:cNvPicPr preferRelativeResize="0"/>
          <p:nvPr/>
        </p:nvPicPr>
        <p:blipFill rotWithShape="1">
          <a:blip r:embed="rId4">
            <a:alphaModFix/>
          </a:blip>
          <a:srcRect/>
          <a:stretch/>
        </p:blipFill>
        <p:spPr>
          <a:xfrm>
            <a:off x="10560127" y="5880819"/>
            <a:ext cx="1106542" cy="390456"/>
          </a:xfrm>
          <a:prstGeom prst="rect">
            <a:avLst/>
          </a:prstGeom>
          <a:noFill/>
          <a:ln>
            <a:noFill/>
          </a:ln>
        </p:spPr>
      </p:pic>
      <p:sp>
        <p:nvSpPr>
          <p:cNvPr id="102" name="Google Shape;102;p67"/>
          <p:cNvSpPr txBox="1"/>
          <p:nvPr/>
        </p:nvSpPr>
        <p:spPr>
          <a:xfrm>
            <a:off x="2888714" y="6134784"/>
            <a:ext cx="641457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100" dirty="0">
                <a:solidFill>
                  <a:schemeClr val="dk1"/>
                </a:solidFill>
                <a:latin typeface="Arial"/>
                <a:ea typeface="Arial"/>
                <a:cs typeface="Arial"/>
                <a:sym typeface="Arial"/>
              </a:rPr>
              <a:t>This instructional module is not intended as legal advice. </a:t>
            </a:r>
            <a:r>
              <a:rPr lang="en-US" sz="1100" dirty="0" smtClean="0">
                <a:solidFill>
                  <a:schemeClr val="dk1"/>
                </a:solidFill>
                <a:latin typeface="Arial"/>
                <a:ea typeface="Arial"/>
                <a:cs typeface="Arial"/>
                <a:sym typeface="Arial"/>
              </a:rPr>
              <a:t>All </a:t>
            </a:r>
            <a:r>
              <a:rPr lang="en-US" sz="1100" dirty="0">
                <a:solidFill>
                  <a:schemeClr val="dk1"/>
                </a:solidFill>
                <a:latin typeface="Arial"/>
                <a:ea typeface="Arial"/>
                <a:cs typeface="Arial"/>
                <a:sym typeface="Arial"/>
              </a:rPr>
              <a:t>Opening Up Copyright modules are made available under a </a:t>
            </a:r>
            <a:r>
              <a:rPr lang="en-US" sz="1100" u="sng" dirty="0">
                <a:solidFill>
                  <a:schemeClr val="dk1"/>
                </a:solid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Creative Commons Attribution 4.0 (CC-BY-4.0) International license</a:t>
            </a:r>
            <a:r>
              <a:rPr lang="en-US" sz="1100" dirty="0">
                <a:solidFill>
                  <a:schemeClr val="dk1"/>
                </a:solidFill>
                <a:latin typeface="Arial"/>
                <a:ea typeface="Arial"/>
                <a:cs typeface="Arial"/>
                <a:sym typeface="Arial"/>
              </a:rPr>
              <a:t>. </a:t>
            </a:r>
            <a:endParaRPr dirty="0"/>
          </a:p>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
        <p:nvSpPr>
          <p:cNvPr id="9" name="Text Placeholder 3">
            <a:extLst>
              <a:ext uri="{FF2B5EF4-FFF2-40B4-BE49-F238E27FC236}">
                <a16:creationId xmlns:a16="http://schemas.microsoft.com/office/drawing/2014/main" id="{4DFE435C-F19F-A144-ABE4-719DF158B43C}"/>
              </a:ext>
            </a:extLst>
          </p:cNvPr>
          <p:cNvSpPr>
            <a:spLocks noGrp="1"/>
          </p:cNvSpPr>
          <p:nvPr>
            <p:ph type="body" sz="quarter" idx="4294967295"/>
          </p:nvPr>
        </p:nvSpPr>
        <p:spPr>
          <a:xfrm>
            <a:off x="10380663" y="6270625"/>
            <a:ext cx="1428750" cy="374650"/>
          </a:xfrm>
          <a:prstGeom prst="rect">
            <a:avLst/>
          </a:prstGeom>
        </p:spPr>
        <p:txBody>
          <a:bodyPr/>
          <a:lstStyle/>
          <a:p>
            <a:pPr marL="0" indent="0" algn="ctr">
              <a:buNone/>
            </a:pPr>
            <a:endParaRPr lang="en-US" sz="1800" dirty="0"/>
          </a:p>
        </p:txBody>
      </p:sp>
    </p:spTree>
    <p:extLst>
      <p:ext uri="{BB962C8B-B14F-4D97-AF65-F5344CB8AC3E}">
        <p14:creationId xmlns:p14="http://schemas.microsoft.com/office/powerpoint/2010/main" val="34761211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wo Content" preserve="1">
  <p:cSld name="2_Two Content">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10" name="Google Shape;110;p69"/>
          <p:cNvSpPr txBox="1"/>
          <p:nvPr/>
        </p:nvSpPr>
        <p:spPr>
          <a:xfrm>
            <a:off x="2671282" y="512064"/>
            <a:ext cx="8682518" cy="963149"/>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THANK  YOU  FOR YOUR ATTENTION</a:t>
            </a:r>
            <a:endParaRPr sz="4000" b="1">
              <a:solidFill>
                <a:schemeClr val="lt1"/>
              </a:solidFill>
              <a:latin typeface="Arial"/>
              <a:ea typeface="Arial"/>
              <a:cs typeface="Arial"/>
              <a:sym typeface="Aria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20282333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wo Content" preserve="1">
  <p:cSld name="5_Two Content">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72"/>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9" name="Google Shape;119;p72"/>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IMAGE AND SOUND REFERENCES </a:t>
            </a:r>
            <a:endParaRPr sz="4000" b="1">
              <a:solidFill>
                <a:schemeClr val="lt1"/>
              </a:solidFill>
              <a:latin typeface="Arial"/>
              <a:ea typeface="Arial"/>
              <a:cs typeface="Arial"/>
              <a:sym typeface="Arial"/>
            </a:endParaRPr>
          </a:p>
        </p:txBody>
      </p:sp>
    </p:spTree>
    <p:extLst>
      <p:ext uri="{BB962C8B-B14F-4D97-AF65-F5344CB8AC3E}">
        <p14:creationId xmlns:p14="http://schemas.microsoft.com/office/powerpoint/2010/main" val="19669896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Two Content" preserve="1">
  <p:cSld name="6_Two Content">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73"/>
          <p:cNvSpPr txBox="1"/>
          <p:nvPr/>
        </p:nvSpPr>
        <p:spPr>
          <a:xfrm>
            <a:off x="1455738" y="3441680"/>
            <a:ext cx="9863426" cy="28007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tx1"/>
                </a:solidFill>
                <a:latin typeface="Arial"/>
                <a:ea typeface="Arial"/>
                <a:cs typeface="Arial"/>
                <a:sym typeface="Arial"/>
              </a:rPr>
              <a:t>For the project overview and complete list of modules please visit the project website at: </a:t>
            </a:r>
            <a:r>
              <a:rPr lang="en-US" sz="2000" u="sng" dirty="0">
                <a:solidFill>
                  <a:srgbClr val="757070"/>
                </a:solid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https://sites.library.ualberta.ca/copyright/</a:t>
            </a:r>
            <a:r>
              <a:rPr lang="en-US" sz="2000" dirty="0">
                <a:solidFill>
                  <a:srgbClr val="757070"/>
                </a:solidFill>
                <a:latin typeface="Arial"/>
                <a:ea typeface="Arial"/>
                <a:cs typeface="Arial"/>
                <a:sym typeface="Arial"/>
              </a:rPr>
              <a:t> </a:t>
            </a:r>
            <a:endParaRPr dirty="0"/>
          </a:p>
          <a:p>
            <a:pPr marL="0" marR="0" lvl="0" indent="0" algn="l" rtl="0">
              <a:spcBef>
                <a:spcPts val="0"/>
              </a:spcBef>
              <a:spcAft>
                <a:spcPts val="0"/>
              </a:spcAft>
              <a:buNone/>
            </a:pPr>
            <a:endParaRPr sz="2000" dirty="0">
              <a:solidFill>
                <a:srgbClr val="757070"/>
              </a:solidFill>
              <a:latin typeface="Arial"/>
              <a:ea typeface="Arial"/>
              <a:cs typeface="Arial"/>
              <a:sym typeface="Arial"/>
            </a:endParaRPr>
          </a:p>
          <a:p>
            <a:pPr marL="0" marR="0" lvl="0" indent="0" algn="l" rtl="0">
              <a:spcBef>
                <a:spcPts val="0"/>
              </a:spcBef>
              <a:spcAft>
                <a:spcPts val="0"/>
              </a:spcAft>
              <a:buNone/>
            </a:pPr>
            <a:r>
              <a:rPr lang="en-US" sz="2000" dirty="0">
                <a:solidFill>
                  <a:schemeClr val="tx1"/>
                </a:solidFill>
                <a:latin typeface="Arial"/>
                <a:ea typeface="Arial"/>
                <a:cs typeface="Arial"/>
                <a:sym typeface="Arial"/>
              </a:rPr>
              <a:t>Questions, comments, and suggestions should be directed </a:t>
            </a:r>
            <a:r>
              <a:rPr lang="en-US" sz="2000" dirty="0" smtClean="0">
                <a:solidFill>
                  <a:schemeClr val="tx1"/>
                </a:solidFill>
                <a:latin typeface="Arial"/>
                <a:ea typeface="Arial"/>
                <a:cs typeface="Arial"/>
                <a:sym typeface="Arial"/>
              </a:rPr>
              <a:t>to:</a:t>
            </a:r>
            <a:r>
              <a:rPr lang="en-US" sz="2000" dirty="0" smtClean="0">
                <a:solidFill>
                  <a:srgbClr val="757070"/>
                </a:solidFill>
                <a:latin typeface="Arial"/>
                <a:ea typeface="Arial"/>
                <a:cs typeface="Arial"/>
                <a:sym typeface="Arial"/>
              </a:rPr>
              <a:t> </a:t>
            </a:r>
            <a:r>
              <a:rPr lang="en-US" sz="2000" u="sng" dirty="0" smtClean="0">
                <a:solidFill>
                  <a:srgbClr val="757070"/>
                </a:solidFill>
                <a:latin typeface="Arial"/>
                <a:ea typeface="Arial"/>
                <a:cs typeface="Arial"/>
                <a:sym typeface="Arial"/>
                <a:hlinkClick r:id="rId4"/>
              </a:rPr>
              <a:t>ouc@ualberta.ca</a:t>
            </a:r>
            <a:endParaRPr sz="2000" dirty="0">
              <a:solidFill>
                <a:srgbClr val="757070"/>
              </a:solidFill>
              <a:latin typeface="Arial"/>
              <a:ea typeface="Arial"/>
              <a:cs typeface="Arial"/>
              <a:sym typeface="Arial"/>
            </a:endParaRPr>
          </a:p>
          <a:p>
            <a:pPr marL="0" marR="0" lvl="0" indent="0" algn="l" rtl="0">
              <a:spcBef>
                <a:spcPts val="0"/>
              </a:spcBef>
              <a:spcAft>
                <a:spcPts val="0"/>
              </a:spcAft>
              <a:buNone/>
            </a:pPr>
            <a:endParaRPr sz="2000" dirty="0">
              <a:solidFill>
                <a:srgbClr val="757070"/>
              </a:solidFill>
              <a:latin typeface="Arial"/>
              <a:ea typeface="Arial"/>
              <a:cs typeface="Arial"/>
              <a:sym typeface="Arial"/>
            </a:endParaRPr>
          </a:p>
          <a:p>
            <a:pPr marL="0" marR="0" lvl="0" indent="0" algn="l" rtl="0">
              <a:spcBef>
                <a:spcPts val="0"/>
              </a:spcBef>
              <a:spcAft>
                <a:spcPts val="0"/>
              </a:spcAft>
              <a:buNone/>
            </a:pPr>
            <a:r>
              <a:rPr lang="en-US" sz="2000" dirty="0">
                <a:solidFill>
                  <a:schemeClr val="tx1"/>
                </a:solidFill>
                <a:latin typeface="Arial"/>
                <a:ea typeface="Arial"/>
                <a:cs typeface="Arial"/>
                <a:sym typeface="Arial"/>
              </a:rPr>
              <a:t>This module is made available and licensed under a</a:t>
            </a:r>
            <a:r>
              <a:rPr lang="en-US" sz="2000" dirty="0">
                <a:solidFill>
                  <a:srgbClr val="757070"/>
                </a:solidFill>
                <a:latin typeface="Arial"/>
                <a:ea typeface="Arial"/>
                <a:cs typeface="Arial"/>
                <a:sym typeface="Arial"/>
              </a:rPr>
              <a:t> </a:t>
            </a:r>
            <a:r>
              <a:rPr lang="en-US" sz="2000" u="sng" dirty="0">
                <a:solidFill>
                  <a:srgbClr val="757070"/>
                </a:solidFill>
                <a:latin typeface="Arial"/>
                <a:ea typeface="Arial"/>
                <a:cs typeface="Arial"/>
                <a:sym typeface="Aria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Creative Commons Attribution 4.0 International </a:t>
            </a:r>
            <a:r>
              <a:rPr lang="en-US" sz="2000" u="sng" dirty="0" err="1">
                <a:solidFill>
                  <a:srgbClr val="757070"/>
                </a:solidFill>
                <a:latin typeface="Arial"/>
                <a:ea typeface="Arial"/>
                <a:cs typeface="Arial"/>
                <a:sym typeface="Aria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Licence</a:t>
            </a:r>
            <a:endParaRPr sz="2000" dirty="0">
              <a:solidFill>
                <a:srgbClr val="757070"/>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22" name="Google Shape;122;p73"/>
          <p:cNvSpPr txBox="1">
            <a:spLocks noGrp="1"/>
          </p:cNvSpPr>
          <p:nvPr>
            <p:ph type="body" idx="1"/>
          </p:nvPr>
        </p:nvSpPr>
        <p:spPr>
          <a:xfrm>
            <a:off x="2063510" y="2253164"/>
            <a:ext cx="9290290" cy="87073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chemeClr val="tx1"/>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3" name="Google Shape;123;p73"/>
          <p:cNvSpPr txBox="1"/>
          <p:nvPr/>
        </p:nvSpPr>
        <p:spPr>
          <a:xfrm>
            <a:off x="1455738" y="1718034"/>
            <a:ext cx="989806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tx1"/>
                </a:solidFill>
                <a:latin typeface="Arial"/>
                <a:ea typeface="Arial"/>
                <a:cs typeface="Arial"/>
                <a:sym typeface="Arial"/>
              </a:rPr>
              <a:t>Suggested Citation:</a:t>
            </a:r>
            <a:endParaRPr dirty="0">
              <a:solidFill>
                <a:schemeClr val="tx1"/>
              </a:solidFill>
            </a:endParaRPr>
          </a:p>
        </p:txBody>
      </p:sp>
      <p:sp>
        <p:nvSpPr>
          <p:cNvPr id="124" name="Google Shape;124;p73"/>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LICENSING AND ATTRIBUTION</a:t>
            </a:r>
            <a:endParaRPr sz="4000" b="1">
              <a:solidFill>
                <a:schemeClr val="lt1"/>
              </a:solidFill>
              <a:latin typeface="Arial"/>
              <a:ea typeface="Arial"/>
              <a:cs typeface="Arial"/>
              <a:sym typeface="Arial"/>
            </a:endParaRPr>
          </a:p>
        </p:txBody>
      </p:sp>
    </p:spTree>
    <p:extLst>
      <p:ext uri="{BB962C8B-B14F-4D97-AF65-F5344CB8AC3E}">
        <p14:creationId xmlns:p14="http://schemas.microsoft.com/office/powerpoint/2010/main" val="20413847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511" r:id="rId1"/>
    <p:sldLayoutId id="2147493482" r:id="rId2"/>
    <p:sldLayoutId id="2147493512" r:id="rId3"/>
    <p:sldLayoutId id="2147493513" r:id="rId4"/>
    <p:sldLayoutId id="2147493514" r:id="rId5"/>
    <p:sldLayoutId id="2147493509" r:id="rId6"/>
    <p:sldLayoutId id="214749351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729033"/>
      </p:ext>
    </p:extLst>
  </p:cSld>
  <p:clrMap bg1="lt1" tx1="dk1" bg2="lt2" tx2="dk2" accent1="accent1" accent2="accent2" accent3="accent3" accent4="accent4" accent5="accent5" accent6="accent6" hlink="hlink" folHlink="folHlink"/>
  <p:sldLayoutIdLst>
    <p:sldLayoutId id="2147493501" r:id="rId1"/>
    <p:sldLayoutId id="2147493502" r:id="rId2"/>
    <p:sldLayoutId id="2147493503" r:id="rId3"/>
    <p:sldLayoutId id="2147493504" r:id="rId4"/>
    <p:sldLayoutId id="2147493505" r:id="rId5"/>
    <p:sldLayoutId id="2147493507" r:id="rId6"/>
    <p:sldLayoutId id="2147493508"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8.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1.svg"/><Relationship Id="rId11" Type="http://schemas.openxmlformats.org/officeDocument/2006/relationships/image" Target="../media/image22.png"/><Relationship Id="rId5" Type="http://schemas.openxmlformats.org/officeDocument/2006/relationships/image" Target="../media/image47.png"/><Relationship Id="rId10" Type="http://schemas.openxmlformats.org/officeDocument/2006/relationships/image" Target="../media/image55.svg"/><Relationship Id="rId4" Type="http://schemas.openxmlformats.org/officeDocument/2006/relationships/image" Target="../media/image21.jp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30.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53.pn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gif"/><Relationship Id="rId7" Type="http://schemas.openxmlformats.org/officeDocument/2006/relationships/image" Target="../media/image63.sv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1.jpg"/><Relationship Id="rId4" Type="http://schemas.openxmlformats.org/officeDocument/2006/relationships/image" Target="../media/image17.png"/><Relationship Id="rId9" Type="http://schemas.openxmlformats.org/officeDocument/2006/relationships/image" Target="../media/image21.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hyperlink" Target="https://thenounproject.com/icon/1587076" TargetMode="External"/><Relationship Id="rId3" Type="http://schemas.openxmlformats.org/officeDocument/2006/relationships/hyperlink" Target="https://pixabay.com/en/arabian-arab-girl-" TargetMode="External"/><Relationship Id="rId7" Type="http://schemas.openxmlformats.org/officeDocument/2006/relationships/hyperlink" Target="https://thenounproject.com/icon/1163976"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s://thenounproject.com/icon/1962276" TargetMode="External"/><Relationship Id="rId11" Type="http://schemas.openxmlformats.org/officeDocument/2006/relationships/hyperlink" Target="https://www.flickr.com/photos/fuzzy/550450176" TargetMode="External"/><Relationship Id="rId5" Type="http://schemas.openxmlformats.org/officeDocument/2006/relationships/hyperlink" Target="https://www.flickr.com/photos/memebinge/14172428246" TargetMode="External"/><Relationship Id="rId10" Type="http://schemas.openxmlformats.org/officeDocument/2006/relationships/hyperlink" Target="https://thenounproject.com/icon/869929" TargetMode="External"/><Relationship Id="rId4" Type="http://schemas.openxmlformats.org/officeDocument/2006/relationships/hyperlink" Target="https://pixabay.com/en/arabian-arab-girl-female-ethnic-1456184/" TargetMode="External"/><Relationship Id="rId9" Type="http://schemas.openxmlformats.org/officeDocument/2006/relationships/hyperlink" Target="https://thenounproject.com/icon/1787402/"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thenounproject.com/icon/163857" TargetMode="External"/><Relationship Id="rId3" Type="http://schemas.openxmlformats.org/officeDocument/2006/relationships/hyperlink" Target="https://www.flickr.com/photos/barbourians/7220144234" TargetMode="External"/><Relationship Id="rId7" Type="http://schemas.openxmlformats.org/officeDocument/2006/relationships/hyperlink" Target="https://thenounproject.com/term/library/1122686"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s://thenounproject.com/term/accessibility/975764" TargetMode="External"/><Relationship Id="rId5" Type="http://schemas.openxmlformats.org/officeDocument/2006/relationships/hyperlink" Target="https://imgs.xkcd.com/comics/cat_proximity.png" TargetMode="External"/><Relationship Id="rId4" Type="http://schemas.openxmlformats.org/officeDocument/2006/relationships/hyperlink" Target="https://thenounproject.com/icon/86670" TargetMode="External"/><Relationship Id="rId9" Type="http://schemas.openxmlformats.org/officeDocument/2006/relationships/hyperlink" Target="https://en.wikipedia.org/wiki/File:Commons-logo.sv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pngall.com/copyright-all-rights-" TargetMode="External"/><Relationship Id="rId7" Type="http://schemas.openxmlformats.org/officeDocument/2006/relationships/hyperlink" Target="http://www.hooksounds.com/"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s://pixabay.com/illustrations/teacher-bookworm-glasses-professor-359311/" TargetMode="External"/><Relationship Id="rId5" Type="http://schemas.openxmlformats.org/officeDocument/2006/relationships/hyperlink" Target="https://commons.wikimedia.org/wiki/File:Charming_Cartoon_Businessman.svg" TargetMode="External"/><Relationship Id="rId4" Type="http://schemas.openxmlformats.org/officeDocument/2006/relationships/hyperlink" Target="http://www.pngall.com/copyright-all-rights-reserved-symbol-png"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2.jpg"/><Relationship Id="rId7" Type="http://schemas.openxmlformats.org/officeDocument/2006/relationships/image" Target="../media/image36.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gif"/></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9.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panose="020B0604020202020204" pitchFamily="34" charset="0"/>
                <a:cs typeface="Arial" panose="020B0604020202020204" pitchFamily="34" charset="0"/>
              </a:rPr>
              <a:t>Including </a:t>
            </a:r>
            <a:r>
              <a:rPr lang="en-US" dirty="0" smtClean="0">
                <a:latin typeface="Arial" panose="020B0604020202020204" pitchFamily="34" charset="0"/>
                <a:cs typeface="Arial" panose="020B0604020202020204" pitchFamily="34" charset="0"/>
              </a:rPr>
              <a:t>Third-Party </a:t>
            </a:r>
            <a:r>
              <a:rPr lang="en-US" dirty="0">
                <a:latin typeface="Arial" panose="020B0604020202020204" pitchFamily="34" charset="0"/>
                <a:cs typeface="Arial" panose="020B0604020202020204" pitchFamily="34" charset="0"/>
              </a:rPr>
              <a:t>Content in Your Work</a:t>
            </a:r>
            <a:endParaRPr lang="en-CA" dirty="0"/>
          </a:p>
        </p:txBody>
      </p:sp>
      <p:sp>
        <p:nvSpPr>
          <p:cNvPr id="3" name="Subtitle 2"/>
          <p:cNvSpPr>
            <a:spLocks noGrp="1"/>
          </p:cNvSpPr>
          <p:nvPr>
            <p:ph type="subTitle" idx="1"/>
          </p:nvPr>
        </p:nvSpPr>
        <p:spPr/>
        <p:txBody>
          <a:bodyPr/>
          <a:lstStyle/>
          <a:p>
            <a:endParaRPr lang="en-CA"/>
          </a:p>
        </p:txBody>
      </p:sp>
      <p:sp>
        <p:nvSpPr>
          <p:cNvPr id="5" name="TextBox 4">
            <a:extLst>
              <a:ext uri="{FF2B5EF4-FFF2-40B4-BE49-F238E27FC236}">
                <a16:creationId xmlns:a16="http://schemas.microsoft.com/office/drawing/2014/main" id="{2EF154F9-5BE6-4D28-BD9C-CAB1DE35DDF9}"/>
              </a:ext>
            </a:extLst>
          </p:cNvPr>
          <p:cNvSpPr txBox="1"/>
          <p:nvPr/>
        </p:nvSpPr>
        <p:spPr>
          <a:xfrm>
            <a:off x="10443029" y="6290067"/>
            <a:ext cx="1321762" cy="369332"/>
          </a:xfrm>
          <a:prstGeom prst="rect">
            <a:avLst/>
          </a:prstGeom>
          <a:noFill/>
        </p:spPr>
        <p:txBody>
          <a:bodyPr wrap="square" rtlCol="0">
            <a:spAutoFit/>
          </a:bodyPr>
          <a:lstStyle/>
          <a:p>
            <a:r>
              <a:rPr lang="en-CA" dirty="0" smtClean="0"/>
              <a:t>*April </a:t>
            </a:r>
            <a:r>
              <a:rPr lang="en-CA" dirty="0"/>
              <a:t>2019</a:t>
            </a:r>
          </a:p>
        </p:txBody>
      </p:sp>
    </p:spTree>
    <p:extLst>
      <p:ext uri="{BB962C8B-B14F-4D97-AF65-F5344CB8AC3E}">
        <p14:creationId xmlns:p14="http://schemas.microsoft.com/office/powerpoint/2010/main" val="2933813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F392DF-8390-4DB0-ABE5-1266B7EE1DBD}"/>
              </a:ext>
            </a:extLst>
          </p:cNvPr>
          <p:cNvSpPr>
            <a:spLocks noGrp="1"/>
          </p:cNvSpPr>
          <p:nvPr>
            <p:ph type="title"/>
          </p:nvPr>
        </p:nvSpPr>
        <p:spPr/>
        <p:txBody>
          <a:bodyPr/>
          <a:lstStyle/>
          <a:p>
            <a:r>
              <a:rPr lang="en-CA" dirty="0"/>
              <a:t>AFFILIATION</a:t>
            </a:r>
          </a:p>
        </p:txBody>
      </p:sp>
      <p:grpSp>
        <p:nvGrpSpPr>
          <p:cNvPr id="13" name="IEE screencap">
            <a:extLst>
              <a:ext uri="{FF2B5EF4-FFF2-40B4-BE49-F238E27FC236}">
                <a16:creationId xmlns:a16="http://schemas.microsoft.com/office/drawing/2014/main" id="{49EED4A8-8E5F-D043-92DE-7EE8F2DF3EB8}"/>
              </a:ext>
            </a:extLst>
          </p:cNvPr>
          <p:cNvGrpSpPr/>
          <p:nvPr/>
        </p:nvGrpSpPr>
        <p:grpSpPr>
          <a:xfrm>
            <a:off x="576943" y="2066889"/>
            <a:ext cx="11038114" cy="3993247"/>
            <a:chOff x="576943" y="2066889"/>
            <a:chExt cx="11038114" cy="3993247"/>
          </a:xfrm>
        </p:grpSpPr>
        <p:pic>
          <p:nvPicPr>
            <p:cNvPr id="4" name="IEEE header" descr="A screenshot of a cell phone&#10;&#10;Description automatically generated">
              <a:extLst>
                <a:ext uri="{FF2B5EF4-FFF2-40B4-BE49-F238E27FC236}">
                  <a16:creationId xmlns:a16="http://schemas.microsoft.com/office/drawing/2014/main" id="{8A232FCD-657F-3043-9CDF-0DB60C4B0BB7}"/>
                </a:ext>
              </a:extLst>
            </p:cNvPr>
            <p:cNvPicPr>
              <a:picLocks noChangeAspect="1"/>
            </p:cNvPicPr>
            <p:nvPr/>
          </p:nvPicPr>
          <p:blipFill>
            <a:blip r:embed="rId3"/>
            <a:stretch>
              <a:fillRect/>
            </a:stretch>
          </p:blipFill>
          <p:spPr>
            <a:xfrm>
              <a:off x="576943" y="2066889"/>
              <a:ext cx="11038114" cy="3334003"/>
            </a:xfrm>
            <a:prstGeom prst="rect">
              <a:avLst/>
            </a:prstGeom>
          </p:spPr>
        </p:pic>
        <p:pic>
          <p:nvPicPr>
            <p:cNvPr id="9" name="IEEE footer">
              <a:extLst>
                <a:ext uri="{FF2B5EF4-FFF2-40B4-BE49-F238E27FC236}">
                  <a16:creationId xmlns:a16="http://schemas.microsoft.com/office/drawing/2014/main" id="{D2799C0F-6782-E841-A097-00C04242CAC3}"/>
                </a:ext>
              </a:extLst>
            </p:cNvPr>
            <p:cNvPicPr>
              <a:picLocks noChangeAspect="1"/>
            </p:cNvPicPr>
            <p:nvPr/>
          </p:nvPicPr>
          <p:blipFill>
            <a:blip r:embed="rId4"/>
            <a:stretch>
              <a:fillRect/>
            </a:stretch>
          </p:blipFill>
          <p:spPr>
            <a:xfrm>
              <a:off x="576943" y="5400892"/>
              <a:ext cx="11038114" cy="659244"/>
            </a:xfrm>
            <a:prstGeom prst="rect">
              <a:avLst/>
            </a:prstGeom>
          </p:spPr>
        </p:pic>
      </p:grpSp>
      <p:sp>
        <p:nvSpPr>
          <p:cNvPr id="10" name="Top oval">
            <a:extLst>
              <a:ext uri="{FF2B5EF4-FFF2-40B4-BE49-F238E27FC236}">
                <a16:creationId xmlns:a16="http://schemas.microsoft.com/office/drawing/2014/main" id="{A5A9AFC4-CAE6-F74A-A726-2C028ADF0DA1}"/>
              </a:ext>
            </a:extLst>
          </p:cNvPr>
          <p:cNvSpPr/>
          <p:nvPr/>
        </p:nvSpPr>
        <p:spPr>
          <a:xfrm>
            <a:off x="3635829" y="1894113"/>
            <a:ext cx="5268685" cy="1328058"/>
          </a:xfrm>
          <a:prstGeom prst="ellipse">
            <a:avLst/>
          </a:prstGeom>
          <a:noFill/>
          <a:ln w="1143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ottom oval">
            <a:extLst>
              <a:ext uri="{FF2B5EF4-FFF2-40B4-BE49-F238E27FC236}">
                <a16:creationId xmlns:a16="http://schemas.microsoft.com/office/drawing/2014/main" id="{ED11E68D-FBAB-334D-9938-FB839E206989}"/>
              </a:ext>
            </a:extLst>
          </p:cNvPr>
          <p:cNvSpPr/>
          <p:nvPr/>
        </p:nvSpPr>
        <p:spPr>
          <a:xfrm>
            <a:off x="1654629" y="5071888"/>
            <a:ext cx="3614057" cy="932852"/>
          </a:xfrm>
          <a:prstGeom prst="ellipse">
            <a:avLst/>
          </a:prstGeom>
          <a:noFill/>
          <a:ln w="1143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38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D1D73A-2CE5-4FE8-8DDE-CEB33364791C}"/>
              </a:ext>
            </a:extLst>
          </p:cNvPr>
          <p:cNvSpPr>
            <a:spLocks noGrp="1"/>
          </p:cNvSpPr>
          <p:nvPr>
            <p:ph type="title"/>
          </p:nvPr>
        </p:nvSpPr>
        <p:spPr/>
        <p:txBody>
          <a:bodyPr/>
          <a:lstStyle/>
          <a:p>
            <a:r>
              <a:rPr lang="en-CA" dirty="0"/>
              <a:t>THE SECOND QUESTION</a:t>
            </a:r>
          </a:p>
        </p:txBody>
      </p:sp>
      <p:sp>
        <p:nvSpPr>
          <p:cNvPr id="7" name="Q 1">
            <a:extLst>
              <a:ext uri="{FF2B5EF4-FFF2-40B4-BE49-F238E27FC236}">
                <a16:creationId xmlns:a16="http://schemas.microsoft.com/office/drawing/2014/main" id="{3608FEAD-6EA9-2C44-BBE8-B7ECFF0C939B}"/>
              </a:ext>
            </a:extLst>
          </p:cNvPr>
          <p:cNvSpPr txBox="1"/>
          <p:nvPr/>
        </p:nvSpPr>
        <p:spPr>
          <a:xfrm>
            <a:off x="3338547" y="2005438"/>
            <a:ext cx="6197600" cy="1384995"/>
          </a:xfrm>
          <a:prstGeom prst="rect">
            <a:avLst/>
          </a:prstGeom>
          <a:noFill/>
        </p:spPr>
        <p:txBody>
          <a:bodyPr wrap="square" rtlCol="0">
            <a:spAutoFit/>
          </a:bodyPr>
          <a:lstStyle/>
          <a:p>
            <a:r>
              <a:rPr lang="en-CA" sz="2800" dirty="0">
                <a:solidFill>
                  <a:schemeClr val="tx1">
                    <a:lumMod val="95000"/>
                    <a:lumOff val="5000"/>
                  </a:schemeClr>
                </a:solidFill>
              </a:rPr>
              <a:t>Is the person or company who holds the rights to this content okay with my using it the way I plan to?</a:t>
            </a:r>
          </a:p>
        </p:txBody>
      </p:sp>
      <p:sp>
        <p:nvSpPr>
          <p:cNvPr id="10" name="1">
            <a:extLst>
              <a:ext uri="{FF2B5EF4-FFF2-40B4-BE49-F238E27FC236}">
                <a16:creationId xmlns:a16="http://schemas.microsoft.com/office/drawing/2014/main" id="{C38880D9-E683-0248-AE11-E5CE171FFC14}"/>
              </a:ext>
            </a:extLst>
          </p:cNvPr>
          <p:cNvSpPr txBox="1"/>
          <p:nvPr/>
        </p:nvSpPr>
        <p:spPr>
          <a:xfrm>
            <a:off x="1874732" y="2005438"/>
            <a:ext cx="569387" cy="923330"/>
          </a:xfrm>
          <a:prstGeom prst="rect">
            <a:avLst/>
          </a:prstGeom>
          <a:noFill/>
        </p:spPr>
        <p:txBody>
          <a:bodyPr wrap="none" rtlCol="0">
            <a:spAutoFit/>
          </a:bodyPr>
          <a:lstStyle/>
          <a:p>
            <a:r>
              <a:rPr lang="en-US" sz="5400" b="1" dirty="0"/>
              <a:t>1</a:t>
            </a:r>
          </a:p>
        </p:txBody>
      </p:sp>
      <p:grpSp>
        <p:nvGrpSpPr>
          <p:cNvPr id="16" name="Group 15">
            <a:extLst>
              <a:ext uri="{FF2B5EF4-FFF2-40B4-BE49-F238E27FC236}">
                <a16:creationId xmlns:a16="http://schemas.microsoft.com/office/drawing/2014/main" id="{458D43D3-277A-784C-8920-ECE1A42C71D2}"/>
              </a:ext>
            </a:extLst>
          </p:cNvPr>
          <p:cNvGrpSpPr/>
          <p:nvPr/>
        </p:nvGrpSpPr>
        <p:grpSpPr>
          <a:xfrm>
            <a:off x="1874732" y="3954060"/>
            <a:ext cx="7661415" cy="954107"/>
            <a:chOff x="1874732" y="3954060"/>
            <a:chExt cx="7661415" cy="954107"/>
          </a:xfrm>
        </p:grpSpPr>
        <p:sp>
          <p:nvSpPr>
            <p:cNvPr id="8" name="Q 2">
              <a:extLst>
                <a:ext uri="{FF2B5EF4-FFF2-40B4-BE49-F238E27FC236}">
                  <a16:creationId xmlns:a16="http://schemas.microsoft.com/office/drawing/2014/main" id="{31D94991-BEC7-EA4F-B227-0AC1620F0D90}"/>
                </a:ext>
              </a:extLst>
            </p:cNvPr>
            <p:cNvSpPr txBox="1"/>
            <p:nvPr/>
          </p:nvSpPr>
          <p:spPr>
            <a:xfrm>
              <a:off x="3338547" y="3954060"/>
              <a:ext cx="6197600" cy="954107"/>
            </a:xfrm>
            <a:prstGeom prst="rect">
              <a:avLst/>
            </a:prstGeom>
            <a:noFill/>
          </p:spPr>
          <p:txBody>
            <a:bodyPr wrap="square" rtlCol="0">
              <a:spAutoFit/>
            </a:bodyPr>
            <a:lstStyle/>
            <a:p>
              <a:r>
                <a:rPr lang="en-CA" sz="2800" dirty="0">
                  <a:solidFill>
                    <a:schemeClr val="tx1">
                      <a:lumMod val="95000"/>
                      <a:lumOff val="5000"/>
                    </a:schemeClr>
                  </a:solidFill>
                </a:rPr>
                <a:t>Does the </a:t>
              </a:r>
              <a:r>
                <a:rPr lang="en-CA" sz="2800" i="1" dirty="0">
                  <a:solidFill>
                    <a:schemeClr val="tx1">
                      <a:lumMod val="95000"/>
                      <a:lumOff val="5000"/>
                    </a:schemeClr>
                  </a:solidFill>
                </a:rPr>
                <a:t>Copyright Act </a:t>
              </a:r>
              <a:r>
                <a:rPr lang="en-CA" sz="2800" dirty="0">
                  <a:solidFill>
                    <a:schemeClr val="tx1">
                      <a:lumMod val="95000"/>
                      <a:lumOff val="5000"/>
                    </a:schemeClr>
                  </a:solidFill>
                </a:rPr>
                <a:t>permit my use of this content?</a:t>
              </a:r>
            </a:p>
          </p:txBody>
        </p:sp>
        <p:sp>
          <p:nvSpPr>
            <p:cNvPr id="11" name="2">
              <a:extLst>
                <a:ext uri="{FF2B5EF4-FFF2-40B4-BE49-F238E27FC236}">
                  <a16:creationId xmlns:a16="http://schemas.microsoft.com/office/drawing/2014/main" id="{F6F5AE90-0E95-F54A-89DE-A526AC29121A}"/>
                </a:ext>
              </a:extLst>
            </p:cNvPr>
            <p:cNvSpPr txBox="1"/>
            <p:nvPr/>
          </p:nvSpPr>
          <p:spPr>
            <a:xfrm>
              <a:off x="1874732" y="3954060"/>
              <a:ext cx="569387" cy="923330"/>
            </a:xfrm>
            <a:prstGeom prst="rect">
              <a:avLst/>
            </a:prstGeom>
            <a:noFill/>
          </p:spPr>
          <p:txBody>
            <a:bodyPr wrap="none" rtlCol="0">
              <a:spAutoFit/>
            </a:bodyPr>
            <a:lstStyle/>
            <a:p>
              <a:r>
                <a:rPr lang="en-US" sz="5400" b="1" dirty="0"/>
                <a:t>2</a:t>
              </a:r>
            </a:p>
          </p:txBody>
        </p:sp>
      </p:grpSp>
      <p:pic>
        <p:nvPicPr>
          <p:cNvPr id="12" name="Yes to 1" descr="Checkmark">
            <a:extLst>
              <a:ext uri="{FF2B5EF4-FFF2-40B4-BE49-F238E27FC236}">
                <a16:creationId xmlns:a16="http://schemas.microsoft.com/office/drawing/2014/main" id="{CCBC2227-C304-4843-8E1E-0659B82D7B6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17268" y="2086738"/>
            <a:ext cx="914400" cy="914400"/>
          </a:xfrm>
          <a:prstGeom prst="rect">
            <a:avLst/>
          </a:prstGeom>
        </p:spPr>
      </p:pic>
      <p:cxnSp>
        <p:nvCxnSpPr>
          <p:cNvPr id="3" name="Line for Q 2">
            <a:extLst>
              <a:ext uri="{FF2B5EF4-FFF2-40B4-BE49-F238E27FC236}">
                <a16:creationId xmlns:a16="http://schemas.microsoft.com/office/drawing/2014/main" id="{A35AF2D9-7052-3C46-9198-4009B9D2055B}"/>
              </a:ext>
            </a:extLst>
          </p:cNvPr>
          <p:cNvCxnSpPr>
            <a:cxnSpLocks/>
          </p:cNvCxnSpPr>
          <p:nvPr/>
        </p:nvCxnSpPr>
        <p:spPr>
          <a:xfrm>
            <a:off x="1874732" y="3733800"/>
            <a:ext cx="7661415" cy="1174367"/>
          </a:xfrm>
          <a:prstGeom prst="line">
            <a:avLst/>
          </a:prstGeom>
          <a:ln w="1079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15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0" presetClass="path" presetSubtype="0" accel="50000" decel="50000" fill="hold" nodeType="withEffect">
                                  <p:stCondLst>
                                    <p:cond delay="0"/>
                                  </p:stCondLst>
                                  <p:childTnLst>
                                    <p:animMotion origin="layout" path="M 1.25E-6 -4.81481E-6 L 0.00078 -0.28495 " pathEditMode="relative" rAng="0" ptsTypes="AA">
                                      <p:cBhvr>
                                        <p:cTn id="28" dur="2000" fill="hold"/>
                                        <p:tgtEl>
                                          <p:spTgt spid="16"/>
                                        </p:tgtEl>
                                        <p:attrNameLst>
                                          <p:attrName>ppt_x</p:attrName>
                                          <p:attrName>ppt_y</p:attrName>
                                        </p:attrNameLst>
                                      </p:cBhvr>
                                      <p:rCtr x="39"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a:extLst>
              <a:ext uri="{FF2B5EF4-FFF2-40B4-BE49-F238E27FC236}">
                <a16:creationId xmlns:a16="http://schemas.microsoft.com/office/drawing/2014/main" id="{3F5B9B8D-2EEA-4628-A6C0-D6E2D90F6F91}"/>
              </a:ext>
            </a:extLst>
          </p:cNvPr>
          <p:cNvSpPr>
            <a:spLocks noGrp="1"/>
          </p:cNvSpPr>
          <p:nvPr>
            <p:ph type="title"/>
          </p:nvPr>
        </p:nvSpPr>
        <p:spPr/>
        <p:txBody>
          <a:bodyPr/>
          <a:lstStyle/>
          <a:p>
            <a:r>
              <a:rPr lang="en-CA" dirty="0"/>
              <a:t>USERS’ RIGHTS</a:t>
            </a:r>
          </a:p>
        </p:txBody>
      </p:sp>
      <p:sp>
        <p:nvSpPr>
          <p:cNvPr id="6" name="Exceptions">
            <a:extLst>
              <a:ext uri="{FF2B5EF4-FFF2-40B4-BE49-F238E27FC236}">
                <a16:creationId xmlns:a16="http://schemas.microsoft.com/office/drawing/2014/main" id="{03489136-DAEC-4E96-BC7B-7D4F43012BC3}"/>
              </a:ext>
            </a:extLst>
          </p:cNvPr>
          <p:cNvSpPr txBox="1"/>
          <p:nvPr/>
        </p:nvSpPr>
        <p:spPr>
          <a:xfrm>
            <a:off x="2109472" y="3692239"/>
            <a:ext cx="7973056" cy="923330"/>
          </a:xfrm>
          <a:prstGeom prst="rect">
            <a:avLst/>
          </a:prstGeom>
          <a:noFill/>
        </p:spPr>
        <p:txBody>
          <a:bodyPr wrap="square" rtlCol="0">
            <a:spAutoFit/>
          </a:bodyPr>
          <a:lstStyle/>
          <a:p>
            <a:r>
              <a:rPr lang="en-CA" sz="5400" dirty="0">
                <a:solidFill>
                  <a:schemeClr val="bg2">
                    <a:lumMod val="50000"/>
                  </a:schemeClr>
                </a:solidFill>
                <a:latin typeface="Garamond" panose="02020404030301010803" pitchFamily="18" charset="0"/>
              </a:rPr>
              <a:t>Exceptions to Infringement</a:t>
            </a:r>
          </a:p>
        </p:txBody>
      </p:sp>
      <p:pic>
        <p:nvPicPr>
          <p:cNvPr id="7" name="Grad student">
            <a:extLst>
              <a:ext uri="{FF2B5EF4-FFF2-40B4-BE49-F238E27FC236}">
                <a16:creationId xmlns:a16="http://schemas.microsoft.com/office/drawing/2014/main" id="{942F0DEE-865C-4048-BDC9-DEA08FD24EF8}"/>
              </a:ext>
            </a:extLst>
          </p:cNvPr>
          <p:cNvPicPr>
            <a:picLocks noChangeAspect="1"/>
          </p:cNvPicPr>
          <p:nvPr/>
        </p:nvPicPr>
        <p:blipFill>
          <a:blip r:embed="rId3"/>
          <a:stretch>
            <a:fillRect/>
          </a:stretch>
        </p:blipFill>
        <p:spPr>
          <a:xfrm>
            <a:off x="4987347" y="1845423"/>
            <a:ext cx="2217306" cy="4517760"/>
          </a:xfrm>
          <a:prstGeom prst="rect">
            <a:avLst/>
          </a:prstGeom>
        </p:spPr>
      </p:pic>
      <p:cxnSp>
        <p:nvCxnSpPr>
          <p:cNvPr id="11" name="Arrow: Perceptual Disabilities" hidden="1">
            <a:extLst>
              <a:ext uri="{FF2B5EF4-FFF2-40B4-BE49-F238E27FC236}">
                <a16:creationId xmlns:a16="http://schemas.microsoft.com/office/drawing/2014/main" id="{A26AADF5-1309-4612-8295-989740A3C125}"/>
              </a:ext>
            </a:extLst>
          </p:cNvPr>
          <p:cNvCxnSpPr>
            <a:cxnSpLocks/>
          </p:cNvCxnSpPr>
          <p:nvPr/>
        </p:nvCxnSpPr>
        <p:spPr>
          <a:xfrm flipH="1">
            <a:off x="4110702" y="4412199"/>
            <a:ext cx="1241170" cy="2955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Arrow: Educational Institutions" hidden="1">
            <a:extLst>
              <a:ext uri="{FF2B5EF4-FFF2-40B4-BE49-F238E27FC236}">
                <a16:creationId xmlns:a16="http://schemas.microsoft.com/office/drawing/2014/main" id="{E245784C-917F-4964-B701-966B10A5838F}"/>
              </a:ext>
            </a:extLst>
          </p:cNvPr>
          <p:cNvCxnSpPr>
            <a:cxnSpLocks/>
          </p:cNvCxnSpPr>
          <p:nvPr/>
        </p:nvCxnSpPr>
        <p:spPr>
          <a:xfrm flipH="1" flipV="1">
            <a:off x="4082468" y="3162438"/>
            <a:ext cx="1070700" cy="3844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Arrow: Libraries Archives" hidden="1">
            <a:extLst>
              <a:ext uri="{FF2B5EF4-FFF2-40B4-BE49-F238E27FC236}">
                <a16:creationId xmlns:a16="http://schemas.microsoft.com/office/drawing/2014/main" id="{654AA41E-63D9-472B-BFD2-2C6E68E50ECE}"/>
              </a:ext>
            </a:extLst>
          </p:cNvPr>
          <p:cNvCxnSpPr>
            <a:cxnSpLocks/>
          </p:cNvCxnSpPr>
          <p:nvPr/>
        </p:nvCxnSpPr>
        <p:spPr>
          <a:xfrm flipV="1">
            <a:off x="7048504" y="2823496"/>
            <a:ext cx="991877" cy="64531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Educational Institutions">
            <a:extLst>
              <a:ext uri="{FF2B5EF4-FFF2-40B4-BE49-F238E27FC236}">
                <a16:creationId xmlns:a16="http://schemas.microsoft.com/office/drawing/2014/main" id="{2F57361C-EBFA-43BF-8242-E511283EB330}"/>
              </a:ext>
            </a:extLst>
          </p:cNvPr>
          <p:cNvSpPr txBox="1"/>
          <p:nvPr/>
        </p:nvSpPr>
        <p:spPr>
          <a:xfrm>
            <a:off x="2141988" y="2424117"/>
            <a:ext cx="2831123" cy="830997"/>
          </a:xfrm>
          <a:prstGeom prst="rect">
            <a:avLst/>
          </a:prstGeom>
          <a:noFill/>
        </p:spPr>
        <p:txBody>
          <a:bodyPr wrap="square" rtlCol="0">
            <a:spAutoFit/>
          </a:bodyPr>
          <a:lstStyle/>
          <a:p>
            <a:r>
              <a:rPr lang="en-CA" sz="2400" dirty="0">
                <a:solidFill>
                  <a:schemeClr val="bg2">
                    <a:lumMod val="50000"/>
                  </a:schemeClr>
                </a:solidFill>
              </a:rPr>
              <a:t>Educational Institutions</a:t>
            </a:r>
          </a:p>
        </p:txBody>
      </p:sp>
      <p:sp>
        <p:nvSpPr>
          <p:cNvPr id="30" name="Libraries Archives Museums">
            <a:extLst>
              <a:ext uri="{FF2B5EF4-FFF2-40B4-BE49-F238E27FC236}">
                <a16:creationId xmlns:a16="http://schemas.microsoft.com/office/drawing/2014/main" id="{DFCEA6E3-C0FA-4DCA-B245-D4D621F28A59}"/>
              </a:ext>
            </a:extLst>
          </p:cNvPr>
          <p:cNvSpPr txBox="1"/>
          <p:nvPr/>
        </p:nvSpPr>
        <p:spPr>
          <a:xfrm>
            <a:off x="8282708" y="2321255"/>
            <a:ext cx="3280117" cy="1200329"/>
          </a:xfrm>
          <a:prstGeom prst="rect">
            <a:avLst/>
          </a:prstGeom>
          <a:noFill/>
        </p:spPr>
        <p:txBody>
          <a:bodyPr wrap="square" rtlCol="0">
            <a:spAutoFit/>
          </a:bodyPr>
          <a:lstStyle/>
          <a:p>
            <a:r>
              <a:rPr lang="en-CA" sz="2400" dirty="0">
                <a:solidFill>
                  <a:schemeClr val="bg2">
                    <a:lumMod val="50000"/>
                  </a:schemeClr>
                </a:solidFill>
              </a:rPr>
              <a:t>Libraries, </a:t>
            </a:r>
          </a:p>
          <a:p>
            <a:r>
              <a:rPr lang="en-CA" sz="2400" dirty="0">
                <a:solidFill>
                  <a:schemeClr val="bg2">
                    <a:lumMod val="50000"/>
                  </a:schemeClr>
                </a:solidFill>
              </a:rPr>
              <a:t>Archives, </a:t>
            </a:r>
          </a:p>
          <a:p>
            <a:r>
              <a:rPr lang="en-CA" sz="2400" dirty="0">
                <a:solidFill>
                  <a:schemeClr val="bg2">
                    <a:lumMod val="50000"/>
                  </a:schemeClr>
                </a:solidFill>
              </a:rPr>
              <a:t>Museums</a:t>
            </a:r>
          </a:p>
        </p:txBody>
      </p:sp>
      <p:sp>
        <p:nvSpPr>
          <p:cNvPr id="33" name="Perceptual disabilities">
            <a:extLst>
              <a:ext uri="{FF2B5EF4-FFF2-40B4-BE49-F238E27FC236}">
                <a16:creationId xmlns:a16="http://schemas.microsoft.com/office/drawing/2014/main" id="{1BAA96DB-45EB-442D-A1BA-3FA17F4F4FE2}"/>
              </a:ext>
            </a:extLst>
          </p:cNvPr>
          <p:cNvSpPr txBox="1"/>
          <p:nvPr/>
        </p:nvSpPr>
        <p:spPr>
          <a:xfrm>
            <a:off x="2141225" y="5368087"/>
            <a:ext cx="1969477" cy="1200329"/>
          </a:xfrm>
          <a:prstGeom prst="rect">
            <a:avLst/>
          </a:prstGeom>
          <a:noFill/>
        </p:spPr>
        <p:txBody>
          <a:bodyPr wrap="square" rtlCol="0">
            <a:spAutoFit/>
          </a:bodyPr>
          <a:lstStyle/>
          <a:p>
            <a:r>
              <a:rPr lang="en-CA" sz="2400" dirty="0">
                <a:solidFill>
                  <a:schemeClr val="bg2">
                    <a:lumMod val="50000"/>
                  </a:schemeClr>
                </a:solidFill>
              </a:rPr>
              <a:t>Persons with Perceptual Disabilities</a:t>
            </a:r>
          </a:p>
        </p:txBody>
      </p:sp>
      <p:sp>
        <p:nvSpPr>
          <p:cNvPr id="35" name="Non-commercial user generated">
            <a:extLst>
              <a:ext uri="{FF2B5EF4-FFF2-40B4-BE49-F238E27FC236}">
                <a16:creationId xmlns:a16="http://schemas.microsoft.com/office/drawing/2014/main" id="{1668086B-5B35-4BEC-95A8-194095C46C36}"/>
              </a:ext>
            </a:extLst>
          </p:cNvPr>
          <p:cNvSpPr txBox="1"/>
          <p:nvPr/>
        </p:nvSpPr>
        <p:spPr>
          <a:xfrm>
            <a:off x="7653615" y="5368088"/>
            <a:ext cx="2831123" cy="1200329"/>
          </a:xfrm>
          <a:prstGeom prst="rect">
            <a:avLst/>
          </a:prstGeom>
          <a:noFill/>
        </p:spPr>
        <p:txBody>
          <a:bodyPr wrap="square" rtlCol="0">
            <a:spAutoFit/>
          </a:bodyPr>
          <a:lstStyle/>
          <a:p>
            <a:r>
              <a:rPr lang="en-CA" sz="2400" dirty="0">
                <a:solidFill>
                  <a:schemeClr val="bg2">
                    <a:lumMod val="50000"/>
                  </a:schemeClr>
                </a:solidFill>
              </a:rPr>
              <a:t>Non-commercial User-generated Content</a:t>
            </a:r>
          </a:p>
        </p:txBody>
      </p:sp>
      <p:cxnSp>
        <p:nvCxnSpPr>
          <p:cNvPr id="36" name="Arrow: non-commercial" hidden="1">
            <a:extLst>
              <a:ext uri="{FF2B5EF4-FFF2-40B4-BE49-F238E27FC236}">
                <a16:creationId xmlns:a16="http://schemas.microsoft.com/office/drawing/2014/main" id="{FBAF0C48-0EC0-41DC-A010-A5EF5FA62445}"/>
              </a:ext>
            </a:extLst>
          </p:cNvPr>
          <p:cNvCxnSpPr>
            <a:cxnSpLocks/>
          </p:cNvCxnSpPr>
          <p:nvPr/>
        </p:nvCxnSpPr>
        <p:spPr>
          <a:xfrm>
            <a:off x="6987380" y="4467786"/>
            <a:ext cx="1024823" cy="5841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CatBatman" descr="A close up of a cat&#10;&#10;Description automatically generated">
            <a:extLst>
              <a:ext uri="{FF2B5EF4-FFF2-40B4-BE49-F238E27FC236}">
                <a16:creationId xmlns:a16="http://schemas.microsoft.com/office/drawing/2014/main" id="{D31CF74E-5A85-C14A-9385-1636B36CF730}"/>
              </a:ext>
            </a:extLst>
          </p:cNvPr>
          <p:cNvPicPr>
            <a:picLocks noChangeAspect="1"/>
          </p:cNvPicPr>
          <p:nvPr/>
        </p:nvPicPr>
        <p:blipFill>
          <a:blip r:embed="rId4"/>
          <a:stretch>
            <a:fillRect/>
          </a:stretch>
        </p:blipFill>
        <p:spPr>
          <a:xfrm>
            <a:off x="10313946" y="4804374"/>
            <a:ext cx="1248879" cy="1665172"/>
          </a:xfrm>
          <a:prstGeom prst="rect">
            <a:avLst/>
          </a:prstGeom>
        </p:spPr>
      </p:pic>
      <p:pic>
        <p:nvPicPr>
          <p:cNvPr id="3" name="ACCESSIBILITY">
            <a:extLst>
              <a:ext uri="{FF2B5EF4-FFF2-40B4-BE49-F238E27FC236}">
                <a16:creationId xmlns:a16="http://schemas.microsoft.com/office/drawing/2014/main" id="{D8313BC5-2675-604E-94FF-E7861DFA0D2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25819" y="4674594"/>
            <a:ext cx="1698507" cy="2106148"/>
          </a:xfrm>
          <a:prstGeom prst="rect">
            <a:avLst/>
          </a:prstGeom>
        </p:spPr>
      </p:pic>
      <p:pic>
        <p:nvPicPr>
          <p:cNvPr id="9" name="Graphic 8">
            <a:extLst>
              <a:ext uri="{FF2B5EF4-FFF2-40B4-BE49-F238E27FC236}">
                <a16:creationId xmlns:a16="http://schemas.microsoft.com/office/drawing/2014/main" id="{255F68D2-C607-3E4A-A948-3347B06E2C6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123088" y="2028152"/>
            <a:ext cx="1427298" cy="1961656"/>
          </a:xfrm>
          <a:prstGeom prst="rect">
            <a:avLst/>
          </a:prstGeom>
        </p:spPr>
      </p:pic>
      <p:pic>
        <p:nvPicPr>
          <p:cNvPr id="15" name="Graphic 14">
            <a:extLst>
              <a:ext uri="{FF2B5EF4-FFF2-40B4-BE49-F238E27FC236}">
                <a16:creationId xmlns:a16="http://schemas.microsoft.com/office/drawing/2014/main" id="{E119ADAC-DE0E-5E43-AFDF-00C951BDCAC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47880" y="2143444"/>
            <a:ext cx="1582495" cy="1111670"/>
          </a:xfrm>
          <a:prstGeom prst="rect">
            <a:avLst/>
          </a:prstGeom>
        </p:spPr>
      </p:pic>
      <p:pic>
        <p:nvPicPr>
          <p:cNvPr id="17" name="Sharing">
            <a:extLst>
              <a:ext uri="{FF2B5EF4-FFF2-40B4-BE49-F238E27FC236}">
                <a16:creationId xmlns:a16="http://schemas.microsoft.com/office/drawing/2014/main" id="{7AFB7BD7-6726-3F46-B9AC-7C858D25E90E}"/>
              </a:ext>
            </a:extLst>
          </p:cNvPr>
          <p:cNvPicPr>
            <a:picLocks noChangeAspect="1"/>
          </p:cNvPicPr>
          <p:nvPr/>
        </p:nvPicPr>
        <p:blipFill rotWithShape="1">
          <a:blip r:embed="rId11"/>
          <a:srcRect b="17285"/>
          <a:stretch/>
        </p:blipFill>
        <p:spPr>
          <a:xfrm>
            <a:off x="4277251" y="2357226"/>
            <a:ext cx="3637498" cy="3008768"/>
          </a:xfrm>
          <a:prstGeom prst="rect">
            <a:avLst/>
          </a:prstGeom>
        </p:spPr>
      </p:pic>
      <p:sp>
        <p:nvSpPr>
          <p:cNvPr id="2" name="TextBox 1">
            <a:extLst>
              <a:ext uri="{FF2B5EF4-FFF2-40B4-BE49-F238E27FC236}">
                <a16:creationId xmlns:a16="http://schemas.microsoft.com/office/drawing/2014/main" id="{AC460D6D-3B29-3442-83DA-750E5FB38933}"/>
              </a:ext>
            </a:extLst>
          </p:cNvPr>
          <p:cNvSpPr txBox="1"/>
          <p:nvPr/>
        </p:nvSpPr>
        <p:spPr>
          <a:xfrm>
            <a:off x="5763622" y="3138335"/>
            <a:ext cx="664755" cy="1446550"/>
          </a:xfrm>
          <a:prstGeom prst="rect">
            <a:avLst/>
          </a:prstGeom>
          <a:noFill/>
        </p:spPr>
        <p:txBody>
          <a:bodyPr wrap="square" rtlCol="0">
            <a:spAutoFit/>
          </a:bodyPr>
          <a:lstStyle/>
          <a:p>
            <a:r>
              <a:rPr lang="en-US" sz="8800" dirty="0">
                <a:solidFill>
                  <a:srgbClr val="00B050"/>
                </a:solidFill>
              </a:rPr>
              <a:t>$</a:t>
            </a:r>
          </a:p>
        </p:txBody>
      </p:sp>
    </p:spTree>
    <p:extLst>
      <p:ext uri="{BB962C8B-B14F-4D97-AF65-F5344CB8AC3E}">
        <p14:creationId xmlns:p14="http://schemas.microsoft.com/office/powerpoint/2010/main" val="164497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3" nodeType="clickEffect">
                                  <p:stCondLst>
                                    <p:cond delay="0"/>
                                  </p:stCondLst>
                                  <p:childTnLst>
                                    <p:animMotion origin="layout" path="M 0 4.44444E-6 L 0.07708 -0.39213 " pathEditMode="relative" rAng="0" ptsTypes="AA">
                                      <p:cBhvr>
                                        <p:cTn id="12" dur="1000" fill="hold"/>
                                        <p:tgtEl>
                                          <p:spTgt spid="6"/>
                                        </p:tgtEl>
                                        <p:attrNameLst>
                                          <p:attrName>ppt_x</p:attrName>
                                          <p:attrName>ppt_y</p:attrName>
                                        </p:attrNameLst>
                                      </p:cBhvr>
                                      <p:rCtr x="3854" y="-19606"/>
                                    </p:animMotion>
                                  </p:childTnLst>
                                </p:cTn>
                              </p:par>
                            </p:childTnLst>
                          </p:cTn>
                        </p:par>
                        <p:par>
                          <p:cTn id="13" fill="hold">
                            <p:stCondLst>
                              <p:cond delay="1000"/>
                            </p:stCondLst>
                            <p:childTnLst>
                              <p:par>
                                <p:cTn id="14" presetID="16" presetClass="emph" presetSubtype="0" fill="hold" grpId="0" nodeType="afterEffect">
                                  <p:stCondLst>
                                    <p:cond delay="0"/>
                                  </p:stCondLst>
                                  <p:iterate type="lt">
                                    <p:tmPct val="4000"/>
                                  </p:iterate>
                                  <p:childTnLst>
                                    <p:set>
                                      <p:cBhvr override="childStyle">
                                        <p:cTn id="15" dur="500" fill="hold"/>
                                        <p:tgtEl>
                                          <p:spTgt spid="5"/>
                                        </p:tgtEl>
                                        <p:attrNameLst>
                                          <p:attrName>style.color</p:attrName>
                                        </p:attrNameLst>
                                      </p:cBhvr>
                                      <p:to>
                                        <p:clrVal>
                                          <a:schemeClr val="tx1"/>
                                        </p:clrVal>
                                      </p:to>
                                    </p:set>
                                    <p:set>
                                      <p:cBhvr>
                                        <p:cTn id="16" dur="500" fill="hold"/>
                                        <p:tgtEl>
                                          <p:spTgt spid="5"/>
                                        </p:tgtEl>
                                        <p:attrNameLst>
                                          <p:attrName>fillcolor</p:attrName>
                                        </p:attrNameLst>
                                      </p:cBhvr>
                                      <p:to>
                                        <p:clrVal>
                                          <a:schemeClr val="tx1"/>
                                        </p:clrVal>
                                      </p:to>
                                    </p:set>
                                    <p:set>
                                      <p:cBhvr>
                                        <p:cTn id="17" dur="500" fill="hold"/>
                                        <p:tgtEl>
                                          <p:spTgt spid="5"/>
                                        </p:tgtEl>
                                        <p:attrNameLst>
                                          <p:attrName>fill.type</p:attrName>
                                        </p:attrNameLst>
                                      </p:cBhvr>
                                      <p:to>
                                        <p:strVal val="solid"/>
                                      </p:to>
                                    </p:set>
                                  </p:childTnLst>
                                </p:cTn>
                              </p:par>
                            </p:childTnLst>
                          </p:cTn>
                        </p:par>
                        <p:par>
                          <p:cTn id="18" fill="hold">
                            <p:stCondLst>
                              <p:cond delay="1720"/>
                            </p:stCondLst>
                            <p:childTnLst>
                              <p:par>
                                <p:cTn id="19" presetID="16" presetClass="emph" presetSubtype="0" fill="hold" grpId="1" nodeType="afterEffect">
                                  <p:stCondLst>
                                    <p:cond delay="1000"/>
                                  </p:stCondLst>
                                  <p:iterate type="lt">
                                    <p:tmPct val="4000"/>
                                  </p:iterate>
                                  <p:childTnLst>
                                    <p:set>
                                      <p:cBhvr override="childStyle">
                                        <p:cTn id="20" dur="500" fill="hold"/>
                                        <p:tgtEl>
                                          <p:spTgt spid="5"/>
                                        </p:tgtEl>
                                        <p:attrNameLst>
                                          <p:attrName>style.color</p:attrName>
                                        </p:attrNameLst>
                                      </p:cBhvr>
                                      <p:to>
                                        <p:clrVal>
                                          <a:schemeClr val="bg1"/>
                                        </p:clrVal>
                                      </p:to>
                                    </p:set>
                                    <p:set>
                                      <p:cBhvr>
                                        <p:cTn id="21" dur="500" fill="hold"/>
                                        <p:tgtEl>
                                          <p:spTgt spid="5"/>
                                        </p:tgtEl>
                                        <p:attrNameLst>
                                          <p:attrName>fillcolor</p:attrName>
                                        </p:attrNameLst>
                                      </p:cBhvr>
                                      <p:to>
                                        <p:clrVal>
                                          <a:schemeClr val="bg1"/>
                                        </p:clrVal>
                                      </p:to>
                                    </p:set>
                                    <p:set>
                                      <p:cBhvr>
                                        <p:cTn id="22" dur="500" fill="hold"/>
                                        <p:tgtEl>
                                          <p:spTgt spid="5"/>
                                        </p:tgtEl>
                                        <p:attrNameLst>
                                          <p:attrName>fill.type</p:attrName>
                                        </p:attrNameLst>
                                      </p:cBhvr>
                                      <p:to>
                                        <p:strVal val="solid"/>
                                      </p:to>
                                    </p:set>
                                  </p:childTnLst>
                                </p:cTn>
                              </p:par>
                            </p:childTnLst>
                          </p:cTn>
                        </p:par>
                        <p:par>
                          <p:cTn id="23" fill="hold">
                            <p:stCondLst>
                              <p:cond delay="3440"/>
                            </p:stCondLst>
                            <p:childTnLst>
                              <p:par>
                                <p:cTn id="24" presetID="10" presetClass="exit" presetSubtype="0" fill="hold" grpId="2" nodeType="after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xit" presetSubtype="0" fill="hold"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7"/>
                                        </p:tgtEl>
                                      </p:cBhvr>
                                      <p:by x="50000" y="50000"/>
                                    </p:animScale>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par>
                                <p:cTn id="65" presetID="10"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par>
                                <p:cTn id="73" presetID="10" presetClass="entr" presetSubtype="0" fill="hold" nodeType="with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par>
                                <p:cTn id="81" presetID="10" presetClass="entr" presetSubtype="0" fill="hold" nodeType="with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500"/>
                                        <p:tgtEl>
                                          <p:spTgt spid="14"/>
                                        </p:tgtEl>
                                      </p:cBhvr>
                                    </p:animEffect>
                                  </p:childTnLst>
                                </p:cTn>
                              </p:par>
                            </p:childTnLst>
                          </p:cTn>
                        </p:par>
                        <p:par>
                          <p:cTn id="84" fill="hold">
                            <p:stCondLst>
                              <p:cond delay="500"/>
                            </p:stCondLst>
                            <p:childTnLst>
                              <p:par>
                                <p:cTn id="85" presetID="26" presetClass="emph" presetSubtype="0" fill="hold" grpId="1" nodeType="afterEffect">
                                  <p:stCondLst>
                                    <p:cond delay="0"/>
                                  </p:stCondLst>
                                  <p:childTnLst>
                                    <p:animEffect transition="out" filter="fade">
                                      <p:cBhvr>
                                        <p:cTn id="86" dur="1000" tmFilter="0, 0; .2, .5; .8, .5; 1, 0"/>
                                        <p:tgtEl>
                                          <p:spTgt spid="35"/>
                                        </p:tgtEl>
                                      </p:cBhvr>
                                    </p:animEffect>
                                    <p:animScale>
                                      <p:cBhvr>
                                        <p:cTn id="87" dur="50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2"/>
      <p:bldP spid="6" grpId="3"/>
      <p:bldP spid="29" grpId="0"/>
      <p:bldP spid="30" grpId="0"/>
      <p:bldP spid="33" grpId="0"/>
      <p:bldP spid="35" grpId="0"/>
      <p:bldP spid="35" grpId="1"/>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lephant on tight rope">
            <a:extLst>
              <a:ext uri="{FF2B5EF4-FFF2-40B4-BE49-F238E27FC236}">
                <a16:creationId xmlns:a16="http://schemas.microsoft.com/office/drawing/2014/main" id="{CAA415C9-5C6C-4C2C-B869-15CC1058FA79}"/>
              </a:ext>
            </a:extLst>
          </p:cNvPr>
          <p:cNvPicPr>
            <a:picLocks noGrp="1" noChangeAspect="1"/>
          </p:cNvPicPr>
          <p:nvPr>
            <p:ph sz="quarter" idx="14"/>
          </p:nvPr>
        </p:nvPicPr>
        <p:blipFill rotWithShape="1">
          <a:blip r:embed="rId3"/>
          <a:srcRect b="14556"/>
          <a:stretch/>
        </p:blipFill>
        <p:spPr>
          <a:xfrm>
            <a:off x="3404195" y="625283"/>
            <a:ext cx="6562723" cy="5607434"/>
          </a:xfrm>
        </p:spPr>
      </p:pic>
      <p:sp>
        <p:nvSpPr>
          <p:cNvPr id="5" name="Slide title">
            <a:extLst>
              <a:ext uri="{FF2B5EF4-FFF2-40B4-BE49-F238E27FC236}">
                <a16:creationId xmlns:a16="http://schemas.microsoft.com/office/drawing/2014/main" id="{7E0C7547-466E-499C-A751-5EC2B56D8705}"/>
              </a:ext>
            </a:extLst>
          </p:cNvPr>
          <p:cNvSpPr>
            <a:spLocks noGrp="1"/>
          </p:cNvSpPr>
          <p:nvPr>
            <p:ph type="title"/>
          </p:nvPr>
        </p:nvSpPr>
        <p:spPr/>
        <p:txBody>
          <a:bodyPr/>
          <a:lstStyle/>
          <a:p>
            <a:r>
              <a:rPr lang="en-CA" dirty="0"/>
              <a:t>RISK ASSESSMENT</a:t>
            </a:r>
          </a:p>
        </p:txBody>
      </p:sp>
      <p:pic>
        <p:nvPicPr>
          <p:cNvPr id="6" name="Grad Student">
            <a:extLst>
              <a:ext uri="{FF2B5EF4-FFF2-40B4-BE49-F238E27FC236}">
                <a16:creationId xmlns:a16="http://schemas.microsoft.com/office/drawing/2014/main" id="{DEED2A5D-97D8-4B33-B059-7DB3EA4D99D7}"/>
              </a:ext>
            </a:extLst>
          </p:cNvPr>
          <p:cNvPicPr>
            <a:picLocks noChangeAspect="1"/>
          </p:cNvPicPr>
          <p:nvPr/>
        </p:nvPicPr>
        <p:blipFill>
          <a:blip r:embed="rId4"/>
          <a:stretch>
            <a:fillRect/>
          </a:stretch>
        </p:blipFill>
        <p:spPr>
          <a:xfrm flipH="1">
            <a:off x="5070013" y="3609583"/>
            <a:ext cx="1225938" cy="2497848"/>
          </a:xfrm>
          <a:prstGeom prst="rect">
            <a:avLst/>
          </a:prstGeom>
        </p:spPr>
      </p:pic>
      <p:sp>
        <p:nvSpPr>
          <p:cNvPr id="7" name="Thought Bubble: Cloud 6">
            <a:extLst>
              <a:ext uri="{FF2B5EF4-FFF2-40B4-BE49-F238E27FC236}">
                <a16:creationId xmlns:a16="http://schemas.microsoft.com/office/drawing/2014/main" id="{DB1ED815-D770-4FE6-A82E-AD3F014673F6}"/>
              </a:ext>
            </a:extLst>
          </p:cNvPr>
          <p:cNvSpPr/>
          <p:nvPr/>
        </p:nvSpPr>
        <p:spPr>
          <a:xfrm>
            <a:off x="5631764" y="1474855"/>
            <a:ext cx="4145281" cy="2138286"/>
          </a:xfrm>
          <a:prstGeom prst="cloudCallou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Hmmmm.....">
            <a:extLst>
              <a:ext uri="{FF2B5EF4-FFF2-40B4-BE49-F238E27FC236}">
                <a16:creationId xmlns:a16="http://schemas.microsoft.com/office/drawing/2014/main" id="{82105112-090C-44BC-86CF-FA0C8356E6CB}"/>
              </a:ext>
            </a:extLst>
          </p:cNvPr>
          <p:cNvSpPr txBox="1"/>
          <p:nvPr/>
        </p:nvSpPr>
        <p:spPr>
          <a:xfrm>
            <a:off x="6295951" y="1800214"/>
            <a:ext cx="3223845" cy="523220"/>
          </a:xfrm>
          <a:prstGeom prst="rect">
            <a:avLst/>
          </a:prstGeom>
          <a:noFill/>
        </p:spPr>
        <p:txBody>
          <a:bodyPr wrap="square" rtlCol="0">
            <a:spAutoFit/>
          </a:bodyPr>
          <a:lstStyle/>
          <a:p>
            <a:pPr algn="ctr"/>
            <a:r>
              <a:rPr lang="en-CA" sz="2800" dirty="0" err="1"/>
              <a:t>Hmmmm</a:t>
            </a:r>
            <a:r>
              <a:rPr lang="en-CA" sz="2800" dirty="0"/>
              <a:t>…</a:t>
            </a:r>
          </a:p>
        </p:txBody>
      </p:sp>
      <p:sp>
        <p:nvSpPr>
          <p:cNvPr id="2" name="TextBox 1">
            <a:extLst>
              <a:ext uri="{FF2B5EF4-FFF2-40B4-BE49-F238E27FC236}">
                <a16:creationId xmlns:a16="http://schemas.microsoft.com/office/drawing/2014/main" id="{FB7AC1A4-07C9-1E4A-AD21-106E3A964C0C}"/>
              </a:ext>
            </a:extLst>
          </p:cNvPr>
          <p:cNvSpPr txBox="1"/>
          <p:nvPr/>
        </p:nvSpPr>
        <p:spPr>
          <a:xfrm>
            <a:off x="6685557" y="2200684"/>
            <a:ext cx="2146742" cy="1508105"/>
          </a:xfrm>
          <a:prstGeom prst="rect">
            <a:avLst/>
          </a:prstGeom>
          <a:noFill/>
        </p:spPr>
        <p:txBody>
          <a:bodyPr wrap="none" rtlCol="0">
            <a:spAutoFit/>
          </a:bodyPr>
          <a:lstStyle/>
          <a:p>
            <a:pPr algn="ctr"/>
            <a:r>
              <a:rPr lang="en-US" sz="2800" dirty="0"/>
              <a:t>Is this </a:t>
            </a:r>
          </a:p>
          <a:p>
            <a:pPr algn="ctr"/>
            <a:r>
              <a:rPr lang="en-US" sz="2800" dirty="0"/>
              <a:t>fair dealing?</a:t>
            </a:r>
          </a:p>
          <a:p>
            <a:endParaRPr lang="en-US" dirty="0"/>
          </a:p>
          <a:p>
            <a:endParaRPr lang="en-US" dirty="0"/>
          </a:p>
        </p:txBody>
      </p:sp>
    </p:spTree>
    <p:extLst>
      <p:ext uri="{BB962C8B-B14F-4D97-AF65-F5344CB8AC3E}">
        <p14:creationId xmlns:p14="http://schemas.microsoft.com/office/powerpoint/2010/main" val="167941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 presetClass="entr" presetSubtype="0" fill="hold" grpId="0" nodeType="afterEffect">
                                  <p:stCondLst>
                                    <p:cond delay="0"/>
                                  </p:stCondLst>
                                  <p:iterate type="lt">
                                    <p:tmAbs val="70"/>
                                  </p:iterate>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1" nodeType="withEffect">
                                  <p:stCondLst>
                                    <p:cond delay="0"/>
                                  </p:stCondLst>
                                  <p:iterate type="lt">
                                    <p:tmAbs val="0"/>
                                  </p:iterate>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100" fill="hold">
                                          <p:stCondLst>
                                            <p:cond delay="0"/>
                                          </p:stCondLst>
                                        </p:cTn>
                                        <p:tgtEl>
                                          <p:spTgt spid="10"/>
                                        </p:tgtEl>
                                        <p:attrNameLst>
                                          <p:attrName>r</p:attrName>
                                        </p:attrNameLst>
                                      </p:cBhvr>
                                    </p:animRot>
                                    <p:animRot by="-240000">
                                      <p:cBhvr>
                                        <p:cTn id="40" dur="200" fill="hold">
                                          <p:stCondLst>
                                            <p:cond delay="200"/>
                                          </p:stCondLst>
                                        </p:cTn>
                                        <p:tgtEl>
                                          <p:spTgt spid="10"/>
                                        </p:tgtEl>
                                        <p:attrNameLst>
                                          <p:attrName>r</p:attrName>
                                        </p:attrNameLst>
                                      </p:cBhvr>
                                    </p:animRot>
                                    <p:animRot by="240000">
                                      <p:cBhvr>
                                        <p:cTn id="41" dur="200" fill="hold">
                                          <p:stCondLst>
                                            <p:cond delay="400"/>
                                          </p:stCondLst>
                                        </p:cTn>
                                        <p:tgtEl>
                                          <p:spTgt spid="10"/>
                                        </p:tgtEl>
                                        <p:attrNameLst>
                                          <p:attrName>r</p:attrName>
                                        </p:attrNameLst>
                                      </p:cBhvr>
                                    </p:animRot>
                                    <p:animRot by="-240000">
                                      <p:cBhvr>
                                        <p:cTn id="42" dur="200" fill="hold">
                                          <p:stCondLst>
                                            <p:cond delay="600"/>
                                          </p:stCondLst>
                                        </p:cTn>
                                        <p:tgtEl>
                                          <p:spTgt spid="10"/>
                                        </p:tgtEl>
                                        <p:attrNameLst>
                                          <p:attrName>r</p:attrName>
                                        </p:attrNameLst>
                                      </p:cBhvr>
                                    </p:animRot>
                                    <p:animRot by="120000">
                                      <p:cBhvr>
                                        <p:cTn id="4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8" grpId="1"/>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ring">
            <a:extLst>
              <a:ext uri="{FF2B5EF4-FFF2-40B4-BE49-F238E27FC236}">
                <a16:creationId xmlns:a16="http://schemas.microsoft.com/office/drawing/2014/main" id="{9FFB9015-8324-4B8C-A758-00C0C88D08E4}"/>
              </a:ext>
            </a:extLst>
          </p:cNvPr>
          <p:cNvPicPr>
            <a:picLocks noChangeAspect="1"/>
          </p:cNvPicPr>
          <p:nvPr/>
        </p:nvPicPr>
        <p:blipFill rotWithShape="1">
          <a:blip r:embed="rId3"/>
          <a:srcRect b="17285"/>
          <a:stretch/>
        </p:blipFill>
        <p:spPr>
          <a:xfrm>
            <a:off x="4461623" y="2599634"/>
            <a:ext cx="3268755" cy="2703761"/>
          </a:xfrm>
          <a:prstGeom prst="rect">
            <a:avLst/>
          </a:prstGeom>
        </p:spPr>
      </p:pic>
      <p:pic>
        <p:nvPicPr>
          <p:cNvPr id="11" name="Backup">
            <a:extLst>
              <a:ext uri="{FF2B5EF4-FFF2-40B4-BE49-F238E27FC236}">
                <a16:creationId xmlns:a16="http://schemas.microsoft.com/office/drawing/2014/main" id="{1C46D9E3-694A-417B-9DB0-D7574819430E}"/>
              </a:ext>
            </a:extLst>
          </p:cNvPr>
          <p:cNvPicPr>
            <a:picLocks noGrp="1" noChangeAspect="1"/>
          </p:cNvPicPr>
          <p:nvPr>
            <p:ph sz="quarter" idx="14"/>
          </p:nvPr>
        </p:nvPicPr>
        <p:blipFill rotWithShape="1">
          <a:blip r:embed="rId4"/>
          <a:srcRect b="16368"/>
          <a:stretch/>
        </p:blipFill>
        <p:spPr>
          <a:xfrm>
            <a:off x="3767855" y="2004442"/>
            <a:ext cx="4656290" cy="3894144"/>
          </a:xfrm>
        </p:spPr>
      </p:pic>
      <p:sp>
        <p:nvSpPr>
          <p:cNvPr id="5" name="Slide title">
            <a:extLst>
              <a:ext uri="{FF2B5EF4-FFF2-40B4-BE49-F238E27FC236}">
                <a16:creationId xmlns:a16="http://schemas.microsoft.com/office/drawing/2014/main" id="{451B18EA-B7A2-4D2E-B1EA-61B1195D5A96}"/>
              </a:ext>
            </a:extLst>
          </p:cNvPr>
          <p:cNvSpPr>
            <a:spLocks noGrp="1"/>
          </p:cNvSpPr>
          <p:nvPr>
            <p:ph type="title"/>
          </p:nvPr>
        </p:nvSpPr>
        <p:spPr/>
        <p:txBody>
          <a:bodyPr/>
          <a:lstStyle/>
          <a:p>
            <a:r>
              <a:rPr lang="en-CA" dirty="0"/>
              <a:t>REQUESTING PERMISSION</a:t>
            </a:r>
          </a:p>
        </p:txBody>
      </p:sp>
      <p:sp>
        <p:nvSpPr>
          <p:cNvPr id="7" name="Money">
            <a:extLst>
              <a:ext uri="{FF2B5EF4-FFF2-40B4-BE49-F238E27FC236}">
                <a16:creationId xmlns:a16="http://schemas.microsoft.com/office/drawing/2014/main" id="{EBA9EA64-4F13-45F7-967E-2EFD1AB2EDFC}"/>
              </a:ext>
            </a:extLst>
          </p:cNvPr>
          <p:cNvSpPr txBox="1"/>
          <p:nvPr/>
        </p:nvSpPr>
        <p:spPr>
          <a:xfrm>
            <a:off x="5020324" y="2004719"/>
            <a:ext cx="1314435" cy="769441"/>
          </a:xfrm>
          <a:prstGeom prst="rect">
            <a:avLst/>
          </a:prstGeom>
          <a:noFill/>
        </p:spPr>
        <p:txBody>
          <a:bodyPr wrap="square" rtlCol="0">
            <a:spAutoFit/>
          </a:bodyPr>
          <a:lstStyle/>
          <a:p>
            <a:r>
              <a:rPr lang="en-CA" sz="4400" dirty="0"/>
              <a:t>$?</a:t>
            </a:r>
          </a:p>
        </p:txBody>
      </p:sp>
      <p:sp>
        <p:nvSpPr>
          <p:cNvPr id="9" name="X">
            <a:extLst>
              <a:ext uri="{FF2B5EF4-FFF2-40B4-BE49-F238E27FC236}">
                <a16:creationId xmlns:a16="http://schemas.microsoft.com/office/drawing/2014/main" id="{93AAC44B-0121-4D79-964A-C757D06D018C}"/>
              </a:ext>
            </a:extLst>
          </p:cNvPr>
          <p:cNvSpPr txBox="1"/>
          <p:nvPr/>
        </p:nvSpPr>
        <p:spPr>
          <a:xfrm>
            <a:off x="5049215" y="1835441"/>
            <a:ext cx="814754" cy="1107996"/>
          </a:xfrm>
          <a:prstGeom prst="rect">
            <a:avLst/>
          </a:prstGeom>
          <a:noFill/>
        </p:spPr>
        <p:txBody>
          <a:bodyPr wrap="square" rtlCol="0">
            <a:spAutoFit/>
          </a:bodyPr>
          <a:lstStyle/>
          <a:p>
            <a:r>
              <a:rPr lang="en-CA" sz="6600" b="1" dirty="0">
                <a:solidFill>
                  <a:srgbClr val="C00000"/>
                </a:solidFill>
              </a:rPr>
              <a:t>X</a:t>
            </a:r>
          </a:p>
        </p:txBody>
      </p:sp>
      <p:sp>
        <p:nvSpPr>
          <p:cNvPr id="12" name="Backup plan">
            <a:extLst>
              <a:ext uri="{FF2B5EF4-FFF2-40B4-BE49-F238E27FC236}">
                <a16:creationId xmlns:a16="http://schemas.microsoft.com/office/drawing/2014/main" id="{D302E732-E003-4610-A36D-8BF3603C93DA}"/>
              </a:ext>
            </a:extLst>
          </p:cNvPr>
          <p:cNvSpPr txBox="1"/>
          <p:nvPr/>
        </p:nvSpPr>
        <p:spPr>
          <a:xfrm>
            <a:off x="4653251" y="1835441"/>
            <a:ext cx="2885498" cy="523220"/>
          </a:xfrm>
          <a:prstGeom prst="rect">
            <a:avLst/>
          </a:prstGeom>
          <a:noFill/>
        </p:spPr>
        <p:txBody>
          <a:bodyPr wrap="square" rtlCol="0">
            <a:spAutoFit/>
          </a:bodyPr>
          <a:lstStyle/>
          <a:p>
            <a:r>
              <a:rPr lang="en-CA" sz="2800" b="1" dirty="0"/>
              <a:t>BACKUP PLAN</a:t>
            </a:r>
          </a:p>
        </p:txBody>
      </p:sp>
      <p:grpSp>
        <p:nvGrpSpPr>
          <p:cNvPr id="3" name="FAIR VS TERMS">
            <a:extLst>
              <a:ext uri="{FF2B5EF4-FFF2-40B4-BE49-F238E27FC236}">
                <a16:creationId xmlns:a16="http://schemas.microsoft.com/office/drawing/2014/main" id="{C560F13D-AB26-3F4D-9A7B-8A99E83FBE7F}"/>
              </a:ext>
            </a:extLst>
          </p:cNvPr>
          <p:cNvGrpSpPr/>
          <p:nvPr/>
        </p:nvGrpSpPr>
        <p:grpSpPr>
          <a:xfrm>
            <a:off x="1674708" y="2551837"/>
            <a:ext cx="8842585" cy="1754326"/>
            <a:chOff x="1519075" y="4970175"/>
            <a:chExt cx="8842585" cy="1754326"/>
          </a:xfrm>
        </p:grpSpPr>
        <p:sp>
          <p:nvSpPr>
            <p:cNvPr id="2" name="Fair Dealing">
              <a:extLst>
                <a:ext uri="{FF2B5EF4-FFF2-40B4-BE49-F238E27FC236}">
                  <a16:creationId xmlns:a16="http://schemas.microsoft.com/office/drawing/2014/main" id="{A0D3B38E-1B37-0B45-8D16-E65B59AC26E8}"/>
                </a:ext>
              </a:extLst>
            </p:cNvPr>
            <p:cNvSpPr txBox="1"/>
            <p:nvPr/>
          </p:nvSpPr>
          <p:spPr>
            <a:xfrm>
              <a:off x="1519075" y="4970175"/>
              <a:ext cx="3352200" cy="1754326"/>
            </a:xfrm>
            <a:prstGeom prst="rect">
              <a:avLst/>
            </a:prstGeom>
            <a:noFill/>
          </p:spPr>
          <p:txBody>
            <a:bodyPr wrap="none" rtlCol="0">
              <a:spAutoFit/>
            </a:bodyPr>
            <a:lstStyle/>
            <a:p>
              <a:pPr algn="ctr"/>
              <a:r>
                <a:rPr lang="en-US" sz="5400" dirty="0">
                  <a:latin typeface="Garamond" panose="02020404030301010803" pitchFamily="18" charset="0"/>
                </a:rPr>
                <a:t>FAIR </a:t>
              </a:r>
            </a:p>
            <a:p>
              <a:pPr algn="ctr"/>
              <a:r>
                <a:rPr lang="en-US" sz="5400" dirty="0">
                  <a:latin typeface="Garamond" panose="02020404030301010803" pitchFamily="18" charset="0"/>
                </a:rPr>
                <a:t>DEALING</a:t>
              </a:r>
            </a:p>
          </p:txBody>
        </p:sp>
        <p:sp>
          <p:nvSpPr>
            <p:cNvPr id="10" name="Terms of USe">
              <a:extLst>
                <a:ext uri="{FF2B5EF4-FFF2-40B4-BE49-F238E27FC236}">
                  <a16:creationId xmlns:a16="http://schemas.microsoft.com/office/drawing/2014/main" id="{490476C2-AFD3-DA43-8C13-26EB12E5F10A}"/>
                </a:ext>
              </a:extLst>
            </p:cNvPr>
            <p:cNvSpPr txBox="1"/>
            <p:nvPr/>
          </p:nvSpPr>
          <p:spPr>
            <a:xfrm>
              <a:off x="7780504" y="4970175"/>
              <a:ext cx="2581156" cy="1754326"/>
            </a:xfrm>
            <a:prstGeom prst="rect">
              <a:avLst/>
            </a:prstGeom>
            <a:noFill/>
          </p:spPr>
          <p:txBody>
            <a:bodyPr wrap="none" rtlCol="0">
              <a:spAutoFit/>
            </a:bodyPr>
            <a:lstStyle/>
            <a:p>
              <a:pPr algn="ctr"/>
              <a:r>
                <a:rPr lang="en-US" sz="5400" dirty="0">
                  <a:latin typeface="Garamond" panose="02020404030301010803" pitchFamily="18" charset="0"/>
                </a:rPr>
                <a:t>TERMS </a:t>
              </a:r>
            </a:p>
            <a:p>
              <a:pPr algn="ctr"/>
              <a:r>
                <a:rPr lang="en-US" sz="5400" dirty="0">
                  <a:latin typeface="Garamond" panose="02020404030301010803" pitchFamily="18" charset="0"/>
                </a:rPr>
                <a:t>OF USE</a:t>
              </a:r>
            </a:p>
          </p:txBody>
        </p:sp>
      </p:grpSp>
      <p:pic>
        <p:nvPicPr>
          <p:cNvPr id="13" name="No to TERMS OF USE" descr="Close">
            <a:extLst>
              <a:ext uri="{FF2B5EF4-FFF2-40B4-BE49-F238E27FC236}">
                <a16:creationId xmlns:a16="http://schemas.microsoft.com/office/drawing/2014/main" id="{9D665E28-5E63-B348-B29E-5E7945F703A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751628" y="4361674"/>
            <a:ext cx="914400" cy="914400"/>
          </a:xfrm>
          <a:prstGeom prst="rect">
            <a:avLst/>
          </a:prstGeom>
        </p:spPr>
      </p:pic>
      <p:pic>
        <p:nvPicPr>
          <p:cNvPr id="15" name="No to FAIR DEALING" descr="Close">
            <a:extLst>
              <a:ext uri="{FF2B5EF4-FFF2-40B4-BE49-F238E27FC236}">
                <a16:creationId xmlns:a16="http://schemas.microsoft.com/office/drawing/2014/main" id="{798E165A-05AF-B44F-87D0-90B63BE5634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893608" y="4361674"/>
            <a:ext cx="914400" cy="914400"/>
          </a:xfrm>
          <a:prstGeom prst="rect">
            <a:avLst/>
          </a:prstGeom>
        </p:spPr>
      </p:pic>
      <p:pic>
        <p:nvPicPr>
          <p:cNvPr id="16" name="Grad Student">
            <a:extLst>
              <a:ext uri="{FF2B5EF4-FFF2-40B4-BE49-F238E27FC236}">
                <a16:creationId xmlns:a16="http://schemas.microsoft.com/office/drawing/2014/main" id="{4CCD791D-9CB6-6D46-A9EF-B1A3219AF494}"/>
              </a:ext>
            </a:extLst>
          </p:cNvPr>
          <p:cNvPicPr>
            <a:picLocks/>
          </p:cNvPicPr>
          <p:nvPr/>
        </p:nvPicPr>
        <p:blipFill>
          <a:blip r:embed="rId7"/>
          <a:stretch>
            <a:fillRect/>
          </a:stretch>
        </p:blipFill>
        <p:spPr>
          <a:xfrm flipH="1">
            <a:off x="1181004" y="3076404"/>
            <a:ext cx="1429200" cy="2916000"/>
          </a:xfrm>
          <a:prstGeom prst="rect">
            <a:avLst/>
          </a:prstGeom>
        </p:spPr>
      </p:pic>
    </p:spTree>
    <p:extLst>
      <p:ext uri="{BB962C8B-B14F-4D97-AF65-F5344CB8AC3E}">
        <p14:creationId xmlns:p14="http://schemas.microsoft.com/office/powerpoint/2010/main" val="6534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xit" presetSubtype="0" fill="hold" nodeType="with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par>
                          <p:cTn id="41" fill="hold">
                            <p:stCondLst>
                              <p:cond delay="0"/>
                            </p:stCondLst>
                            <p:childTnLst>
                              <p:par>
                                <p:cTn id="42" presetID="10"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6"/>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mputer screen">
            <a:extLst>
              <a:ext uri="{FF2B5EF4-FFF2-40B4-BE49-F238E27FC236}">
                <a16:creationId xmlns:a16="http://schemas.microsoft.com/office/drawing/2014/main" id="{A61F4682-2285-4B6E-8378-57E304713DC5}"/>
              </a:ext>
            </a:extLst>
          </p:cNvPr>
          <p:cNvPicPr>
            <a:picLocks noGrp="1" noChangeAspect="1"/>
          </p:cNvPicPr>
          <p:nvPr>
            <p:ph sz="quarter" idx="14"/>
          </p:nvPr>
        </p:nvPicPr>
        <p:blipFill rotWithShape="1">
          <a:blip r:embed="rId3"/>
          <a:srcRect b="16131"/>
          <a:stretch/>
        </p:blipFill>
        <p:spPr>
          <a:xfrm>
            <a:off x="3727938" y="1835600"/>
            <a:ext cx="5363307" cy="4498144"/>
          </a:xfrm>
        </p:spPr>
      </p:pic>
      <p:sp>
        <p:nvSpPr>
          <p:cNvPr id="5" name="Slide title">
            <a:extLst>
              <a:ext uri="{FF2B5EF4-FFF2-40B4-BE49-F238E27FC236}">
                <a16:creationId xmlns:a16="http://schemas.microsoft.com/office/drawing/2014/main" id="{C4424F11-411F-46F2-909F-128C10E8B1B5}"/>
              </a:ext>
            </a:extLst>
          </p:cNvPr>
          <p:cNvSpPr>
            <a:spLocks noGrp="1"/>
          </p:cNvSpPr>
          <p:nvPr>
            <p:ph type="title"/>
          </p:nvPr>
        </p:nvSpPr>
        <p:spPr/>
        <p:txBody>
          <a:bodyPr/>
          <a:lstStyle/>
          <a:p>
            <a:r>
              <a:rPr lang="en-CA" dirty="0"/>
              <a:t>BACKUP PLAN</a:t>
            </a:r>
          </a:p>
        </p:txBody>
      </p:sp>
      <p:pic>
        <p:nvPicPr>
          <p:cNvPr id="9" name="CatBatman">
            <a:extLst>
              <a:ext uri="{FF2B5EF4-FFF2-40B4-BE49-F238E27FC236}">
                <a16:creationId xmlns:a16="http://schemas.microsoft.com/office/drawing/2014/main" id="{C349A192-F5AF-4AF3-8901-C3AC8FC4A243}"/>
              </a:ext>
            </a:extLst>
          </p:cNvPr>
          <p:cNvPicPr>
            <a:picLocks noChangeAspect="1"/>
          </p:cNvPicPr>
          <p:nvPr/>
        </p:nvPicPr>
        <p:blipFill>
          <a:blip r:embed="rId4"/>
          <a:stretch>
            <a:fillRect/>
          </a:stretch>
        </p:blipFill>
        <p:spPr>
          <a:xfrm>
            <a:off x="5594517" y="2573552"/>
            <a:ext cx="1630148" cy="2173531"/>
          </a:xfrm>
          <a:prstGeom prst="rect">
            <a:avLst/>
          </a:prstGeom>
        </p:spPr>
      </p:pic>
      <p:pic>
        <p:nvPicPr>
          <p:cNvPr id="6" name="Professor Pam">
            <a:extLst>
              <a:ext uri="{FF2B5EF4-FFF2-40B4-BE49-F238E27FC236}">
                <a16:creationId xmlns:a16="http://schemas.microsoft.com/office/drawing/2014/main" id="{AB7DA047-B4C2-334B-BA52-FE3BF129E703}"/>
              </a:ext>
            </a:extLst>
          </p:cNvPr>
          <p:cNvPicPr>
            <a:picLocks noChangeAspect="1"/>
          </p:cNvPicPr>
          <p:nvPr/>
        </p:nvPicPr>
        <p:blipFill>
          <a:blip r:embed="rId5"/>
          <a:stretch>
            <a:fillRect/>
          </a:stretch>
        </p:blipFill>
        <p:spPr>
          <a:xfrm>
            <a:off x="9475865" y="2813614"/>
            <a:ext cx="2963918" cy="3115232"/>
          </a:xfrm>
          <a:prstGeom prst="rect">
            <a:avLst/>
          </a:prstGeom>
        </p:spPr>
      </p:pic>
      <p:pic>
        <p:nvPicPr>
          <p:cNvPr id="8" name="Grad Student">
            <a:extLst>
              <a:ext uri="{FF2B5EF4-FFF2-40B4-BE49-F238E27FC236}">
                <a16:creationId xmlns:a16="http://schemas.microsoft.com/office/drawing/2014/main" id="{86C67AFB-31C5-544D-9661-42EB3DF98432}"/>
              </a:ext>
            </a:extLst>
          </p:cNvPr>
          <p:cNvPicPr>
            <a:picLocks noChangeAspect="1"/>
          </p:cNvPicPr>
          <p:nvPr/>
        </p:nvPicPr>
        <p:blipFill>
          <a:blip r:embed="rId6"/>
          <a:stretch>
            <a:fillRect/>
          </a:stretch>
        </p:blipFill>
        <p:spPr>
          <a:xfrm flipH="1">
            <a:off x="1180800" y="3078000"/>
            <a:ext cx="1430737" cy="2915125"/>
          </a:xfrm>
          <a:prstGeom prst="rect">
            <a:avLst/>
          </a:prstGeom>
        </p:spPr>
      </p:pic>
      <p:sp>
        <p:nvSpPr>
          <p:cNvPr id="10" name="Thought Bubble: Cloud 6">
            <a:extLst>
              <a:ext uri="{FF2B5EF4-FFF2-40B4-BE49-F238E27FC236}">
                <a16:creationId xmlns:a16="http://schemas.microsoft.com/office/drawing/2014/main" id="{AB06A5AA-2B08-9747-B722-4EE518E24BCF}"/>
              </a:ext>
            </a:extLst>
          </p:cNvPr>
          <p:cNvSpPr/>
          <p:nvPr/>
        </p:nvSpPr>
        <p:spPr>
          <a:xfrm>
            <a:off x="1431686" y="1463041"/>
            <a:ext cx="3823264" cy="1694338"/>
          </a:xfrm>
          <a:prstGeom prst="cloudCallou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Hmmmm.....">
            <a:extLst>
              <a:ext uri="{FF2B5EF4-FFF2-40B4-BE49-F238E27FC236}">
                <a16:creationId xmlns:a16="http://schemas.microsoft.com/office/drawing/2014/main" id="{9C1936B7-0B05-934E-8205-60642637972E}"/>
              </a:ext>
            </a:extLst>
          </p:cNvPr>
          <p:cNvSpPr txBox="1"/>
          <p:nvPr/>
        </p:nvSpPr>
        <p:spPr>
          <a:xfrm>
            <a:off x="2039013" y="1911581"/>
            <a:ext cx="2973408" cy="523220"/>
          </a:xfrm>
          <a:prstGeom prst="rect">
            <a:avLst/>
          </a:prstGeom>
          <a:noFill/>
        </p:spPr>
        <p:txBody>
          <a:bodyPr wrap="square" rtlCol="0">
            <a:spAutoFit/>
          </a:bodyPr>
          <a:lstStyle/>
          <a:p>
            <a:pPr algn="ctr"/>
            <a:r>
              <a:rPr lang="en-CA" sz="2800" dirty="0" err="1"/>
              <a:t>Hmmmm</a:t>
            </a:r>
            <a:r>
              <a:rPr lang="en-CA" sz="2800" dirty="0"/>
              <a:t>…</a:t>
            </a:r>
          </a:p>
        </p:txBody>
      </p:sp>
    </p:spTree>
    <p:extLst>
      <p:ext uri="{BB962C8B-B14F-4D97-AF65-F5344CB8AC3E}">
        <p14:creationId xmlns:p14="http://schemas.microsoft.com/office/powerpoint/2010/main" val="267351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70"/>
                                  </p:iterate>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xit" presetSubtype="0" fill="hold" grpId="2"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xit" presetSubtype="0" fill="hold" grpId="2" nodeType="withEffect">
                                  <p:stCondLst>
                                    <p:cond delay="0"/>
                                  </p:stCondLst>
                                  <p:iterate type="lt">
                                    <p:tmPct val="0"/>
                                  </p:iterate>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500" fill="hold"/>
                                        <p:tgtEl>
                                          <p:spTgt spid="7"/>
                                        </p:tgtEl>
                                      </p:cBhvr>
                                      <p:by x="25000" y="25000"/>
                                    </p:animScale>
                                  </p:childTnLst>
                                </p:cTn>
                              </p:par>
                            </p:childTnLst>
                          </p:cTn>
                        </p:par>
                        <p:par>
                          <p:cTn id="29" fill="hold">
                            <p:stCondLst>
                              <p:cond delay="500"/>
                            </p:stCondLst>
                            <p:childTnLst>
                              <p:par>
                                <p:cTn id="30" presetID="35" presetClass="path" presetSubtype="0" accel="50000" decel="50000" fill="hold" nodeType="afterEffect">
                                  <p:stCondLst>
                                    <p:cond delay="0"/>
                                  </p:stCondLst>
                                  <p:childTnLst>
                                    <p:animMotion origin="layout" path="M -1.04167E-6 -1.85185E-6 L -0.45351 0.00486 " pathEditMode="relative" rAng="0" ptsTypes="AA">
                                      <p:cBhvr>
                                        <p:cTn id="31" dur="1000" fill="hold"/>
                                        <p:tgtEl>
                                          <p:spTgt spid="7"/>
                                        </p:tgtEl>
                                        <p:attrNameLst>
                                          <p:attrName>ppt_x</p:attrName>
                                          <p:attrName>ppt_y</p:attrName>
                                        </p:attrNameLst>
                                      </p:cBhvr>
                                      <p:rCtr x="-22682" y="231"/>
                                    </p:animMotion>
                                  </p:childTnLst>
                                </p:cTn>
                              </p:par>
                              <p:par>
                                <p:cTn id="32" presetID="37" presetClass="path" presetSubtype="0" accel="50000" decel="50000" fill="hold" nodeType="withEffect">
                                  <p:stCondLst>
                                    <p:cond delay="0"/>
                                  </p:stCondLst>
                                  <p:childTnLst>
                                    <p:animMotion origin="layout" path="M -1.04167E-6 -4.81481E-6 L 0.06706 0.04005 C 0.08099 0.04908 0.10195 0.05394 0.12396 0.05394 C 0.14896 0.05394 0.16901 0.04908 0.18294 0.04005 L 0.25 -4.81481E-6 " pathEditMode="relative" rAng="0" ptsTypes="AAAAA">
                                      <p:cBhvr>
                                        <p:cTn id="33" dur="1000" fill="hold"/>
                                        <p:tgtEl>
                                          <p:spTgt spid="9"/>
                                        </p:tgtEl>
                                        <p:attrNameLst>
                                          <p:attrName>ppt_x</p:attrName>
                                          <p:attrName>ppt_y</p:attrName>
                                        </p:attrNameLst>
                                      </p:cBhvr>
                                      <p:rCtr x="12500" y="2685"/>
                                    </p:animMotion>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3" nodeType="clickEffect">
                                  <p:stCondLst>
                                    <p:cond delay="0"/>
                                  </p:stCondLst>
                                  <p:iterate type="lt">
                                    <p:tmPct val="0"/>
                                  </p:iterate>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grpId="3" nodeType="with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0" grpId="2" animBg="1"/>
      <p:bldP spid="10" grpId="3" animBg="1"/>
      <p:bldP spid="12" grpId="0"/>
      <p:bldP spid="12" grpId="2"/>
      <p:bldP spid="12" grpId="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81234A-8E85-754A-A013-67893618BA4B}"/>
              </a:ext>
            </a:extLst>
          </p:cNvPr>
          <p:cNvSpPr>
            <a:spLocks noGrp="1"/>
          </p:cNvSpPr>
          <p:nvPr>
            <p:ph type="title"/>
          </p:nvPr>
        </p:nvSpPr>
        <p:spPr/>
        <p:txBody>
          <a:bodyPr/>
          <a:lstStyle/>
          <a:p>
            <a:r>
              <a:rPr lang="en-US" dirty="0"/>
              <a:t>BACKUP PLAN</a:t>
            </a:r>
          </a:p>
        </p:txBody>
      </p:sp>
      <p:pic>
        <p:nvPicPr>
          <p:cNvPr id="14" name="Google GIF">
            <a:extLst>
              <a:ext uri="{FF2B5EF4-FFF2-40B4-BE49-F238E27FC236}">
                <a16:creationId xmlns:a16="http://schemas.microsoft.com/office/drawing/2014/main" id="{EC876472-7009-9742-ACFC-8D9AFC2D9945}"/>
              </a:ext>
            </a:extLst>
          </p:cNvPr>
          <p:cNvPicPr>
            <a:picLocks noGrp="1" noChangeAspect="1"/>
          </p:cNvPicPr>
          <p:nvPr>
            <p:ph sz="quarter" idx="14"/>
          </p:nvPr>
        </p:nvPicPr>
        <p:blipFill>
          <a:blip r:embed="rId3"/>
          <a:stretch>
            <a:fillRect/>
          </a:stretch>
        </p:blipFill>
        <p:spPr>
          <a:xfrm>
            <a:off x="1055914" y="1767841"/>
            <a:ext cx="10592415" cy="4186464"/>
          </a:xfrm>
        </p:spPr>
      </p:pic>
      <p:grpSp>
        <p:nvGrpSpPr>
          <p:cNvPr id="7" name="Creative Commons">
            <a:extLst>
              <a:ext uri="{FF2B5EF4-FFF2-40B4-BE49-F238E27FC236}">
                <a16:creationId xmlns:a16="http://schemas.microsoft.com/office/drawing/2014/main" id="{63A042E5-F694-9248-A00D-6AC23A1E5320}"/>
              </a:ext>
            </a:extLst>
          </p:cNvPr>
          <p:cNvGrpSpPr/>
          <p:nvPr/>
        </p:nvGrpSpPr>
        <p:grpSpPr>
          <a:xfrm>
            <a:off x="377444" y="1931403"/>
            <a:ext cx="5815538" cy="3778834"/>
            <a:chOff x="377444" y="1931403"/>
            <a:chExt cx="5815538" cy="3778834"/>
          </a:xfrm>
        </p:grpSpPr>
        <p:pic>
          <p:nvPicPr>
            <p:cNvPr id="15" name="CC logo" descr="Image result for creative commons logo">
              <a:extLst>
                <a:ext uri="{FF2B5EF4-FFF2-40B4-BE49-F238E27FC236}">
                  <a16:creationId xmlns:a16="http://schemas.microsoft.com/office/drawing/2014/main" id="{41211ED7-0392-A847-8202-1C976E18F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0752" y="1931403"/>
              <a:ext cx="3668922" cy="943027"/>
            </a:xfrm>
            <a:prstGeom prst="rect">
              <a:avLst/>
            </a:prstGeom>
            <a:noFill/>
            <a:extLst>
              <a:ext uri="{909E8E84-426E-40DD-AFC4-6F175D3DCCD1}">
                <a14:hiddenFill xmlns:a14="http://schemas.microsoft.com/office/drawing/2010/main">
                  <a:solidFill>
                    <a:srgbClr val="FFFFFF"/>
                  </a:solidFill>
                </a14:hiddenFill>
              </a:ext>
            </a:extLst>
          </p:spPr>
        </p:pic>
        <p:pic>
          <p:nvPicPr>
            <p:cNvPr id="4" name="CC search capture" descr="A screenshot of a cell phone&#10;&#10;Description automatically generated">
              <a:extLst>
                <a:ext uri="{FF2B5EF4-FFF2-40B4-BE49-F238E27FC236}">
                  <a16:creationId xmlns:a16="http://schemas.microsoft.com/office/drawing/2014/main" id="{012E9311-292B-8442-8210-616D75F6D5FF}"/>
                </a:ext>
              </a:extLst>
            </p:cNvPr>
            <p:cNvPicPr>
              <a:picLocks noChangeAspect="1"/>
            </p:cNvPicPr>
            <p:nvPr/>
          </p:nvPicPr>
          <p:blipFill>
            <a:blip r:embed="rId5"/>
            <a:stretch>
              <a:fillRect/>
            </a:stretch>
          </p:blipFill>
          <p:spPr>
            <a:xfrm>
              <a:off x="377444" y="3171898"/>
              <a:ext cx="5815538" cy="2538339"/>
            </a:xfrm>
            <a:prstGeom prst="rect">
              <a:avLst/>
            </a:prstGeom>
          </p:spPr>
        </p:pic>
      </p:grpSp>
      <p:grpSp>
        <p:nvGrpSpPr>
          <p:cNvPr id="8" name="Wiki commons">
            <a:extLst>
              <a:ext uri="{FF2B5EF4-FFF2-40B4-BE49-F238E27FC236}">
                <a16:creationId xmlns:a16="http://schemas.microsoft.com/office/drawing/2014/main" id="{77573064-02E7-344C-A1D5-26CF9CD73BCB}"/>
              </a:ext>
            </a:extLst>
          </p:cNvPr>
          <p:cNvGrpSpPr/>
          <p:nvPr/>
        </p:nvGrpSpPr>
        <p:grpSpPr>
          <a:xfrm>
            <a:off x="6906676" y="1992935"/>
            <a:ext cx="5004862" cy="3717302"/>
            <a:chOff x="6906676" y="1786717"/>
            <a:chExt cx="5004862" cy="3717302"/>
          </a:xfrm>
        </p:grpSpPr>
        <p:pic>
          <p:nvPicPr>
            <p:cNvPr id="17" name="Wikimedia Commons logo">
              <a:extLst>
                <a:ext uri="{FF2B5EF4-FFF2-40B4-BE49-F238E27FC236}">
                  <a16:creationId xmlns:a16="http://schemas.microsoft.com/office/drawing/2014/main" id="{80279D70-B85A-7E4F-8F8C-0A2E825F762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602803" y="1786717"/>
              <a:ext cx="1612609" cy="216694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4A59135D-2C0E-BB43-A7C4-93913409776B}"/>
                </a:ext>
              </a:extLst>
            </p:cNvPr>
            <p:cNvPicPr>
              <a:picLocks noChangeAspect="1"/>
            </p:cNvPicPr>
            <p:nvPr/>
          </p:nvPicPr>
          <p:blipFill>
            <a:blip r:embed="rId8"/>
            <a:stretch>
              <a:fillRect/>
            </a:stretch>
          </p:blipFill>
          <p:spPr>
            <a:xfrm>
              <a:off x="6906676" y="4277337"/>
              <a:ext cx="5004862" cy="1226682"/>
            </a:xfrm>
            <a:prstGeom prst="rect">
              <a:avLst/>
            </a:prstGeom>
          </p:spPr>
        </p:pic>
      </p:grpSp>
    </p:spTree>
    <p:extLst>
      <p:ext uri="{BB962C8B-B14F-4D97-AF65-F5344CB8AC3E}">
        <p14:creationId xmlns:p14="http://schemas.microsoft.com/office/powerpoint/2010/main" val="232501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xit" presetSubtype="0" fill="hold"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9679E895-51BC-EA4A-B28B-5AB12203EF06}"/>
              </a:ext>
            </a:extLst>
          </p:cNvPr>
          <p:cNvPicPr>
            <a:picLocks noGrp="1" noChangeAspect="1"/>
          </p:cNvPicPr>
          <p:nvPr>
            <p:ph sz="quarter" idx="14"/>
          </p:nvPr>
        </p:nvPicPr>
        <p:blipFill>
          <a:blip r:embed="rId3"/>
          <a:stretch>
            <a:fillRect/>
          </a:stretch>
        </p:blipFill>
        <p:spPr>
          <a:xfrm>
            <a:off x="5132944" y="2933550"/>
            <a:ext cx="1926111" cy="3924450"/>
          </a:xfrm>
        </p:spPr>
      </p:pic>
      <p:sp>
        <p:nvSpPr>
          <p:cNvPr id="5" name="Title 4">
            <a:extLst>
              <a:ext uri="{FF2B5EF4-FFF2-40B4-BE49-F238E27FC236}">
                <a16:creationId xmlns:a16="http://schemas.microsoft.com/office/drawing/2014/main" id="{8CB741AC-0AB1-4168-B5CD-4A9E5B7172F5}"/>
              </a:ext>
            </a:extLst>
          </p:cNvPr>
          <p:cNvSpPr>
            <a:spLocks noGrp="1"/>
          </p:cNvSpPr>
          <p:nvPr>
            <p:ph type="title"/>
          </p:nvPr>
        </p:nvSpPr>
        <p:spPr/>
        <p:txBody>
          <a:bodyPr/>
          <a:lstStyle/>
          <a:p>
            <a:r>
              <a:rPr lang="en-CA" dirty="0"/>
              <a:t>CONCLUSION</a:t>
            </a:r>
          </a:p>
        </p:txBody>
      </p:sp>
      <p:pic>
        <p:nvPicPr>
          <p:cNvPr id="6" name="CC logo" descr="Image result for creative commons logo">
            <a:extLst>
              <a:ext uri="{FF2B5EF4-FFF2-40B4-BE49-F238E27FC236}">
                <a16:creationId xmlns:a16="http://schemas.microsoft.com/office/drawing/2014/main" id="{63E731D2-D54C-384F-807F-1A2CF21901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606" y="4903233"/>
            <a:ext cx="3826199" cy="983452"/>
          </a:xfrm>
          <a:prstGeom prst="rect">
            <a:avLst/>
          </a:prstGeom>
          <a:noFill/>
          <a:extLst>
            <a:ext uri="{909E8E84-426E-40DD-AFC4-6F175D3DCCD1}">
              <a14:hiddenFill xmlns:a14="http://schemas.microsoft.com/office/drawing/2010/main">
                <a:solidFill>
                  <a:srgbClr val="FFFFFF"/>
                </a:solidFill>
              </a14:hiddenFill>
            </a:ext>
          </a:extLst>
        </p:spPr>
      </p:pic>
      <p:pic>
        <p:nvPicPr>
          <p:cNvPr id="8" name="Cat-Batman">
            <a:extLst>
              <a:ext uri="{FF2B5EF4-FFF2-40B4-BE49-F238E27FC236}">
                <a16:creationId xmlns:a16="http://schemas.microsoft.com/office/drawing/2014/main" id="{DE99DEBE-4C2F-E046-91C8-827307845801}"/>
              </a:ext>
            </a:extLst>
          </p:cNvPr>
          <p:cNvPicPr>
            <a:picLocks noChangeAspect="1"/>
          </p:cNvPicPr>
          <p:nvPr/>
        </p:nvPicPr>
        <p:blipFill>
          <a:blip r:embed="rId5"/>
          <a:stretch>
            <a:fillRect/>
          </a:stretch>
        </p:blipFill>
        <p:spPr>
          <a:xfrm>
            <a:off x="2264830" y="2020076"/>
            <a:ext cx="1211752" cy="1615670"/>
          </a:xfrm>
          <a:prstGeom prst="rect">
            <a:avLst/>
          </a:prstGeom>
        </p:spPr>
      </p:pic>
      <p:pic>
        <p:nvPicPr>
          <p:cNvPr id="10" name="Sharing">
            <a:extLst>
              <a:ext uri="{FF2B5EF4-FFF2-40B4-BE49-F238E27FC236}">
                <a16:creationId xmlns:a16="http://schemas.microsoft.com/office/drawing/2014/main" id="{55B7CDBE-54C6-8C48-94AC-DD1EA87DFD5D}"/>
              </a:ext>
            </a:extLst>
          </p:cNvPr>
          <p:cNvPicPr>
            <a:picLocks noChangeAspect="1"/>
          </p:cNvPicPr>
          <p:nvPr/>
        </p:nvPicPr>
        <p:blipFill rotWithShape="1">
          <a:blip r:embed="rId6"/>
          <a:srcRect b="17285"/>
          <a:stretch/>
        </p:blipFill>
        <p:spPr>
          <a:xfrm>
            <a:off x="8326689" y="4668981"/>
            <a:ext cx="2163739" cy="1789743"/>
          </a:xfrm>
          <a:prstGeom prst="rect">
            <a:avLst/>
          </a:prstGeom>
        </p:spPr>
      </p:pic>
      <p:sp>
        <p:nvSpPr>
          <p:cNvPr id="11" name="Terms of Use">
            <a:extLst>
              <a:ext uri="{FF2B5EF4-FFF2-40B4-BE49-F238E27FC236}">
                <a16:creationId xmlns:a16="http://schemas.microsoft.com/office/drawing/2014/main" id="{2629B6B6-8996-5143-8822-60A930A93D64}"/>
              </a:ext>
            </a:extLst>
          </p:cNvPr>
          <p:cNvSpPr txBox="1"/>
          <p:nvPr/>
        </p:nvSpPr>
        <p:spPr>
          <a:xfrm>
            <a:off x="8038726" y="3587255"/>
            <a:ext cx="2739664" cy="584775"/>
          </a:xfrm>
          <a:prstGeom prst="rect">
            <a:avLst/>
          </a:prstGeom>
          <a:noFill/>
        </p:spPr>
        <p:txBody>
          <a:bodyPr wrap="square" rtlCol="0">
            <a:spAutoFit/>
          </a:bodyPr>
          <a:lstStyle/>
          <a:p>
            <a:r>
              <a:rPr lang="en-CA" sz="3200" b="1" dirty="0">
                <a:solidFill>
                  <a:schemeClr val="bg2">
                    <a:lumMod val="50000"/>
                  </a:schemeClr>
                </a:solidFill>
              </a:rPr>
              <a:t>Terms of Use</a:t>
            </a:r>
          </a:p>
        </p:txBody>
      </p:sp>
      <p:sp>
        <p:nvSpPr>
          <p:cNvPr id="12" name="Thought Bubble: Cloud 6">
            <a:extLst>
              <a:ext uri="{FF2B5EF4-FFF2-40B4-BE49-F238E27FC236}">
                <a16:creationId xmlns:a16="http://schemas.microsoft.com/office/drawing/2014/main" id="{854BC4B8-DD99-D740-8D83-D38F467A64A0}"/>
              </a:ext>
            </a:extLst>
          </p:cNvPr>
          <p:cNvSpPr/>
          <p:nvPr/>
        </p:nvSpPr>
        <p:spPr>
          <a:xfrm flipH="1">
            <a:off x="973553" y="1463041"/>
            <a:ext cx="3823264" cy="2790304"/>
          </a:xfrm>
          <a:prstGeom prst="cloudCallout">
            <a:avLst>
              <a:gd name="adj1" fmla="val -60695"/>
              <a:gd name="adj2" fmla="val 3370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 name="All rights reserved">
            <a:extLst>
              <a:ext uri="{FF2B5EF4-FFF2-40B4-BE49-F238E27FC236}">
                <a16:creationId xmlns:a16="http://schemas.microsoft.com/office/drawing/2014/main" id="{69768F93-7EDF-4A4B-B37D-7A28EF291519}"/>
              </a:ext>
            </a:extLst>
          </p:cNvPr>
          <p:cNvPicPr>
            <a:picLocks noChangeAspect="1"/>
          </p:cNvPicPr>
          <p:nvPr/>
        </p:nvPicPr>
        <p:blipFill>
          <a:blip r:embed="rId7"/>
          <a:stretch>
            <a:fillRect/>
          </a:stretch>
        </p:blipFill>
        <p:spPr>
          <a:xfrm>
            <a:off x="8445503" y="1463041"/>
            <a:ext cx="1926110" cy="1926110"/>
          </a:xfrm>
          <a:prstGeom prst="rect">
            <a:avLst/>
          </a:prstGeom>
        </p:spPr>
      </p:pic>
    </p:spTree>
    <p:extLst>
      <p:ext uri="{BB962C8B-B14F-4D97-AF65-F5344CB8AC3E}">
        <p14:creationId xmlns:p14="http://schemas.microsoft.com/office/powerpoint/2010/main" val="25723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xit" presetSubtype="0" fill="hold" grpId="1"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2" grpId="0" animBg="1"/>
      <p:bldP spid="12" grpId="1" animBg="1"/>
      <p:bldP spid="12"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255A55-0B06-DF4D-87FC-77B81B116C95}"/>
              </a:ext>
            </a:extLst>
          </p:cNvPr>
          <p:cNvSpPr>
            <a:spLocks noGrp="1"/>
          </p:cNvSpPr>
          <p:nvPr>
            <p:ph type="title"/>
          </p:nvPr>
        </p:nvSpPr>
        <p:spPr/>
        <p:txBody>
          <a:bodyPr/>
          <a:lstStyle/>
          <a:p>
            <a:r>
              <a:rPr lang="en-US" dirty="0"/>
              <a:t>LEARNING OBJECTIVES</a:t>
            </a:r>
          </a:p>
        </p:txBody>
      </p:sp>
      <p:sp>
        <p:nvSpPr>
          <p:cNvPr id="6" name="TextBox 5">
            <a:extLst>
              <a:ext uri="{FF2B5EF4-FFF2-40B4-BE49-F238E27FC236}">
                <a16:creationId xmlns:a16="http://schemas.microsoft.com/office/drawing/2014/main" id="{845B1391-2AE5-1240-835F-BE419A6A169E}"/>
              </a:ext>
            </a:extLst>
          </p:cNvPr>
          <p:cNvSpPr txBox="1"/>
          <p:nvPr/>
        </p:nvSpPr>
        <p:spPr>
          <a:xfrm>
            <a:off x="579120" y="1757680"/>
            <a:ext cx="3872150" cy="461665"/>
          </a:xfrm>
          <a:prstGeom prst="rect">
            <a:avLst/>
          </a:prstGeom>
          <a:noFill/>
        </p:spPr>
        <p:txBody>
          <a:bodyPr wrap="none" rtlCol="0">
            <a:spAutoFit/>
          </a:bodyPr>
          <a:lstStyle/>
          <a:p>
            <a:r>
              <a:rPr lang="en-US" sz="2400" dirty="0"/>
              <a:t>You should now be able to:</a:t>
            </a:r>
          </a:p>
        </p:txBody>
      </p:sp>
      <p:sp>
        <p:nvSpPr>
          <p:cNvPr id="7" name="TextBox 6">
            <a:extLst>
              <a:ext uri="{FF2B5EF4-FFF2-40B4-BE49-F238E27FC236}">
                <a16:creationId xmlns:a16="http://schemas.microsoft.com/office/drawing/2014/main" id="{C2BBC03E-4224-EC4D-95D9-10C0B3EAC3DC}"/>
              </a:ext>
            </a:extLst>
          </p:cNvPr>
          <p:cNvSpPr txBox="1"/>
          <p:nvPr/>
        </p:nvSpPr>
        <p:spPr>
          <a:xfrm>
            <a:off x="1150620" y="2529840"/>
            <a:ext cx="989076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Outline the two key questions you should consider when determining how to incorporate </a:t>
            </a:r>
            <a:r>
              <a:rPr lang="en-US" sz="2400" dirty="0" smtClean="0"/>
              <a:t>third-party </a:t>
            </a:r>
            <a:r>
              <a:rPr lang="en-US" sz="2400" dirty="0"/>
              <a:t>content into your work</a:t>
            </a:r>
            <a:br>
              <a:rPr lang="en-US" sz="2400" dirty="0"/>
            </a:br>
            <a:endParaRPr lang="en-US" sz="2400" dirty="0"/>
          </a:p>
          <a:p>
            <a:pPr marL="285750" indent="-285750">
              <a:buFont typeface="Arial" panose="020B0604020202020204" pitchFamily="34" charset="0"/>
              <a:buChar char="•"/>
            </a:pPr>
            <a:r>
              <a:rPr lang="en-US" sz="2400" dirty="0"/>
              <a:t>Locate and identify the </a:t>
            </a:r>
            <a:r>
              <a:rPr lang="en-US" sz="2400" dirty="0" err="1"/>
              <a:t>licence</a:t>
            </a:r>
            <a:r>
              <a:rPr lang="en-US" sz="2400" dirty="0"/>
              <a:t> terms or other terms of use for </a:t>
            </a:r>
            <a:br>
              <a:rPr lang="en-US" sz="2400" dirty="0"/>
            </a:br>
            <a:r>
              <a:rPr lang="en-US" sz="2400" dirty="0" smtClean="0"/>
              <a:t>third-party </a:t>
            </a:r>
            <a:r>
              <a:rPr lang="en-US" sz="2400" dirty="0"/>
              <a:t>content you are interested in using</a:t>
            </a:r>
            <a:br>
              <a:rPr lang="en-US" sz="2400" dirty="0"/>
            </a:br>
            <a:endParaRPr lang="en-US" sz="2400" dirty="0"/>
          </a:p>
          <a:p>
            <a:pPr marL="285750" indent="-285750">
              <a:buFont typeface="Arial" panose="020B0604020202020204" pitchFamily="34" charset="0"/>
              <a:buChar char="•"/>
            </a:pPr>
            <a:r>
              <a:rPr lang="en-US" sz="2400" dirty="0"/>
              <a:t>Determine how and when you may use works for which the copyright is held by </a:t>
            </a:r>
            <a:r>
              <a:rPr lang="en-US" sz="2400" dirty="0" smtClean="0"/>
              <a:t>others</a:t>
            </a:r>
            <a:endParaRPr lang="en-US" sz="2400" dirty="0"/>
          </a:p>
        </p:txBody>
      </p:sp>
    </p:spTree>
    <p:extLst>
      <p:ext uri="{BB962C8B-B14F-4D97-AF65-F5344CB8AC3E}">
        <p14:creationId xmlns:p14="http://schemas.microsoft.com/office/powerpoint/2010/main" val="301901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CA" dirty="0">
                <a:cs typeface="Arial" panose="020B0604020202020204" pitchFamily="34" charset="0"/>
              </a:rPr>
              <a:t>THANK YOU FOR YOUR ATTENTION</a:t>
            </a:r>
            <a:endParaRPr lang="en-CA"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03" y="2476677"/>
            <a:ext cx="11368800" cy="2820971"/>
          </a:xfrm>
          <a:prstGeom prst="rect">
            <a:avLst/>
          </a:prstGeom>
        </p:spPr>
      </p:pic>
      <p:sp>
        <p:nvSpPr>
          <p:cNvPr id="7" name="Rectangle 6">
            <a:extLst>
              <a:ext uri="{FF2B5EF4-FFF2-40B4-BE49-F238E27FC236}">
                <a16:creationId xmlns:a16="http://schemas.microsoft.com/office/drawing/2014/main" id="{60A224A4-05D1-A047-957D-612DC48E4744}"/>
              </a:ext>
            </a:extLst>
          </p:cNvPr>
          <p:cNvSpPr/>
          <p:nvPr/>
        </p:nvSpPr>
        <p:spPr>
          <a:xfrm>
            <a:off x="1061413" y="2471912"/>
            <a:ext cx="4201886" cy="282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A close up of a cat&#10;&#10;Description automatically generated">
            <a:extLst>
              <a:ext uri="{FF2B5EF4-FFF2-40B4-BE49-F238E27FC236}">
                <a16:creationId xmlns:a16="http://schemas.microsoft.com/office/drawing/2014/main" id="{10299ACC-BB76-BD4C-8B36-739C9826D6A1}"/>
              </a:ext>
            </a:extLst>
          </p:cNvPr>
          <p:cNvPicPr>
            <a:picLocks noGrp="1" noChangeAspect="1"/>
          </p:cNvPicPr>
          <p:nvPr>
            <p:ph sz="quarter" idx="14"/>
          </p:nvPr>
        </p:nvPicPr>
        <p:blipFill>
          <a:blip r:embed="rId4"/>
          <a:stretch>
            <a:fillRect/>
          </a:stretch>
        </p:blipFill>
        <p:spPr>
          <a:xfrm>
            <a:off x="2092593" y="2471912"/>
            <a:ext cx="2116793" cy="2822400"/>
          </a:xfrm>
        </p:spPr>
      </p:pic>
    </p:spTree>
    <p:extLst>
      <p:ext uri="{BB962C8B-B14F-4D97-AF65-F5344CB8AC3E}">
        <p14:creationId xmlns:p14="http://schemas.microsoft.com/office/powerpoint/2010/main" val="186344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ie Tweet">
            <a:extLst>
              <a:ext uri="{FF2B5EF4-FFF2-40B4-BE49-F238E27FC236}">
                <a16:creationId xmlns:a16="http://schemas.microsoft.com/office/drawing/2014/main" id="{9F5D2729-D1DA-40A4-BB75-C5BF96CC0770}"/>
              </a:ext>
            </a:extLst>
          </p:cNvPr>
          <p:cNvPicPr>
            <a:picLocks noGrp="1" noChangeAspect="1"/>
          </p:cNvPicPr>
          <p:nvPr>
            <p:ph sz="quarter" idx="14"/>
          </p:nvPr>
        </p:nvPicPr>
        <p:blipFill>
          <a:blip r:embed="rId3"/>
          <a:stretch>
            <a:fillRect/>
          </a:stretch>
        </p:blipFill>
        <p:spPr>
          <a:xfrm>
            <a:off x="6684233" y="4675606"/>
            <a:ext cx="4734754" cy="1219200"/>
          </a:xfrm>
        </p:spPr>
      </p:pic>
      <p:sp>
        <p:nvSpPr>
          <p:cNvPr id="6" name="Slide Title">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THIRD-PARTY </a:t>
            </a:r>
            <a:r>
              <a:rPr lang="en-US" dirty="0"/>
              <a:t>CONTENT</a:t>
            </a:r>
          </a:p>
        </p:txBody>
      </p:sp>
      <p:sp>
        <p:nvSpPr>
          <p:cNvPr id="8" name="Citation">
            <a:extLst>
              <a:ext uri="{FF2B5EF4-FFF2-40B4-BE49-F238E27FC236}">
                <a16:creationId xmlns:a16="http://schemas.microsoft.com/office/drawing/2014/main" id="{798CC018-66E0-491C-B3B0-3115A0342502}"/>
              </a:ext>
            </a:extLst>
          </p:cNvPr>
          <p:cNvSpPr txBox="1"/>
          <p:nvPr/>
        </p:nvSpPr>
        <p:spPr>
          <a:xfrm>
            <a:off x="6176815" y="2370826"/>
            <a:ext cx="6468534" cy="1477328"/>
          </a:xfrm>
          <a:prstGeom prst="rect">
            <a:avLst/>
          </a:prstGeom>
          <a:noFill/>
        </p:spPr>
        <p:txBody>
          <a:bodyPr wrap="square" rtlCol="0">
            <a:spAutoFit/>
          </a:bodyPr>
          <a:lstStyle/>
          <a:p>
            <a:r>
              <a:rPr lang="en-CA" dirty="0"/>
              <a:t>Bauer, G. R., &amp; Hammond, R. (2015). Toward a broader conceptualization of trans women's	sexual health.</a:t>
            </a:r>
            <a:r>
              <a:rPr lang="en-CA" i="1" dirty="0"/>
              <a:t> The Canadian Journal of Human Sexuality, 24</a:t>
            </a:r>
            <a:r>
              <a:rPr lang="en-CA" dirty="0"/>
              <a:t>(1), 1-11. doi:10.3138/cjhs.24.1-CO1</a:t>
            </a:r>
          </a:p>
          <a:p>
            <a:endParaRPr lang="en-CA" dirty="0"/>
          </a:p>
        </p:txBody>
      </p:sp>
      <p:pic>
        <p:nvPicPr>
          <p:cNvPr id="3" name="Kris Tweet">
            <a:extLst>
              <a:ext uri="{FF2B5EF4-FFF2-40B4-BE49-F238E27FC236}">
                <a16:creationId xmlns:a16="http://schemas.microsoft.com/office/drawing/2014/main" id="{D6DA7955-4520-42E5-B7CA-84FE11AE1B46}"/>
              </a:ext>
            </a:extLst>
          </p:cNvPr>
          <p:cNvPicPr>
            <a:picLocks noChangeAspect="1"/>
          </p:cNvPicPr>
          <p:nvPr/>
        </p:nvPicPr>
        <p:blipFill rotWithShape="1">
          <a:blip r:embed="rId4"/>
          <a:srcRect t="28459" b="30124"/>
          <a:stretch/>
        </p:blipFill>
        <p:spPr>
          <a:xfrm>
            <a:off x="2687634" y="1654421"/>
            <a:ext cx="3111657" cy="2291186"/>
          </a:xfrm>
          <a:prstGeom prst="rect">
            <a:avLst/>
          </a:prstGeom>
        </p:spPr>
      </p:pic>
      <p:pic>
        <p:nvPicPr>
          <p:cNvPr id="11" name="Grad student">
            <a:extLst>
              <a:ext uri="{FF2B5EF4-FFF2-40B4-BE49-F238E27FC236}">
                <a16:creationId xmlns:a16="http://schemas.microsoft.com/office/drawing/2014/main" id="{EF7F79B2-B332-0643-9CDC-DDB0F93FCF70}"/>
              </a:ext>
            </a:extLst>
          </p:cNvPr>
          <p:cNvPicPr>
            <a:picLocks noChangeAspect="1"/>
          </p:cNvPicPr>
          <p:nvPr/>
        </p:nvPicPr>
        <p:blipFill>
          <a:blip r:embed="rId5"/>
          <a:stretch>
            <a:fillRect/>
          </a:stretch>
        </p:blipFill>
        <p:spPr>
          <a:xfrm flipH="1">
            <a:off x="390390" y="2043044"/>
            <a:ext cx="1799749" cy="3666988"/>
          </a:xfrm>
          <a:prstGeom prst="rect">
            <a:avLst/>
          </a:prstGeom>
        </p:spPr>
      </p:pic>
      <p:pic>
        <p:nvPicPr>
          <p:cNvPr id="13" name="Magnifying glass" descr="Magnifying glass">
            <a:extLst>
              <a:ext uri="{FF2B5EF4-FFF2-40B4-BE49-F238E27FC236}">
                <a16:creationId xmlns:a16="http://schemas.microsoft.com/office/drawing/2014/main" id="{682B91EC-EF26-3F43-8553-44EDF67D975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051610" y="3154686"/>
            <a:ext cx="2130520" cy="2130520"/>
          </a:xfrm>
          <a:prstGeom prst="rect">
            <a:avLst/>
          </a:prstGeom>
        </p:spPr>
      </p:pic>
      <p:pic>
        <p:nvPicPr>
          <p:cNvPr id="15" name="Thought Bubble" descr="Thought bubble">
            <a:extLst>
              <a:ext uri="{FF2B5EF4-FFF2-40B4-BE49-F238E27FC236}">
                <a16:creationId xmlns:a16="http://schemas.microsoft.com/office/drawing/2014/main" id="{A3A8FBE4-E691-ED42-93CE-2A1A7116D5A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815643" y="1463041"/>
            <a:ext cx="2659155" cy="2659155"/>
          </a:xfrm>
          <a:prstGeom prst="rect">
            <a:avLst/>
          </a:prstGeom>
        </p:spPr>
      </p:pic>
      <p:pic>
        <p:nvPicPr>
          <p:cNvPr id="5" name="Picture 4" descr="A close up of a cat&#10;&#10;Description automatically generated">
            <a:extLst>
              <a:ext uri="{FF2B5EF4-FFF2-40B4-BE49-F238E27FC236}">
                <a16:creationId xmlns:a16="http://schemas.microsoft.com/office/drawing/2014/main" id="{1D0D0A10-1011-9D43-AA2E-4BC0CA5FE0D6}"/>
              </a:ext>
            </a:extLst>
          </p:cNvPr>
          <p:cNvPicPr>
            <a:picLocks noChangeAspect="1"/>
          </p:cNvPicPr>
          <p:nvPr/>
        </p:nvPicPr>
        <p:blipFill>
          <a:blip r:embed="rId10"/>
          <a:stretch>
            <a:fillRect/>
          </a:stretch>
        </p:blipFill>
        <p:spPr>
          <a:xfrm>
            <a:off x="3140391" y="4027906"/>
            <a:ext cx="1885950" cy="2514600"/>
          </a:xfrm>
          <a:prstGeom prst="rect">
            <a:avLst/>
          </a:prstGeom>
        </p:spPr>
      </p:pic>
    </p:spTree>
    <p:extLst>
      <p:ext uri="{BB962C8B-B14F-4D97-AF65-F5344CB8AC3E}">
        <p14:creationId xmlns:p14="http://schemas.microsoft.com/office/powerpoint/2010/main" val="154059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1" nodeType="clickEffect">
                                  <p:stCondLst>
                                    <p:cond delay="0"/>
                                  </p:stCondLst>
                                  <p:childTnLst>
                                    <p:animMotion origin="layout" path="M 5E-6 -7.40741E-7 L -0.29493 0.33333 " pathEditMode="relative" rAng="0" ptsTypes="AA">
                                      <p:cBhvr>
                                        <p:cTn id="29" dur="2000" fill="hold"/>
                                        <p:tgtEl>
                                          <p:spTgt spid="8"/>
                                        </p:tgtEl>
                                        <p:attrNameLst>
                                          <p:attrName>ppt_x</p:attrName>
                                          <p:attrName>ppt_y</p:attrName>
                                        </p:attrNameLst>
                                      </p:cBhvr>
                                      <p:rCtr x="-14753" y="16667"/>
                                    </p:animMotion>
                                  </p:childTnLst>
                                </p:cTn>
                              </p:par>
                              <p:par>
                                <p:cTn id="30" presetID="10" presetClass="exit" presetSubtype="0" fill="hold" nodeType="with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QUESTIONS</a:t>
            </a:r>
            <a:endParaRPr lang="en-CA" dirty="0"/>
          </a:p>
        </p:txBody>
      </p:sp>
      <p:sp>
        <p:nvSpPr>
          <p:cNvPr id="6" name="Content Placeholder 1">
            <a:extLst>
              <a:ext uri="{FF2B5EF4-FFF2-40B4-BE49-F238E27FC236}">
                <a16:creationId xmlns:a16="http://schemas.microsoft.com/office/drawing/2014/main" id="{13F72C30-FFA1-4B44-86FB-B7519069FB3F}"/>
              </a:ext>
            </a:extLst>
          </p:cNvPr>
          <p:cNvSpPr>
            <a:spLocks noGrp="1"/>
          </p:cNvSpPr>
          <p:nvPr>
            <p:ph sz="half" idx="1"/>
          </p:nvPr>
        </p:nvSpPr>
        <p:spPr>
          <a:xfrm>
            <a:off x="838200" y="1825625"/>
            <a:ext cx="5181600" cy="1953895"/>
          </a:xfrm>
        </p:spPr>
        <p:txBody>
          <a:bodyPr/>
          <a:lstStyle/>
          <a:p>
            <a:pPr marL="457200" indent="-457200">
              <a:buFont typeface="+mj-lt"/>
              <a:buAutoNum type="arabicPeriod"/>
            </a:pPr>
            <a:r>
              <a:rPr lang="en-US" sz="2200" dirty="0">
                <a:solidFill>
                  <a:schemeClr val="tx1"/>
                </a:solidFill>
              </a:rPr>
              <a:t>As long as you credit the creator, you can use anyone else’s work as part of your </a:t>
            </a:r>
            <a:r>
              <a:rPr lang="en-US" sz="2200" dirty="0" smtClean="0">
                <a:solidFill>
                  <a:schemeClr val="tx1"/>
                </a:solidFill>
              </a:rPr>
              <a:t>own.</a:t>
            </a:r>
          </a:p>
          <a:p>
            <a:pPr marL="914400" lvl="1" indent="-457200">
              <a:buFont typeface="+mj-lt"/>
              <a:buAutoNum type="alphaLcPeriod"/>
            </a:pPr>
            <a:r>
              <a:rPr lang="en-US" sz="2200" dirty="0">
                <a:solidFill>
                  <a:schemeClr val="tx1"/>
                </a:solidFill>
              </a:rPr>
              <a:t>True</a:t>
            </a:r>
          </a:p>
          <a:p>
            <a:pPr marL="914400" lvl="1" indent="-457200">
              <a:buFont typeface="+mj-lt"/>
              <a:buAutoNum type="alphaLcPeriod"/>
            </a:pPr>
            <a:r>
              <a:rPr lang="en-US" sz="2200" b="1" dirty="0" smtClean="0">
                <a:solidFill>
                  <a:schemeClr val="accent6"/>
                </a:solidFill>
              </a:rPr>
              <a:t>False</a:t>
            </a:r>
            <a:endParaRPr lang="en-US" sz="2200" b="1" dirty="0">
              <a:solidFill>
                <a:schemeClr val="accent6"/>
              </a:solidFill>
            </a:endParaRPr>
          </a:p>
        </p:txBody>
      </p:sp>
      <p:sp>
        <p:nvSpPr>
          <p:cNvPr id="7" name="Content Placeholder 2">
            <a:extLst>
              <a:ext uri="{FF2B5EF4-FFF2-40B4-BE49-F238E27FC236}">
                <a16:creationId xmlns:a16="http://schemas.microsoft.com/office/drawing/2014/main" id="{30542575-E5EC-0348-9D6E-4DF55F787BE9}"/>
              </a:ext>
            </a:extLst>
          </p:cNvPr>
          <p:cNvSpPr>
            <a:spLocks noGrp="1"/>
          </p:cNvSpPr>
          <p:nvPr>
            <p:ph sz="half" idx="13"/>
          </p:nvPr>
        </p:nvSpPr>
        <p:spPr>
          <a:xfrm>
            <a:off x="6172200" y="1825625"/>
            <a:ext cx="5181600" cy="4351338"/>
          </a:xfrm>
        </p:spPr>
        <p:txBody>
          <a:bodyPr/>
          <a:lstStyle/>
          <a:p>
            <a:pPr marL="457200" indent="-457200">
              <a:buFont typeface="+mj-lt"/>
              <a:buAutoNum type="arabicPeriod" startAt="3"/>
            </a:pPr>
            <a:r>
              <a:rPr lang="en-US" sz="2200" dirty="0">
                <a:solidFill>
                  <a:schemeClr val="tx1"/>
                </a:solidFill>
              </a:rPr>
              <a:t>If a rights holder does not want you to use their content as part of your own work, you can evaluate whether or not the use might be </a:t>
            </a:r>
            <a:r>
              <a:rPr lang="en-US" sz="2200" dirty="0" smtClean="0">
                <a:solidFill>
                  <a:schemeClr val="tx1"/>
                </a:solidFill>
              </a:rPr>
              <a:t>permitted…</a:t>
            </a:r>
          </a:p>
          <a:p>
            <a:pPr marL="914400" lvl="1" indent="-457200">
              <a:buFont typeface="+mj-lt"/>
              <a:buAutoNum type="alphaLcPeriod"/>
            </a:pPr>
            <a:r>
              <a:rPr lang="en-US" sz="2200" b="1" dirty="0" smtClean="0">
                <a:solidFill>
                  <a:schemeClr val="accent6"/>
                </a:solidFill>
              </a:rPr>
              <a:t>…</a:t>
            </a:r>
            <a:r>
              <a:rPr lang="en-US" sz="2200" b="1" dirty="0">
                <a:solidFill>
                  <a:schemeClr val="accent6"/>
                </a:solidFill>
              </a:rPr>
              <a:t>as fair </a:t>
            </a:r>
            <a:r>
              <a:rPr lang="en-US" sz="2200" b="1" dirty="0" smtClean="0">
                <a:solidFill>
                  <a:schemeClr val="accent6"/>
                </a:solidFill>
              </a:rPr>
              <a:t>dealing</a:t>
            </a:r>
          </a:p>
          <a:p>
            <a:pPr marL="914400" lvl="1" indent="-457200">
              <a:buFont typeface="+mj-lt"/>
              <a:buAutoNum type="alphaLcPeriod"/>
            </a:pPr>
            <a:r>
              <a:rPr lang="en-US" sz="2200" dirty="0" smtClean="0">
                <a:solidFill>
                  <a:schemeClr val="tx1"/>
                </a:solidFill>
              </a:rPr>
              <a:t>…because </a:t>
            </a:r>
            <a:r>
              <a:rPr lang="en-US" sz="2200" dirty="0">
                <a:solidFill>
                  <a:schemeClr val="tx1"/>
                </a:solidFill>
              </a:rPr>
              <a:t>it encourages market </a:t>
            </a:r>
            <a:r>
              <a:rPr lang="en-US" sz="2200" dirty="0" smtClean="0">
                <a:solidFill>
                  <a:schemeClr val="tx1"/>
                </a:solidFill>
              </a:rPr>
              <a:t>competition</a:t>
            </a:r>
          </a:p>
          <a:p>
            <a:pPr marL="914400" lvl="1" indent="-457200">
              <a:buFont typeface="+mj-lt"/>
              <a:buAutoNum type="alphaLcPeriod"/>
            </a:pPr>
            <a:r>
              <a:rPr lang="en-US" sz="2200" dirty="0" smtClean="0">
                <a:solidFill>
                  <a:schemeClr val="tx1"/>
                </a:solidFill>
              </a:rPr>
              <a:t>…as </a:t>
            </a:r>
            <a:r>
              <a:rPr lang="en-US" sz="2200" dirty="0">
                <a:solidFill>
                  <a:schemeClr val="tx1"/>
                </a:solidFill>
              </a:rPr>
              <a:t>long as you don’t make a </a:t>
            </a:r>
            <a:r>
              <a:rPr lang="en-US" sz="2200" dirty="0" smtClean="0">
                <a:solidFill>
                  <a:schemeClr val="tx1"/>
                </a:solidFill>
              </a:rPr>
              <a:t>profit</a:t>
            </a:r>
          </a:p>
          <a:p>
            <a:pPr marL="914400" lvl="1" indent="-457200">
              <a:buFont typeface="+mj-lt"/>
              <a:buAutoNum type="alphaLcPeriod"/>
            </a:pPr>
            <a:r>
              <a:rPr lang="en-US" sz="2200" dirty="0" smtClean="0">
                <a:solidFill>
                  <a:schemeClr val="tx1"/>
                </a:solidFill>
              </a:rPr>
              <a:t>…if </a:t>
            </a:r>
            <a:r>
              <a:rPr lang="en-US" sz="2200" dirty="0">
                <a:solidFill>
                  <a:schemeClr val="tx1"/>
                </a:solidFill>
              </a:rPr>
              <a:t>they never find out about it</a:t>
            </a:r>
          </a:p>
        </p:txBody>
      </p:sp>
      <p:sp>
        <p:nvSpPr>
          <p:cNvPr id="8" name="Content Placeholder 1">
            <a:extLst>
              <a:ext uri="{FF2B5EF4-FFF2-40B4-BE49-F238E27FC236}">
                <a16:creationId xmlns:a16="http://schemas.microsoft.com/office/drawing/2014/main" id="{30C3C671-D42E-FD47-BF2D-C2B8F5D7919E}"/>
              </a:ext>
            </a:extLst>
          </p:cNvPr>
          <p:cNvSpPr txBox="1">
            <a:spLocks/>
          </p:cNvSpPr>
          <p:nvPr/>
        </p:nvSpPr>
        <p:spPr>
          <a:xfrm>
            <a:off x="838200" y="3877945"/>
            <a:ext cx="5181600" cy="195389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baseline="0">
                <a:solidFill>
                  <a:schemeClr val="bg2">
                    <a:lumMod val="50000"/>
                  </a:schemeClr>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baseline="0">
                <a:solidFill>
                  <a:schemeClr val="bg2">
                    <a:lumMod val="50000"/>
                  </a:schemeClr>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baseline="0">
                <a:solidFill>
                  <a:schemeClr val="bg2">
                    <a:lumMod val="50000"/>
                  </a:schemeClr>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baseline="0">
                <a:solidFill>
                  <a:schemeClr val="bg2">
                    <a:lumMod val="50000"/>
                  </a:schemeClr>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baseline="0">
                <a:solidFill>
                  <a:schemeClr val="bg2">
                    <a:lumMod val="50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startAt="2"/>
            </a:pPr>
            <a:r>
              <a:rPr lang="en-US" sz="2200" dirty="0">
                <a:solidFill>
                  <a:schemeClr val="tx1"/>
                </a:solidFill>
              </a:rPr>
              <a:t>Only a court of law can determine if your use of </a:t>
            </a:r>
            <a:r>
              <a:rPr lang="en-US" sz="2200" dirty="0" smtClean="0">
                <a:solidFill>
                  <a:schemeClr val="tx1"/>
                </a:solidFill>
              </a:rPr>
              <a:t>third-party </a:t>
            </a:r>
            <a:r>
              <a:rPr lang="en-US" sz="2200" dirty="0">
                <a:solidFill>
                  <a:schemeClr val="tx1"/>
                </a:solidFill>
              </a:rPr>
              <a:t>content is actually “fair dealing</a:t>
            </a:r>
            <a:r>
              <a:rPr lang="en-US" sz="2200" dirty="0" smtClean="0">
                <a:solidFill>
                  <a:schemeClr val="tx1"/>
                </a:solidFill>
              </a:rPr>
              <a:t>.”</a:t>
            </a:r>
          </a:p>
          <a:p>
            <a:pPr marL="914400" lvl="1" indent="-457200">
              <a:buFont typeface="+mj-lt"/>
              <a:buAutoNum type="alphaLcPeriod"/>
            </a:pPr>
            <a:r>
              <a:rPr lang="en-US" sz="2200" b="1" dirty="0" smtClean="0">
                <a:solidFill>
                  <a:schemeClr val="accent6"/>
                </a:solidFill>
              </a:rPr>
              <a:t>True</a:t>
            </a:r>
          </a:p>
          <a:p>
            <a:pPr marL="914400" lvl="1" indent="-457200">
              <a:buFont typeface="+mj-lt"/>
              <a:buAutoNum type="alphaLcPeriod"/>
            </a:pPr>
            <a:r>
              <a:rPr lang="en-US" sz="2200" dirty="0" smtClean="0">
                <a:solidFill>
                  <a:schemeClr val="tx1"/>
                </a:solidFill>
              </a:rPr>
              <a:t>False</a:t>
            </a:r>
            <a:endParaRPr lang="en-US" sz="2200" dirty="0">
              <a:solidFill>
                <a:schemeClr val="tx1"/>
              </a:solidFill>
            </a:endParaRPr>
          </a:p>
        </p:txBody>
      </p:sp>
    </p:spTree>
    <p:extLst>
      <p:ext uri="{BB962C8B-B14F-4D97-AF65-F5344CB8AC3E}">
        <p14:creationId xmlns:p14="http://schemas.microsoft.com/office/powerpoint/2010/main" val="1813687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QUESTIONS</a:t>
            </a:r>
            <a:endParaRPr lang="en-CA" dirty="0"/>
          </a:p>
        </p:txBody>
      </p:sp>
      <p:sp>
        <p:nvSpPr>
          <p:cNvPr id="6" name="Content Placeholder 1">
            <a:extLst>
              <a:ext uri="{FF2B5EF4-FFF2-40B4-BE49-F238E27FC236}">
                <a16:creationId xmlns:a16="http://schemas.microsoft.com/office/drawing/2014/main" id="{13F72C30-FFA1-4B44-86FB-B7519069FB3F}"/>
              </a:ext>
            </a:extLst>
          </p:cNvPr>
          <p:cNvSpPr>
            <a:spLocks noGrp="1"/>
          </p:cNvSpPr>
          <p:nvPr>
            <p:ph sz="half" idx="1"/>
          </p:nvPr>
        </p:nvSpPr>
        <p:spPr>
          <a:xfrm>
            <a:off x="838200" y="1825625"/>
            <a:ext cx="5181600" cy="4351338"/>
          </a:xfrm>
        </p:spPr>
        <p:txBody>
          <a:bodyPr/>
          <a:lstStyle/>
          <a:p>
            <a:pPr marL="457200" indent="-457200">
              <a:buFont typeface="+mj-lt"/>
              <a:buAutoNum type="arabicPeriod" startAt="4"/>
            </a:pPr>
            <a:r>
              <a:rPr lang="en-US" sz="2200" dirty="0">
                <a:solidFill>
                  <a:schemeClr val="tx1"/>
                </a:solidFill>
              </a:rPr>
              <a:t>Which of these is </a:t>
            </a:r>
            <a:r>
              <a:rPr lang="en-US" sz="2200" dirty="0" smtClean="0">
                <a:solidFill>
                  <a:schemeClr val="tx1"/>
                </a:solidFill>
              </a:rPr>
              <a:t>NOT </a:t>
            </a:r>
            <a:r>
              <a:rPr lang="en-US" sz="2200" dirty="0">
                <a:solidFill>
                  <a:schemeClr val="tx1"/>
                </a:solidFill>
              </a:rPr>
              <a:t>one of the two key questions to consider when evaluating the use of </a:t>
            </a:r>
            <a:r>
              <a:rPr lang="en-US" sz="2200" dirty="0" smtClean="0">
                <a:solidFill>
                  <a:schemeClr val="tx1"/>
                </a:solidFill>
              </a:rPr>
              <a:t>third-party content?</a:t>
            </a:r>
          </a:p>
          <a:p>
            <a:pPr marL="914400" lvl="1" indent="-457200">
              <a:buFont typeface="+mj-lt"/>
              <a:buAutoNum type="alphaLcPeriod"/>
            </a:pPr>
            <a:r>
              <a:rPr lang="en-US" sz="2200" dirty="0" smtClean="0">
                <a:solidFill>
                  <a:schemeClr val="tx1"/>
                </a:solidFill>
              </a:rPr>
              <a:t>Does </a:t>
            </a:r>
            <a:r>
              <a:rPr lang="en-US" sz="2200" dirty="0">
                <a:solidFill>
                  <a:schemeClr val="tx1"/>
                </a:solidFill>
              </a:rPr>
              <a:t>the </a:t>
            </a:r>
            <a:r>
              <a:rPr lang="en-US" sz="2200" i="1" dirty="0">
                <a:solidFill>
                  <a:schemeClr val="tx1"/>
                </a:solidFill>
              </a:rPr>
              <a:t>Copyright Act </a:t>
            </a:r>
            <a:r>
              <a:rPr lang="en-US" sz="2200" dirty="0">
                <a:solidFill>
                  <a:schemeClr val="tx1"/>
                </a:solidFill>
              </a:rPr>
              <a:t>permit my use of the </a:t>
            </a:r>
            <a:r>
              <a:rPr lang="en-US" sz="2200" dirty="0" smtClean="0">
                <a:solidFill>
                  <a:schemeClr val="tx1"/>
                </a:solidFill>
              </a:rPr>
              <a:t>work?</a:t>
            </a:r>
          </a:p>
          <a:p>
            <a:pPr marL="914400" lvl="1" indent="-457200">
              <a:buFont typeface="+mj-lt"/>
              <a:buAutoNum type="alphaLcPeriod"/>
            </a:pPr>
            <a:r>
              <a:rPr lang="en-US" sz="2200" dirty="0" smtClean="0">
                <a:solidFill>
                  <a:schemeClr val="tx1"/>
                </a:solidFill>
              </a:rPr>
              <a:t>Is </a:t>
            </a:r>
            <a:r>
              <a:rPr lang="en-US" sz="2200" dirty="0">
                <a:solidFill>
                  <a:schemeClr val="tx1"/>
                </a:solidFill>
              </a:rPr>
              <a:t>the rights holder okay with me using the </a:t>
            </a:r>
            <a:r>
              <a:rPr lang="en-US" sz="2200" dirty="0" smtClean="0">
                <a:solidFill>
                  <a:schemeClr val="tx1"/>
                </a:solidFill>
              </a:rPr>
              <a:t>work?</a:t>
            </a:r>
          </a:p>
          <a:p>
            <a:pPr marL="914400" lvl="1" indent="-457200">
              <a:buFont typeface="+mj-lt"/>
              <a:buAutoNum type="alphaLcPeriod"/>
            </a:pPr>
            <a:r>
              <a:rPr lang="en-US" sz="2200" b="1" dirty="0" smtClean="0">
                <a:solidFill>
                  <a:schemeClr val="accent6"/>
                </a:solidFill>
              </a:rPr>
              <a:t>Does </a:t>
            </a:r>
            <a:r>
              <a:rPr lang="en-US" sz="2200" b="1" dirty="0">
                <a:solidFill>
                  <a:schemeClr val="accent6"/>
                </a:solidFill>
              </a:rPr>
              <a:t>the original work appear in a Google search result?</a:t>
            </a:r>
          </a:p>
        </p:txBody>
      </p:sp>
      <p:sp>
        <p:nvSpPr>
          <p:cNvPr id="7" name="Content Placeholder 2">
            <a:extLst>
              <a:ext uri="{FF2B5EF4-FFF2-40B4-BE49-F238E27FC236}">
                <a16:creationId xmlns:a16="http://schemas.microsoft.com/office/drawing/2014/main" id="{30542575-E5EC-0348-9D6E-4DF55F787BE9}"/>
              </a:ext>
            </a:extLst>
          </p:cNvPr>
          <p:cNvSpPr>
            <a:spLocks noGrp="1"/>
          </p:cNvSpPr>
          <p:nvPr>
            <p:ph sz="half" idx="13"/>
          </p:nvPr>
        </p:nvSpPr>
        <p:spPr>
          <a:xfrm>
            <a:off x="6172200" y="1825625"/>
            <a:ext cx="5181600" cy="4351338"/>
          </a:xfrm>
        </p:spPr>
        <p:txBody>
          <a:bodyPr/>
          <a:lstStyle/>
          <a:p>
            <a:pPr marL="457200" indent="-457200">
              <a:buFont typeface="+mj-lt"/>
              <a:buAutoNum type="arabicPeriod" startAt="5"/>
            </a:pPr>
            <a:r>
              <a:rPr lang="en-US" sz="2200" dirty="0">
                <a:solidFill>
                  <a:schemeClr val="tx1"/>
                </a:solidFill>
              </a:rPr>
              <a:t>You can use any content offered under any type of Creative Commons </a:t>
            </a:r>
            <a:r>
              <a:rPr lang="en-US" sz="2200" dirty="0" err="1">
                <a:solidFill>
                  <a:schemeClr val="tx1"/>
                </a:solidFill>
              </a:rPr>
              <a:t>licence</a:t>
            </a:r>
            <a:r>
              <a:rPr lang="en-US" sz="2200" dirty="0">
                <a:solidFill>
                  <a:schemeClr val="tx1"/>
                </a:solidFill>
              </a:rPr>
              <a:t> any way you </a:t>
            </a:r>
            <a:r>
              <a:rPr lang="en-US" sz="2200" dirty="0" smtClean="0">
                <a:solidFill>
                  <a:schemeClr val="tx1"/>
                </a:solidFill>
              </a:rPr>
              <a:t>like.</a:t>
            </a:r>
          </a:p>
          <a:p>
            <a:pPr marL="914400" lvl="1" indent="-457200">
              <a:buFont typeface="+mj-lt"/>
              <a:buAutoNum type="alphaLcPeriod"/>
            </a:pPr>
            <a:r>
              <a:rPr lang="en-US" sz="2200" dirty="0" smtClean="0">
                <a:solidFill>
                  <a:schemeClr val="tx1"/>
                </a:solidFill>
              </a:rPr>
              <a:t>True</a:t>
            </a:r>
          </a:p>
          <a:p>
            <a:pPr marL="914400" lvl="1" indent="-457200">
              <a:buFont typeface="+mj-lt"/>
              <a:buAutoNum type="alphaLcPeriod"/>
            </a:pPr>
            <a:r>
              <a:rPr lang="en-US" sz="2200" b="1" dirty="0" smtClean="0">
                <a:solidFill>
                  <a:schemeClr val="accent6"/>
                </a:solidFill>
              </a:rPr>
              <a:t>False</a:t>
            </a:r>
            <a:endParaRPr lang="en-US" sz="2200" b="1" dirty="0">
              <a:solidFill>
                <a:schemeClr val="accent6"/>
              </a:solidFill>
            </a:endParaRPr>
          </a:p>
        </p:txBody>
      </p:sp>
    </p:spTree>
    <p:extLst>
      <p:ext uri="{BB962C8B-B14F-4D97-AF65-F5344CB8AC3E}">
        <p14:creationId xmlns:p14="http://schemas.microsoft.com/office/powerpoint/2010/main" val="28623346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QUESTIONS</a:t>
            </a:r>
            <a:endParaRPr lang="en-CA" dirty="0"/>
          </a:p>
        </p:txBody>
      </p:sp>
      <p:sp>
        <p:nvSpPr>
          <p:cNvPr id="6" name="Content Placeholder 1">
            <a:extLst>
              <a:ext uri="{FF2B5EF4-FFF2-40B4-BE49-F238E27FC236}">
                <a16:creationId xmlns:a16="http://schemas.microsoft.com/office/drawing/2014/main" id="{13F72C30-FFA1-4B44-86FB-B7519069FB3F}"/>
              </a:ext>
            </a:extLst>
          </p:cNvPr>
          <p:cNvSpPr>
            <a:spLocks noGrp="1"/>
          </p:cNvSpPr>
          <p:nvPr>
            <p:ph sz="half" idx="1"/>
          </p:nvPr>
        </p:nvSpPr>
        <p:spPr>
          <a:xfrm>
            <a:off x="838200" y="1825625"/>
            <a:ext cx="5181600" cy="4351338"/>
          </a:xfrm>
        </p:spPr>
        <p:txBody>
          <a:bodyPr/>
          <a:lstStyle/>
          <a:p>
            <a:pPr marL="457200" indent="-457200">
              <a:buFont typeface="+mj-lt"/>
              <a:buAutoNum type="arabicPeriod" startAt="6"/>
            </a:pPr>
            <a:r>
              <a:rPr lang="en-US" sz="2200" dirty="0">
                <a:solidFill>
                  <a:schemeClr val="tx1"/>
                </a:solidFill>
              </a:rPr>
              <a:t>The rights holder for a work is always the original author or </a:t>
            </a:r>
            <a:r>
              <a:rPr lang="en-US" sz="2200" dirty="0" smtClean="0">
                <a:solidFill>
                  <a:schemeClr val="tx1"/>
                </a:solidFill>
              </a:rPr>
              <a:t>creator.</a:t>
            </a:r>
          </a:p>
          <a:p>
            <a:pPr marL="914400" lvl="1" indent="-457200">
              <a:buFont typeface="+mj-lt"/>
              <a:buAutoNum type="alphaLcPeriod"/>
            </a:pPr>
            <a:r>
              <a:rPr lang="en-US" sz="2200" dirty="0" smtClean="0">
                <a:solidFill>
                  <a:schemeClr val="tx1"/>
                </a:solidFill>
              </a:rPr>
              <a:t>True</a:t>
            </a:r>
          </a:p>
          <a:p>
            <a:pPr marL="914400" lvl="1" indent="-457200">
              <a:buFont typeface="+mj-lt"/>
              <a:buAutoNum type="alphaLcPeriod"/>
            </a:pPr>
            <a:r>
              <a:rPr lang="en-US" sz="2200" b="1" dirty="0" smtClean="0">
                <a:solidFill>
                  <a:schemeClr val="accent6"/>
                </a:solidFill>
              </a:rPr>
              <a:t>False</a:t>
            </a:r>
            <a:endParaRPr lang="en-US" sz="2200" b="1" dirty="0">
              <a:solidFill>
                <a:schemeClr val="accent6"/>
              </a:solidFill>
            </a:endParaRPr>
          </a:p>
        </p:txBody>
      </p:sp>
      <p:sp>
        <p:nvSpPr>
          <p:cNvPr id="7" name="Content Placeholder 2">
            <a:extLst>
              <a:ext uri="{FF2B5EF4-FFF2-40B4-BE49-F238E27FC236}">
                <a16:creationId xmlns:a16="http://schemas.microsoft.com/office/drawing/2014/main" id="{30542575-E5EC-0348-9D6E-4DF55F787BE9}"/>
              </a:ext>
            </a:extLst>
          </p:cNvPr>
          <p:cNvSpPr>
            <a:spLocks noGrp="1"/>
          </p:cNvSpPr>
          <p:nvPr>
            <p:ph sz="half" idx="13"/>
          </p:nvPr>
        </p:nvSpPr>
        <p:spPr>
          <a:xfrm>
            <a:off x="6172200" y="1825625"/>
            <a:ext cx="5181600" cy="4351338"/>
          </a:xfrm>
        </p:spPr>
        <p:txBody>
          <a:bodyPr/>
          <a:lstStyle/>
          <a:p>
            <a:pPr marL="457200" indent="-457200">
              <a:buFont typeface="+mj-lt"/>
              <a:buAutoNum type="arabicPeriod" startAt="7"/>
            </a:pPr>
            <a:r>
              <a:rPr lang="en-US" sz="2200" dirty="0">
                <a:solidFill>
                  <a:schemeClr val="tx1"/>
                </a:solidFill>
              </a:rPr>
              <a:t>Which of these is NOT considered an exception to copyright infringement (or </a:t>
            </a:r>
            <a:r>
              <a:rPr lang="en-US" sz="2200" dirty="0" smtClean="0">
                <a:solidFill>
                  <a:schemeClr val="tx1"/>
                </a:solidFill>
              </a:rPr>
              <a:t>a “user’s right”)?</a:t>
            </a:r>
          </a:p>
          <a:p>
            <a:pPr marL="914400" lvl="1" indent="-457200">
              <a:buFont typeface="+mj-lt"/>
              <a:buAutoNum type="alphaLcPeriod"/>
            </a:pPr>
            <a:r>
              <a:rPr lang="en-US" sz="2200" dirty="0" smtClean="0">
                <a:solidFill>
                  <a:schemeClr val="tx1"/>
                </a:solidFill>
              </a:rPr>
              <a:t>Certain </a:t>
            </a:r>
            <a:r>
              <a:rPr lang="en-US" sz="2200" dirty="0">
                <a:solidFill>
                  <a:schemeClr val="tx1"/>
                </a:solidFill>
              </a:rPr>
              <a:t>uses by educational </a:t>
            </a:r>
            <a:r>
              <a:rPr lang="en-US" sz="2200" dirty="0" smtClean="0">
                <a:solidFill>
                  <a:schemeClr val="tx1"/>
                </a:solidFill>
              </a:rPr>
              <a:t>institutions</a:t>
            </a:r>
          </a:p>
          <a:p>
            <a:pPr marL="914400" lvl="1" indent="-457200">
              <a:buFont typeface="+mj-lt"/>
              <a:buAutoNum type="alphaLcPeriod"/>
            </a:pPr>
            <a:r>
              <a:rPr lang="en-US" sz="2200" dirty="0" smtClean="0">
                <a:solidFill>
                  <a:schemeClr val="tx1"/>
                </a:solidFill>
              </a:rPr>
              <a:t>Conversion </a:t>
            </a:r>
            <a:r>
              <a:rPr lang="en-US" sz="2200" dirty="0">
                <a:solidFill>
                  <a:schemeClr val="tx1"/>
                </a:solidFill>
              </a:rPr>
              <a:t>of text into </a:t>
            </a:r>
            <a:r>
              <a:rPr lang="en-US" sz="2200" dirty="0" smtClean="0">
                <a:solidFill>
                  <a:schemeClr val="tx1"/>
                </a:solidFill>
              </a:rPr>
              <a:t>Braille</a:t>
            </a:r>
          </a:p>
          <a:p>
            <a:pPr marL="914400" lvl="1" indent="-457200">
              <a:buFont typeface="+mj-lt"/>
              <a:buAutoNum type="alphaLcPeriod"/>
            </a:pPr>
            <a:r>
              <a:rPr lang="en-US" sz="2200" b="1" dirty="0" smtClean="0">
                <a:solidFill>
                  <a:schemeClr val="accent6"/>
                </a:solidFill>
              </a:rPr>
              <a:t>Breaking </a:t>
            </a:r>
            <a:r>
              <a:rPr lang="en-US" sz="2200" b="1" dirty="0">
                <a:solidFill>
                  <a:schemeClr val="accent6"/>
                </a:solidFill>
              </a:rPr>
              <a:t>a digital lock to improve accessibility to a </a:t>
            </a:r>
            <a:r>
              <a:rPr lang="en-US" sz="2200" b="1" dirty="0" smtClean="0">
                <a:solidFill>
                  <a:schemeClr val="accent6"/>
                </a:solidFill>
              </a:rPr>
              <a:t>work</a:t>
            </a:r>
          </a:p>
          <a:p>
            <a:pPr marL="914400" lvl="1" indent="-457200">
              <a:buFont typeface="+mj-lt"/>
              <a:buAutoNum type="alphaLcPeriod"/>
            </a:pPr>
            <a:r>
              <a:rPr lang="en-US" sz="2200" dirty="0" smtClean="0">
                <a:solidFill>
                  <a:schemeClr val="tx1"/>
                </a:solidFill>
              </a:rPr>
              <a:t>Some </a:t>
            </a:r>
            <a:r>
              <a:rPr lang="en-US" sz="2200" dirty="0">
                <a:solidFill>
                  <a:schemeClr val="tx1"/>
                </a:solidFill>
              </a:rPr>
              <a:t>user-generated content for non-commercial use</a:t>
            </a:r>
          </a:p>
        </p:txBody>
      </p:sp>
    </p:spTree>
    <p:extLst>
      <p:ext uri="{BB962C8B-B14F-4D97-AF65-F5344CB8AC3E}">
        <p14:creationId xmlns:p14="http://schemas.microsoft.com/office/powerpoint/2010/main" val="563065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IMAGE AND SOUND REFERENCES</a:t>
            </a:r>
            <a:endParaRPr lang="en-CA" dirty="0"/>
          </a:p>
        </p:txBody>
      </p:sp>
      <p:sp>
        <p:nvSpPr>
          <p:cNvPr id="2" name="Rectangle 1">
            <a:extLst>
              <a:ext uri="{FF2B5EF4-FFF2-40B4-BE49-F238E27FC236}">
                <a16:creationId xmlns:a16="http://schemas.microsoft.com/office/drawing/2014/main" id="{D7ABE015-C664-4FD4-9314-616C829A40B7}"/>
              </a:ext>
            </a:extLst>
          </p:cNvPr>
          <p:cNvSpPr/>
          <p:nvPr/>
        </p:nvSpPr>
        <p:spPr>
          <a:xfrm>
            <a:off x="707573" y="1817671"/>
            <a:ext cx="11019971" cy="4524315"/>
          </a:xfrm>
          <a:prstGeom prst="rect">
            <a:avLst/>
          </a:prstGeom>
        </p:spPr>
        <p:txBody>
          <a:bodyPr wrap="square">
            <a:spAutoFit/>
          </a:bodyPr>
          <a:lstStyle/>
          <a:p>
            <a:r>
              <a:rPr lang="en-CA" dirty="0" err="1">
                <a:cs typeface="Arial" panose="020B0604020202020204" pitchFamily="34" charset="0"/>
              </a:rPr>
              <a:t>GraphicMama</a:t>
            </a:r>
            <a:r>
              <a:rPr lang="en-CA" dirty="0">
                <a:cs typeface="Arial" panose="020B0604020202020204" pitchFamily="34" charset="0"/>
              </a:rPr>
              <a:t>-team. (2016). Arab girl. </a:t>
            </a:r>
            <a:r>
              <a:rPr lang="en-CA" i="1" dirty="0" err="1">
                <a:cs typeface="Arial" panose="020B0604020202020204" pitchFamily="34" charset="0"/>
              </a:rPr>
              <a:t>Pixabay</a:t>
            </a:r>
            <a:r>
              <a:rPr lang="en-CA" dirty="0">
                <a:cs typeface="Arial" panose="020B0604020202020204" pitchFamily="34" charset="0"/>
              </a:rPr>
              <a:t>. CC0. </a:t>
            </a:r>
            <a:r>
              <a:rPr lang="en-CA" dirty="0">
                <a:cs typeface="Arial" panose="020B0604020202020204" pitchFamily="34" charset="0"/>
                <a:hlinkClick r:id="rId3"/>
              </a:rPr>
              <a:t>https://</a:t>
            </a:r>
            <a:r>
              <a:rPr lang="en-CA" dirty="0" smtClean="0">
                <a:cs typeface="Arial" panose="020B0604020202020204" pitchFamily="34" charset="0"/>
                <a:hlinkClick r:id="rId3"/>
              </a:rPr>
              <a:t>pixabay.com/en/arabian-arab-girl-</a:t>
            </a:r>
            <a:endParaRPr lang="en-CA" dirty="0" smtClean="0">
              <a:cs typeface="Arial" panose="020B0604020202020204" pitchFamily="34" charset="0"/>
            </a:endParaRPr>
          </a:p>
          <a:p>
            <a:r>
              <a:rPr lang="en-CA" dirty="0">
                <a:cs typeface="Arial" panose="020B0604020202020204" pitchFamily="34" charset="0"/>
              </a:rPr>
              <a:t>	</a:t>
            </a:r>
            <a:r>
              <a:rPr lang="en-CA" dirty="0">
                <a:cs typeface="Arial" panose="020B0604020202020204" pitchFamily="34" charset="0"/>
                <a:hlinkClick r:id="rId4"/>
              </a:rPr>
              <a:t>female-ethnic-1456184/</a:t>
            </a:r>
            <a:r>
              <a:rPr lang="en-CA" dirty="0">
                <a:cs typeface="Arial" panose="020B0604020202020204" pitchFamily="34" charset="0"/>
              </a:rPr>
              <a:t>  </a:t>
            </a:r>
          </a:p>
          <a:p>
            <a:endParaRPr lang="en-CA" dirty="0">
              <a:cs typeface="Arial" panose="020B0604020202020204" pitchFamily="34" charset="0"/>
            </a:endParaRPr>
          </a:p>
          <a:p>
            <a:r>
              <a:rPr lang="en-CA" dirty="0">
                <a:cs typeface="Arial" panose="020B0604020202020204" pitchFamily="34" charset="0"/>
              </a:rPr>
              <a:t>Meme Binge. (2014). I am Batman. </a:t>
            </a:r>
            <a:r>
              <a:rPr lang="en-CA" i="1" dirty="0">
                <a:cs typeface="Arial" panose="020B0604020202020204" pitchFamily="34" charset="0"/>
              </a:rPr>
              <a:t>Flickr</a:t>
            </a:r>
            <a:r>
              <a:rPr lang="en-CA" dirty="0">
                <a:cs typeface="Arial" panose="020B0604020202020204" pitchFamily="34" charset="0"/>
              </a:rPr>
              <a:t>. CC BY. </a:t>
            </a:r>
            <a:r>
              <a:rPr lang="en-CA" dirty="0">
                <a:cs typeface="Arial" panose="020B0604020202020204" pitchFamily="34" charset="0"/>
                <a:hlinkClick r:id="rId5"/>
              </a:rPr>
              <a:t>https://www.flickr.com/photos/memebinge/14172428246</a:t>
            </a:r>
            <a:r>
              <a:rPr lang="en-CA" dirty="0">
                <a:cs typeface="Arial" panose="020B0604020202020204" pitchFamily="34" charset="0"/>
              </a:rPr>
              <a:t> </a:t>
            </a:r>
            <a:br>
              <a:rPr lang="en-CA" dirty="0">
                <a:cs typeface="Arial" panose="020B0604020202020204" pitchFamily="34" charset="0"/>
              </a:rPr>
            </a:br>
            <a:endParaRPr lang="en-CA" dirty="0">
              <a:cs typeface="Arial" panose="020B0604020202020204" pitchFamily="34" charset="0"/>
            </a:endParaRPr>
          </a:p>
          <a:p>
            <a:r>
              <a:rPr lang="en-CA" dirty="0" err="1">
                <a:cs typeface="Arial" panose="020B0604020202020204" pitchFamily="34" charset="0"/>
              </a:rPr>
              <a:t>Supalerk</a:t>
            </a:r>
            <a:r>
              <a:rPr lang="en-CA" dirty="0">
                <a:cs typeface="Arial" panose="020B0604020202020204" pitchFamily="34" charset="0"/>
              </a:rPr>
              <a:t> </a:t>
            </a:r>
            <a:r>
              <a:rPr lang="en-CA" dirty="0" err="1">
                <a:cs typeface="Arial" panose="020B0604020202020204" pitchFamily="34" charset="0"/>
              </a:rPr>
              <a:t>laipawat</a:t>
            </a:r>
            <a:r>
              <a:rPr lang="en-CA" dirty="0">
                <a:cs typeface="Arial" panose="020B0604020202020204" pitchFamily="34" charset="0"/>
              </a:rPr>
              <a:t>. (</a:t>
            </a:r>
            <a:r>
              <a:rPr lang="en-CA" dirty="0" err="1">
                <a:cs typeface="Arial" panose="020B0604020202020204" pitchFamily="34" charset="0"/>
              </a:rPr>
              <a:t>n.d.</a:t>
            </a:r>
            <a:r>
              <a:rPr lang="en-CA" dirty="0">
                <a:cs typeface="Arial" panose="020B0604020202020204" pitchFamily="34" charset="0"/>
              </a:rPr>
              <a:t>). Interview. </a:t>
            </a:r>
            <a:r>
              <a:rPr lang="en-CA" i="1" dirty="0">
                <a:cs typeface="Arial" panose="020B0604020202020204" pitchFamily="34" charset="0"/>
              </a:rPr>
              <a:t>The Noun Project</a:t>
            </a:r>
            <a:r>
              <a:rPr lang="en-CA" dirty="0">
                <a:cs typeface="Arial" panose="020B0604020202020204" pitchFamily="34" charset="0"/>
              </a:rPr>
              <a:t>. CC0. </a:t>
            </a:r>
            <a:r>
              <a:rPr lang="en-CA" dirty="0">
                <a:cs typeface="Arial" panose="020B0604020202020204" pitchFamily="34" charset="0"/>
                <a:hlinkClick r:id="rId6"/>
              </a:rPr>
              <a:t>https://thenounproject.com/icon/1962276</a:t>
            </a:r>
            <a:r>
              <a:rPr lang="en-CA" dirty="0">
                <a:cs typeface="Arial" panose="020B0604020202020204" pitchFamily="34" charset="0"/>
              </a:rPr>
              <a:t/>
            </a:r>
            <a:br>
              <a:rPr lang="en-CA" dirty="0">
                <a:cs typeface="Arial" panose="020B0604020202020204" pitchFamily="34" charset="0"/>
              </a:rPr>
            </a:br>
            <a:endParaRPr lang="en-CA" dirty="0">
              <a:cs typeface="Arial" panose="020B0604020202020204" pitchFamily="34" charset="0"/>
            </a:endParaRPr>
          </a:p>
          <a:p>
            <a:r>
              <a:rPr lang="en-CA" dirty="0" err="1">
                <a:cs typeface="Arial" panose="020B0604020202020204" pitchFamily="34" charset="0"/>
              </a:rPr>
              <a:t>Amiryshakiel</a:t>
            </a:r>
            <a:r>
              <a:rPr lang="en-CA" dirty="0">
                <a:cs typeface="Arial" panose="020B0604020202020204" pitchFamily="34" charset="0"/>
              </a:rPr>
              <a:t>. (</a:t>
            </a:r>
            <a:r>
              <a:rPr lang="en-CA" dirty="0" err="1">
                <a:cs typeface="Arial" panose="020B0604020202020204" pitchFamily="34" charset="0"/>
              </a:rPr>
              <a:t>n.d.</a:t>
            </a:r>
            <a:r>
              <a:rPr lang="en-CA" dirty="0">
                <a:cs typeface="Arial" panose="020B0604020202020204" pitchFamily="34" charset="0"/>
              </a:rPr>
              <a:t>). Investigate. </a:t>
            </a:r>
            <a:r>
              <a:rPr lang="en-CA" i="1" dirty="0">
                <a:cs typeface="Arial" panose="020B0604020202020204" pitchFamily="34" charset="0"/>
              </a:rPr>
              <a:t>The Noun Project</a:t>
            </a:r>
            <a:r>
              <a:rPr lang="en-CA" dirty="0">
                <a:cs typeface="Arial" panose="020B0604020202020204" pitchFamily="34" charset="0"/>
              </a:rPr>
              <a:t>. CC0. </a:t>
            </a:r>
            <a:r>
              <a:rPr lang="en-CA" dirty="0">
                <a:cs typeface="Arial" panose="020B0604020202020204" pitchFamily="34" charset="0"/>
                <a:hlinkClick r:id="rId7"/>
              </a:rPr>
              <a:t>https://thenounproject.com/icon/1163976</a:t>
            </a:r>
            <a:r>
              <a:rPr lang="en-CA" dirty="0">
                <a:cs typeface="Arial" panose="020B0604020202020204" pitchFamily="34" charset="0"/>
              </a:rPr>
              <a:t/>
            </a:r>
            <a:br>
              <a:rPr lang="en-CA" dirty="0">
                <a:cs typeface="Arial" panose="020B0604020202020204" pitchFamily="34" charset="0"/>
              </a:rPr>
            </a:br>
            <a:endParaRPr lang="en-CA" dirty="0">
              <a:cs typeface="Arial" panose="020B0604020202020204" pitchFamily="34" charset="0"/>
            </a:endParaRPr>
          </a:p>
          <a:p>
            <a:r>
              <a:rPr lang="en-CA" dirty="0" err="1">
                <a:cs typeface="Arial" panose="020B0604020202020204" pitchFamily="34" charset="0"/>
              </a:rPr>
              <a:t>Ghan</a:t>
            </a:r>
            <a:r>
              <a:rPr lang="en-CA" dirty="0">
                <a:cs typeface="Arial" panose="020B0604020202020204" pitchFamily="34" charset="0"/>
              </a:rPr>
              <a:t> Koon Lay. (</a:t>
            </a:r>
            <a:r>
              <a:rPr lang="en-CA" dirty="0" err="1">
                <a:cs typeface="Arial" panose="020B0604020202020204" pitchFamily="34" charset="0"/>
              </a:rPr>
              <a:t>n.d.</a:t>
            </a:r>
            <a:r>
              <a:rPr lang="en-CA" dirty="0">
                <a:cs typeface="Arial" panose="020B0604020202020204" pitchFamily="34" charset="0"/>
              </a:rPr>
              <a:t>). Boss. </a:t>
            </a:r>
            <a:r>
              <a:rPr lang="en-CA" i="1" dirty="0">
                <a:cs typeface="Arial" panose="020B0604020202020204" pitchFamily="34" charset="0"/>
              </a:rPr>
              <a:t>The Noun Project</a:t>
            </a:r>
            <a:r>
              <a:rPr lang="en-CA" dirty="0">
                <a:cs typeface="Arial" panose="020B0604020202020204" pitchFamily="34" charset="0"/>
              </a:rPr>
              <a:t>. CC0. </a:t>
            </a:r>
            <a:r>
              <a:rPr lang="en-CA" dirty="0">
                <a:cs typeface="Arial" panose="020B0604020202020204" pitchFamily="34" charset="0"/>
                <a:hlinkClick r:id="rId8"/>
              </a:rPr>
              <a:t>https://thenounproject.com/icon/1587076</a:t>
            </a:r>
            <a:r>
              <a:rPr lang="en-CA" dirty="0">
                <a:cs typeface="Arial" panose="020B0604020202020204" pitchFamily="34" charset="0"/>
              </a:rPr>
              <a:t/>
            </a:r>
            <a:br>
              <a:rPr lang="en-CA" dirty="0">
                <a:cs typeface="Arial" panose="020B0604020202020204" pitchFamily="34" charset="0"/>
              </a:rPr>
            </a:br>
            <a:endParaRPr lang="en-CA" dirty="0">
              <a:cs typeface="Arial" panose="020B0604020202020204" pitchFamily="34" charset="0"/>
            </a:endParaRPr>
          </a:p>
          <a:p>
            <a:r>
              <a:rPr lang="en-CA" dirty="0" err="1">
                <a:cs typeface="Arial" panose="020B0604020202020204" pitchFamily="34" charset="0"/>
              </a:rPr>
              <a:t>Enshia</a:t>
            </a:r>
            <a:r>
              <a:rPr lang="en-CA" dirty="0">
                <a:cs typeface="Arial" panose="020B0604020202020204" pitchFamily="34" charset="0"/>
              </a:rPr>
              <a:t>. (n.d.). Book. </a:t>
            </a:r>
            <a:r>
              <a:rPr lang="en-CA" i="1" dirty="0">
                <a:cs typeface="Arial" panose="020B0604020202020204" pitchFamily="34" charset="0"/>
              </a:rPr>
              <a:t>The Noun Project</a:t>
            </a:r>
            <a:r>
              <a:rPr lang="en-CA" dirty="0">
                <a:cs typeface="Arial" panose="020B0604020202020204" pitchFamily="34" charset="0"/>
              </a:rPr>
              <a:t>. CC0. </a:t>
            </a:r>
            <a:r>
              <a:rPr lang="en-CA" dirty="0">
                <a:cs typeface="Arial" panose="020B0604020202020204" pitchFamily="34" charset="0"/>
                <a:hlinkClick r:id="rId9"/>
              </a:rPr>
              <a:t>https://thenounproject.com/icon/1787402/</a:t>
            </a:r>
            <a:r>
              <a:rPr lang="en-CA" dirty="0">
                <a:cs typeface="Arial" panose="020B0604020202020204" pitchFamily="34" charset="0"/>
              </a:rPr>
              <a:t> </a:t>
            </a:r>
          </a:p>
          <a:p>
            <a:endParaRPr lang="en-CA" dirty="0">
              <a:cs typeface="Arial" panose="020B0604020202020204" pitchFamily="34" charset="0"/>
            </a:endParaRPr>
          </a:p>
          <a:p>
            <a:r>
              <a:rPr lang="en-CA" dirty="0">
                <a:cs typeface="Arial" panose="020B0604020202020204" pitchFamily="34" charset="0"/>
              </a:rPr>
              <a:t>Vladimir </a:t>
            </a:r>
            <a:r>
              <a:rPr lang="en-CA" dirty="0" err="1">
                <a:cs typeface="Arial" panose="020B0604020202020204" pitchFamily="34" charset="0"/>
              </a:rPr>
              <a:t>Belochkin</a:t>
            </a:r>
            <a:r>
              <a:rPr lang="en-CA" dirty="0">
                <a:cs typeface="Arial" panose="020B0604020202020204" pitchFamily="34" charset="0"/>
              </a:rPr>
              <a:t>. (</a:t>
            </a:r>
            <a:r>
              <a:rPr lang="en-CA" dirty="0" err="1">
                <a:cs typeface="Arial" panose="020B0604020202020204" pitchFamily="34" charset="0"/>
              </a:rPr>
              <a:t>n.d.</a:t>
            </a:r>
            <a:r>
              <a:rPr lang="en-CA" dirty="0">
                <a:cs typeface="Arial" panose="020B0604020202020204" pitchFamily="34" charset="0"/>
              </a:rPr>
              <a:t>). contract. </a:t>
            </a:r>
            <a:r>
              <a:rPr lang="en-CA" i="1" dirty="0">
                <a:cs typeface="Arial" panose="020B0604020202020204" pitchFamily="34" charset="0"/>
              </a:rPr>
              <a:t>The Noun Project</a:t>
            </a:r>
            <a:r>
              <a:rPr lang="en-CA" dirty="0">
                <a:cs typeface="Arial" panose="020B0604020202020204" pitchFamily="34" charset="0"/>
              </a:rPr>
              <a:t>. CC0. </a:t>
            </a:r>
            <a:r>
              <a:rPr lang="en-CA" dirty="0">
                <a:cs typeface="Arial" panose="020B0604020202020204" pitchFamily="34" charset="0"/>
                <a:hlinkClick r:id="rId10"/>
              </a:rPr>
              <a:t>https://thenounproject.com/icon/869929</a:t>
            </a:r>
            <a:endParaRPr lang="en-CA" dirty="0">
              <a:cs typeface="Arial" panose="020B0604020202020204" pitchFamily="34" charset="0"/>
            </a:endParaRPr>
          </a:p>
          <a:p>
            <a:endParaRPr lang="en-CA" dirty="0">
              <a:cs typeface="Arial" panose="020B0604020202020204" pitchFamily="34" charset="0"/>
            </a:endParaRPr>
          </a:p>
          <a:p>
            <a:r>
              <a:rPr lang="en-CA" dirty="0">
                <a:cs typeface="Arial" panose="020B0604020202020204" pitchFamily="34" charset="0"/>
              </a:rPr>
              <a:t>Fuzzy Gerdes. (2007). Kitten. </a:t>
            </a:r>
            <a:r>
              <a:rPr lang="en-CA" i="1" dirty="0">
                <a:cs typeface="Arial" panose="020B0604020202020204" pitchFamily="34" charset="0"/>
              </a:rPr>
              <a:t>Flickr</a:t>
            </a:r>
            <a:r>
              <a:rPr lang="en-CA" dirty="0">
                <a:cs typeface="Arial" panose="020B0604020202020204" pitchFamily="34" charset="0"/>
              </a:rPr>
              <a:t>. CC BY. </a:t>
            </a:r>
            <a:r>
              <a:rPr lang="en-CA" dirty="0">
                <a:cs typeface="Arial" panose="020B0604020202020204" pitchFamily="34" charset="0"/>
                <a:hlinkClick r:id="rId11"/>
              </a:rPr>
              <a:t>https://www.flickr.com/photos/fuzzy/550450176</a:t>
            </a:r>
            <a:endParaRPr lang="en-CA" dirty="0">
              <a:cs typeface="Arial" panose="020B0604020202020204" pitchFamily="34" charset="0"/>
            </a:endParaRPr>
          </a:p>
        </p:txBody>
      </p:sp>
    </p:spTree>
    <p:extLst>
      <p:ext uri="{BB962C8B-B14F-4D97-AF65-F5344CB8AC3E}">
        <p14:creationId xmlns:p14="http://schemas.microsoft.com/office/powerpoint/2010/main" val="666223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IMAGE AND SOUND REFERENCES</a:t>
            </a:r>
            <a:endParaRPr lang="en-CA" dirty="0"/>
          </a:p>
        </p:txBody>
      </p:sp>
      <p:sp>
        <p:nvSpPr>
          <p:cNvPr id="2" name="Rectangle 1">
            <a:extLst>
              <a:ext uri="{FF2B5EF4-FFF2-40B4-BE49-F238E27FC236}">
                <a16:creationId xmlns:a16="http://schemas.microsoft.com/office/drawing/2014/main" id="{D7ABE015-C664-4FD4-9314-616C829A40B7}"/>
              </a:ext>
            </a:extLst>
          </p:cNvPr>
          <p:cNvSpPr/>
          <p:nvPr/>
        </p:nvSpPr>
        <p:spPr>
          <a:xfrm>
            <a:off x="639772" y="1696632"/>
            <a:ext cx="11407088" cy="4524315"/>
          </a:xfrm>
          <a:prstGeom prst="rect">
            <a:avLst/>
          </a:prstGeom>
        </p:spPr>
        <p:txBody>
          <a:bodyPr wrap="square">
            <a:spAutoFit/>
          </a:bodyPr>
          <a:lstStyle/>
          <a:p>
            <a:r>
              <a:rPr lang="en-CA" dirty="0">
                <a:cs typeface="Arial" panose="020B0604020202020204" pitchFamily="34" charset="0"/>
              </a:rPr>
              <a:t>Ian Barbour. (2012). Kitten sleeping. </a:t>
            </a:r>
            <a:r>
              <a:rPr lang="en-CA" i="1" dirty="0">
                <a:cs typeface="Arial" panose="020B0604020202020204" pitchFamily="34" charset="0"/>
              </a:rPr>
              <a:t>Flickr</a:t>
            </a:r>
            <a:r>
              <a:rPr lang="en-CA" dirty="0">
                <a:cs typeface="Arial" panose="020B0604020202020204" pitchFamily="34" charset="0"/>
              </a:rPr>
              <a:t>. CC BY SA. </a:t>
            </a:r>
            <a:r>
              <a:rPr lang="en-CA" dirty="0">
                <a:cs typeface="Arial" panose="020B0604020202020204" pitchFamily="34" charset="0"/>
                <a:hlinkClick r:id="rId3"/>
              </a:rPr>
              <a:t>https://www.flickr.com/photos/barbourians/7220144234</a:t>
            </a:r>
            <a:r>
              <a:rPr lang="en-CA" dirty="0">
                <a:cs typeface="Arial" panose="020B0604020202020204" pitchFamily="34" charset="0"/>
              </a:rPr>
              <a:t> </a:t>
            </a:r>
          </a:p>
          <a:p>
            <a:endParaRPr lang="en-CA" dirty="0">
              <a:cs typeface="Arial" panose="020B0604020202020204" pitchFamily="34" charset="0"/>
            </a:endParaRPr>
          </a:p>
          <a:p>
            <a:r>
              <a:rPr lang="en-CA" dirty="0">
                <a:cs typeface="Arial" panose="020B0604020202020204" pitchFamily="34" charset="0"/>
              </a:rPr>
              <a:t>Michael Wohlwend. (</a:t>
            </a:r>
            <a:r>
              <a:rPr lang="en-CA" dirty="0" err="1">
                <a:cs typeface="Arial" panose="020B0604020202020204" pitchFamily="34" charset="0"/>
              </a:rPr>
              <a:t>n.d</a:t>
            </a:r>
            <a:r>
              <a:rPr lang="en-CA" dirty="0" err="1" smtClean="0">
                <a:cs typeface="Arial" panose="020B0604020202020204" pitchFamily="34" charset="0"/>
              </a:rPr>
              <a:t>.</a:t>
            </a:r>
            <a:r>
              <a:rPr lang="en-CA" dirty="0" smtClean="0">
                <a:cs typeface="Arial" panose="020B0604020202020204" pitchFamily="34" charset="0"/>
              </a:rPr>
              <a:t>). </a:t>
            </a:r>
            <a:r>
              <a:rPr lang="en-CA" dirty="0">
                <a:cs typeface="Arial" panose="020B0604020202020204" pitchFamily="34" charset="0"/>
              </a:rPr>
              <a:t>Gutenberg Press. </a:t>
            </a:r>
            <a:r>
              <a:rPr lang="en-CA" i="1" dirty="0">
                <a:cs typeface="Arial" panose="020B0604020202020204" pitchFamily="34" charset="0"/>
              </a:rPr>
              <a:t>The Noun Project</a:t>
            </a:r>
            <a:r>
              <a:rPr lang="en-CA" dirty="0">
                <a:cs typeface="Arial" panose="020B0604020202020204" pitchFamily="34" charset="0"/>
              </a:rPr>
              <a:t>. CC0. </a:t>
            </a:r>
            <a:r>
              <a:rPr lang="en-CA" dirty="0">
                <a:cs typeface="Arial" panose="020B0604020202020204" pitchFamily="34" charset="0"/>
                <a:hlinkClick r:id="rId4"/>
              </a:rPr>
              <a:t>https://thenounproject.com/icon/86670</a:t>
            </a:r>
            <a:endParaRPr lang="en-CA" dirty="0">
              <a:cs typeface="Arial" panose="020B0604020202020204" pitchFamily="34" charset="0"/>
            </a:endParaRPr>
          </a:p>
          <a:p>
            <a:endParaRPr lang="en-CA" dirty="0">
              <a:cs typeface="Arial" panose="020B0604020202020204" pitchFamily="34" charset="0"/>
            </a:endParaRPr>
          </a:p>
          <a:p>
            <a:r>
              <a:rPr lang="en-CA" dirty="0" err="1">
                <a:cs typeface="Arial" panose="020B0604020202020204" pitchFamily="34" charset="0"/>
              </a:rPr>
              <a:t>Xkcd</a:t>
            </a:r>
            <a:r>
              <a:rPr lang="en-CA" dirty="0">
                <a:cs typeface="Arial" panose="020B0604020202020204" pitchFamily="34" charset="0"/>
              </a:rPr>
              <a:t>. (</a:t>
            </a:r>
            <a:r>
              <a:rPr lang="en-CA" dirty="0" err="1">
                <a:cs typeface="Arial" panose="020B0604020202020204" pitchFamily="34" charset="0"/>
              </a:rPr>
              <a:t>n.d</a:t>
            </a:r>
            <a:r>
              <a:rPr lang="en-CA" dirty="0" err="1" smtClean="0">
                <a:cs typeface="Arial" panose="020B0604020202020204" pitchFamily="34" charset="0"/>
              </a:rPr>
              <a:t>.</a:t>
            </a:r>
            <a:r>
              <a:rPr lang="en-CA" dirty="0" smtClean="0">
                <a:cs typeface="Arial" panose="020B0604020202020204" pitchFamily="34" charset="0"/>
              </a:rPr>
              <a:t>). </a:t>
            </a:r>
            <a:r>
              <a:rPr lang="en-CA" dirty="0">
                <a:cs typeface="Arial" panose="020B0604020202020204" pitchFamily="34" charset="0"/>
              </a:rPr>
              <a:t>Cat Proximity. </a:t>
            </a:r>
            <a:r>
              <a:rPr lang="en-CA" i="1" dirty="0" err="1">
                <a:cs typeface="Arial" panose="020B0604020202020204" pitchFamily="34" charset="0"/>
              </a:rPr>
              <a:t>Xkcd</a:t>
            </a:r>
            <a:r>
              <a:rPr lang="en-CA" dirty="0">
                <a:cs typeface="Arial" panose="020B0604020202020204" pitchFamily="34" charset="0"/>
              </a:rPr>
              <a:t>. CC BY NC. </a:t>
            </a:r>
            <a:r>
              <a:rPr lang="en-CA" dirty="0">
                <a:cs typeface="Arial" panose="020B0604020202020204" pitchFamily="34" charset="0"/>
                <a:hlinkClick r:id="rId5"/>
              </a:rPr>
              <a:t>https://imgs.xkcd.com/comics/cat_proximity.png</a:t>
            </a:r>
            <a:endParaRPr lang="en-CA" dirty="0">
              <a:cs typeface="Arial" panose="020B0604020202020204" pitchFamily="34" charset="0"/>
            </a:endParaRPr>
          </a:p>
          <a:p>
            <a:endParaRPr lang="en-CA" dirty="0">
              <a:cs typeface="Arial" panose="020B0604020202020204" pitchFamily="34" charset="0"/>
            </a:endParaRPr>
          </a:p>
          <a:p>
            <a:r>
              <a:rPr lang="en-CA" dirty="0" err="1">
                <a:cs typeface="Arial" panose="020B0604020202020204" pitchFamily="34" charset="0"/>
              </a:rPr>
              <a:t>Mikicon</a:t>
            </a:r>
            <a:r>
              <a:rPr lang="en-CA" dirty="0">
                <a:cs typeface="Arial" panose="020B0604020202020204" pitchFamily="34" charset="0"/>
              </a:rPr>
              <a:t>. (</a:t>
            </a:r>
            <a:r>
              <a:rPr lang="en-CA" dirty="0" err="1">
                <a:cs typeface="Arial" panose="020B0604020202020204" pitchFamily="34" charset="0"/>
              </a:rPr>
              <a:t>n.d</a:t>
            </a:r>
            <a:r>
              <a:rPr lang="en-CA" dirty="0" err="1" smtClean="0">
                <a:cs typeface="Arial" panose="020B0604020202020204" pitchFamily="34" charset="0"/>
              </a:rPr>
              <a:t>.</a:t>
            </a:r>
            <a:r>
              <a:rPr lang="en-CA" dirty="0" smtClean="0">
                <a:cs typeface="Arial" panose="020B0604020202020204" pitchFamily="34" charset="0"/>
              </a:rPr>
              <a:t>). </a:t>
            </a:r>
            <a:r>
              <a:rPr lang="en-CA" dirty="0">
                <a:cs typeface="Arial" panose="020B0604020202020204" pitchFamily="34" charset="0"/>
              </a:rPr>
              <a:t>Accessibility. </a:t>
            </a:r>
            <a:r>
              <a:rPr lang="en-CA" i="1" dirty="0">
                <a:cs typeface="Arial" panose="020B0604020202020204" pitchFamily="34" charset="0"/>
              </a:rPr>
              <a:t>The Noun Project</a:t>
            </a:r>
            <a:r>
              <a:rPr lang="en-CA" dirty="0">
                <a:cs typeface="Arial" panose="020B0604020202020204" pitchFamily="34" charset="0"/>
              </a:rPr>
              <a:t>. CC BY. </a:t>
            </a:r>
            <a:r>
              <a:rPr lang="en-CA" dirty="0">
                <a:cs typeface="Arial" panose="020B0604020202020204" pitchFamily="34" charset="0"/>
                <a:hlinkClick r:id="rId6"/>
              </a:rPr>
              <a:t>https://thenounproject.com/term/accessibility/975764</a:t>
            </a:r>
            <a:endParaRPr lang="en-CA" dirty="0">
              <a:cs typeface="Arial" panose="020B0604020202020204" pitchFamily="34" charset="0"/>
            </a:endParaRPr>
          </a:p>
          <a:p>
            <a:r>
              <a:rPr lang="en-CA" dirty="0">
                <a:cs typeface="Arial" panose="020B0604020202020204" pitchFamily="34" charset="0"/>
              </a:rPr>
              <a:t> </a:t>
            </a:r>
          </a:p>
          <a:p>
            <a:r>
              <a:rPr lang="en-CA" dirty="0">
                <a:cs typeface="Arial" panose="020B0604020202020204" pitchFamily="34" charset="0"/>
              </a:rPr>
              <a:t>Rob </a:t>
            </a:r>
            <a:r>
              <a:rPr lang="en-CA" dirty="0" err="1">
                <a:cs typeface="Arial" panose="020B0604020202020204" pitchFamily="34" charset="0"/>
              </a:rPr>
              <a:t>Crosswell</a:t>
            </a:r>
            <a:r>
              <a:rPr lang="en-CA" dirty="0">
                <a:cs typeface="Arial" panose="020B0604020202020204" pitchFamily="34" charset="0"/>
              </a:rPr>
              <a:t>. (</a:t>
            </a:r>
            <a:r>
              <a:rPr lang="en-CA" dirty="0" err="1">
                <a:cs typeface="Arial" panose="020B0604020202020204" pitchFamily="34" charset="0"/>
              </a:rPr>
              <a:t>n.d</a:t>
            </a:r>
            <a:r>
              <a:rPr lang="en-CA" dirty="0" err="1" smtClean="0">
                <a:cs typeface="Arial" panose="020B0604020202020204" pitchFamily="34" charset="0"/>
              </a:rPr>
              <a:t>.</a:t>
            </a:r>
            <a:r>
              <a:rPr lang="en-CA" dirty="0" smtClean="0">
                <a:cs typeface="Arial" panose="020B0604020202020204" pitchFamily="34" charset="0"/>
              </a:rPr>
              <a:t>). </a:t>
            </a:r>
            <a:r>
              <a:rPr lang="en-CA" dirty="0">
                <a:cs typeface="Arial" panose="020B0604020202020204" pitchFamily="34" charset="0"/>
              </a:rPr>
              <a:t>Library. </a:t>
            </a:r>
            <a:r>
              <a:rPr lang="en-CA" i="1" dirty="0">
                <a:cs typeface="Arial" panose="020B0604020202020204" pitchFamily="34" charset="0"/>
              </a:rPr>
              <a:t>The Noun Project</a:t>
            </a:r>
            <a:r>
              <a:rPr lang="en-CA" dirty="0">
                <a:cs typeface="Arial" panose="020B0604020202020204" pitchFamily="34" charset="0"/>
              </a:rPr>
              <a:t>. CC BY. </a:t>
            </a:r>
            <a:r>
              <a:rPr lang="en-CA" dirty="0">
                <a:cs typeface="Arial" panose="020B0604020202020204" pitchFamily="34" charset="0"/>
                <a:hlinkClick r:id="rId7"/>
              </a:rPr>
              <a:t>https://thenounproject.com/term/library/1122686</a:t>
            </a:r>
            <a:endParaRPr lang="en-CA" dirty="0">
              <a:cs typeface="Arial" panose="020B0604020202020204" pitchFamily="34" charset="0"/>
            </a:endParaRPr>
          </a:p>
          <a:p>
            <a:endParaRPr lang="en-CA" dirty="0">
              <a:cs typeface="Arial" panose="020B0604020202020204" pitchFamily="34" charset="0"/>
            </a:endParaRPr>
          </a:p>
          <a:p>
            <a:r>
              <a:rPr lang="en-CA" dirty="0">
                <a:cs typeface="Arial" panose="020B0604020202020204" pitchFamily="34" charset="0"/>
              </a:rPr>
              <a:t>Tom Fricker. (</a:t>
            </a:r>
            <a:r>
              <a:rPr lang="en-CA" dirty="0" err="1">
                <a:cs typeface="Arial" panose="020B0604020202020204" pitchFamily="34" charset="0"/>
              </a:rPr>
              <a:t>n.d</a:t>
            </a:r>
            <a:r>
              <a:rPr lang="en-CA" dirty="0" err="1" smtClean="0">
                <a:cs typeface="Arial" panose="020B0604020202020204" pitchFamily="34" charset="0"/>
              </a:rPr>
              <a:t>.</a:t>
            </a:r>
            <a:r>
              <a:rPr lang="en-CA" dirty="0" smtClean="0">
                <a:cs typeface="Arial" panose="020B0604020202020204" pitchFamily="34" charset="0"/>
              </a:rPr>
              <a:t>). </a:t>
            </a:r>
            <a:r>
              <a:rPr lang="en-CA" dirty="0">
                <a:cs typeface="Arial" panose="020B0604020202020204" pitchFamily="34" charset="0"/>
              </a:rPr>
              <a:t>School. </a:t>
            </a:r>
            <a:r>
              <a:rPr lang="en-CA" i="1" dirty="0">
                <a:cs typeface="Arial" panose="020B0604020202020204" pitchFamily="34" charset="0"/>
              </a:rPr>
              <a:t>The Noun Project</a:t>
            </a:r>
            <a:r>
              <a:rPr lang="en-CA" dirty="0">
                <a:cs typeface="Arial" panose="020B0604020202020204" pitchFamily="34" charset="0"/>
              </a:rPr>
              <a:t>. CC BY. </a:t>
            </a:r>
            <a:r>
              <a:rPr lang="en-CA" dirty="0">
                <a:cs typeface="Arial" panose="020B0604020202020204" pitchFamily="34" charset="0"/>
                <a:hlinkClick r:id="rId7"/>
              </a:rPr>
              <a:t>https://thenounproject.com/term/library/1122686</a:t>
            </a:r>
            <a:r>
              <a:rPr lang="en-CA" dirty="0">
                <a:cs typeface="Arial" panose="020B0604020202020204" pitchFamily="34" charset="0"/>
              </a:rPr>
              <a:t> </a:t>
            </a:r>
          </a:p>
          <a:p>
            <a:endParaRPr lang="en-CA" dirty="0">
              <a:cs typeface="Arial" panose="020B0604020202020204" pitchFamily="34" charset="0"/>
            </a:endParaRPr>
          </a:p>
          <a:p>
            <a:r>
              <a:rPr lang="en-CA" dirty="0">
                <a:cs typeface="Arial" panose="020B0604020202020204" pitchFamily="34" charset="0"/>
              </a:rPr>
              <a:t>Lee Mette. (</a:t>
            </a:r>
            <a:r>
              <a:rPr lang="en-CA" dirty="0" err="1">
                <a:cs typeface="Arial" panose="020B0604020202020204" pitchFamily="34" charset="0"/>
              </a:rPr>
              <a:t>n.d</a:t>
            </a:r>
            <a:r>
              <a:rPr lang="en-CA" dirty="0" err="1" smtClean="0">
                <a:cs typeface="Arial" panose="020B0604020202020204" pitchFamily="34" charset="0"/>
              </a:rPr>
              <a:t>.</a:t>
            </a:r>
            <a:r>
              <a:rPr lang="en-CA" dirty="0" smtClean="0">
                <a:cs typeface="Arial" panose="020B0604020202020204" pitchFamily="34" charset="0"/>
              </a:rPr>
              <a:t>). </a:t>
            </a:r>
            <a:r>
              <a:rPr lang="en-CA" dirty="0">
                <a:cs typeface="Arial" panose="020B0604020202020204" pitchFamily="34" charset="0"/>
              </a:rPr>
              <a:t>Elephant. </a:t>
            </a:r>
            <a:r>
              <a:rPr lang="en-CA" i="1" dirty="0">
                <a:cs typeface="Arial" panose="020B0604020202020204" pitchFamily="34" charset="0"/>
              </a:rPr>
              <a:t>The Noun Project</a:t>
            </a:r>
            <a:r>
              <a:rPr lang="en-CA" dirty="0">
                <a:cs typeface="Arial" panose="020B0604020202020204" pitchFamily="34" charset="0"/>
              </a:rPr>
              <a:t>. CC BY. </a:t>
            </a:r>
            <a:r>
              <a:rPr lang="en-CA" dirty="0">
                <a:cs typeface="Arial" panose="020B0604020202020204" pitchFamily="34" charset="0"/>
                <a:hlinkClick r:id="rId8"/>
              </a:rPr>
              <a:t>https://thenounproject.com/icon/163857</a:t>
            </a:r>
            <a:endParaRPr lang="en-CA" dirty="0">
              <a:cs typeface="Arial" panose="020B0604020202020204" pitchFamily="34" charset="0"/>
            </a:endParaRPr>
          </a:p>
          <a:p>
            <a:endParaRPr lang="en-CA" dirty="0">
              <a:cs typeface="Arial" panose="020B0604020202020204" pitchFamily="34" charset="0"/>
            </a:endParaRPr>
          </a:p>
          <a:p>
            <a:r>
              <a:rPr lang="en-CA" dirty="0">
                <a:cs typeface="Arial" panose="020B0604020202020204" pitchFamily="34" charset="0"/>
              </a:rPr>
              <a:t>Wikimedia Commons Logo. (</a:t>
            </a:r>
            <a:r>
              <a:rPr lang="en-CA" dirty="0" err="1">
                <a:cs typeface="Arial" panose="020B0604020202020204" pitchFamily="34" charset="0"/>
              </a:rPr>
              <a:t>n.d.</a:t>
            </a:r>
            <a:r>
              <a:rPr lang="en-CA" dirty="0">
                <a:cs typeface="Arial" panose="020B0604020202020204" pitchFamily="34" charset="0"/>
              </a:rPr>
              <a:t>). </a:t>
            </a:r>
            <a:r>
              <a:rPr lang="en-CA" i="1" dirty="0">
                <a:cs typeface="Arial" panose="020B0604020202020204" pitchFamily="34" charset="0"/>
              </a:rPr>
              <a:t>Wikimedia Commons</a:t>
            </a:r>
            <a:r>
              <a:rPr lang="en-CA" dirty="0">
                <a:cs typeface="Arial" panose="020B0604020202020204" pitchFamily="34" charset="0"/>
              </a:rPr>
              <a:t>. Public Domain. 	</a:t>
            </a:r>
            <a:r>
              <a:rPr lang="en-CA" dirty="0">
                <a:cs typeface="Arial" panose="020B0604020202020204" pitchFamily="34" charset="0"/>
                <a:hlinkClick r:id="rId9"/>
              </a:rPr>
              <a:t>https://en.wikipedia.org/wiki/File:Commons-logo.svg</a:t>
            </a:r>
            <a:r>
              <a:rPr lang="en-CA" dirty="0">
                <a:cs typeface="Arial" panose="020B0604020202020204" pitchFamily="34" charset="0"/>
              </a:rPr>
              <a:t> </a:t>
            </a:r>
          </a:p>
        </p:txBody>
      </p:sp>
    </p:spTree>
    <p:extLst>
      <p:ext uri="{BB962C8B-B14F-4D97-AF65-F5344CB8AC3E}">
        <p14:creationId xmlns:p14="http://schemas.microsoft.com/office/powerpoint/2010/main" val="23282780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IMAGE AND SOUND REFERENCES</a:t>
            </a:r>
            <a:endParaRPr lang="en-CA" dirty="0"/>
          </a:p>
        </p:txBody>
      </p:sp>
      <p:sp>
        <p:nvSpPr>
          <p:cNvPr id="6" name="Rectangle 5">
            <a:extLst>
              <a:ext uri="{FF2B5EF4-FFF2-40B4-BE49-F238E27FC236}">
                <a16:creationId xmlns:a16="http://schemas.microsoft.com/office/drawing/2014/main" id="{50101379-16C3-C04D-95C5-798FDC9AD021}"/>
              </a:ext>
            </a:extLst>
          </p:cNvPr>
          <p:cNvSpPr/>
          <p:nvPr/>
        </p:nvSpPr>
        <p:spPr>
          <a:xfrm>
            <a:off x="712342" y="1682972"/>
            <a:ext cx="11407088" cy="2308324"/>
          </a:xfrm>
          <a:prstGeom prst="rect">
            <a:avLst/>
          </a:prstGeom>
        </p:spPr>
        <p:txBody>
          <a:bodyPr wrap="square">
            <a:spAutoFit/>
          </a:bodyPr>
          <a:lstStyle/>
          <a:p>
            <a:r>
              <a:rPr lang="en-CA" dirty="0">
                <a:cs typeface="Arial" panose="020B0604020202020204" pitchFamily="34" charset="0"/>
              </a:rPr>
              <a:t>PNG ALL. (</a:t>
            </a:r>
            <a:r>
              <a:rPr lang="en-CA" dirty="0" err="1">
                <a:cs typeface="Arial" panose="020B0604020202020204" pitchFamily="34" charset="0"/>
              </a:rPr>
              <a:t>n.d</a:t>
            </a:r>
            <a:r>
              <a:rPr lang="en-CA" dirty="0" err="1" smtClean="0">
                <a:cs typeface="Arial" panose="020B0604020202020204" pitchFamily="34" charset="0"/>
              </a:rPr>
              <a:t>.</a:t>
            </a:r>
            <a:r>
              <a:rPr lang="en-CA" dirty="0" smtClean="0">
                <a:cs typeface="Arial" panose="020B0604020202020204" pitchFamily="34" charset="0"/>
              </a:rPr>
              <a:t>). </a:t>
            </a:r>
            <a:r>
              <a:rPr lang="en-CA" dirty="0">
                <a:cs typeface="Arial" panose="020B0604020202020204" pitchFamily="34" charset="0"/>
              </a:rPr>
              <a:t>Copyright All Rights Reserved. </a:t>
            </a:r>
            <a:r>
              <a:rPr lang="en-CA" i="1" dirty="0">
                <a:cs typeface="Arial" panose="020B0604020202020204" pitchFamily="34" charset="0"/>
              </a:rPr>
              <a:t>PNG ALL</a:t>
            </a:r>
            <a:r>
              <a:rPr lang="en-CA" dirty="0">
                <a:cs typeface="Arial" panose="020B0604020202020204" pitchFamily="34" charset="0"/>
              </a:rPr>
              <a:t>. CC BY. </a:t>
            </a:r>
            <a:r>
              <a:rPr lang="en-CA" dirty="0" smtClean="0">
                <a:cs typeface="Arial" panose="020B0604020202020204" pitchFamily="34" charset="0"/>
                <a:hlinkClick r:id="rId3"/>
              </a:rPr>
              <a:t>http://www.pngall.com/copyright-all-rights-</a:t>
            </a:r>
            <a:endParaRPr lang="en-CA" dirty="0" smtClean="0">
              <a:cs typeface="Arial" panose="020B0604020202020204" pitchFamily="34" charset="0"/>
            </a:endParaRPr>
          </a:p>
          <a:p>
            <a:r>
              <a:rPr lang="en-CA" dirty="0">
                <a:cs typeface="Arial" panose="020B0604020202020204" pitchFamily="34" charset="0"/>
              </a:rPr>
              <a:t>	 </a:t>
            </a:r>
            <a:r>
              <a:rPr lang="en-CA" dirty="0">
                <a:cs typeface="Arial" panose="020B0604020202020204" pitchFamily="34" charset="0"/>
                <a:hlinkClick r:id="rId4"/>
              </a:rPr>
              <a:t>reserved-symbol-</a:t>
            </a:r>
            <a:r>
              <a:rPr lang="en-CA" dirty="0" err="1">
                <a:cs typeface="Arial" panose="020B0604020202020204" pitchFamily="34" charset="0"/>
                <a:hlinkClick r:id="rId4"/>
              </a:rPr>
              <a:t>png</a:t>
            </a:r>
            <a:r>
              <a:rPr lang="en-CA" dirty="0" smtClean="0">
                <a:cs typeface="Arial" panose="020B0604020202020204" pitchFamily="34" charset="0"/>
              </a:rPr>
              <a:t> </a:t>
            </a:r>
            <a:endParaRPr lang="en-CA" dirty="0">
              <a:cs typeface="Arial" panose="020B0604020202020204" pitchFamily="34" charset="0"/>
            </a:endParaRPr>
          </a:p>
          <a:p>
            <a:endParaRPr lang="en-CA" dirty="0">
              <a:cs typeface="Arial" panose="020B0604020202020204" pitchFamily="34" charset="0"/>
            </a:endParaRPr>
          </a:p>
          <a:p>
            <a:r>
              <a:rPr lang="en-CA" dirty="0">
                <a:cs typeface="Arial" panose="020B0604020202020204" pitchFamily="34" charset="0"/>
              </a:rPr>
              <a:t>Clip Art by Vector Toons. (2018). Charming Cartoon Businessman. </a:t>
            </a:r>
            <a:r>
              <a:rPr lang="en-CA" i="1" dirty="0">
                <a:cs typeface="Arial" panose="020B0604020202020204" pitchFamily="34" charset="0"/>
              </a:rPr>
              <a:t>Wikimedia Commons</a:t>
            </a:r>
            <a:r>
              <a:rPr lang="en-CA" dirty="0">
                <a:cs typeface="Arial" panose="020B0604020202020204" pitchFamily="34" charset="0"/>
              </a:rPr>
              <a:t>. CC BY. </a:t>
            </a:r>
            <a:r>
              <a:rPr lang="en-CA" dirty="0" smtClean="0">
                <a:cs typeface="Arial" panose="020B0604020202020204" pitchFamily="34" charset="0"/>
              </a:rPr>
              <a:t>	</a:t>
            </a:r>
            <a:r>
              <a:rPr lang="en-CA" dirty="0" smtClean="0">
                <a:cs typeface="Arial" panose="020B0604020202020204" pitchFamily="34" charset="0"/>
                <a:hlinkClick r:id="rId5"/>
              </a:rPr>
              <a:t>https</a:t>
            </a:r>
            <a:r>
              <a:rPr lang="en-CA" dirty="0">
                <a:cs typeface="Arial" panose="020B0604020202020204" pitchFamily="34" charset="0"/>
                <a:hlinkClick r:id="rId5"/>
              </a:rPr>
              <a:t>://commons.wikimedia.org/wiki/File:Charming_Cartoon_Businessman.svg</a:t>
            </a:r>
            <a:endParaRPr lang="en-CA" dirty="0">
              <a:cs typeface="Arial" panose="020B0604020202020204" pitchFamily="34" charset="0"/>
            </a:endParaRPr>
          </a:p>
          <a:p>
            <a:endParaRPr lang="en-CA" dirty="0">
              <a:cs typeface="Arial" panose="020B0604020202020204" pitchFamily="34" charset="0"/>
            </a:endParaRPr>
          </a:p>
          <a:p>
            <a:r>
              <a:rPr lang="en-CA" dirty="0" err="1">
                <a:cs typeface="Arial" panose="020B0604020202020204" pitchFamily="34" charset="0"/>
              </a:rPr>
              <a:t>Chrystalelizabeth</a:t>
            </a:r>
            <a:r>
              <a:rPr lang="en-CA" dirty="0">
                <a:cs typeface="Arial" panose="020B0604020202020204" pitchFamily="34" charset="0"/>
              </a:rPr>
              <a:t>. (2014</a:t>
            </a:r>
            <a:r>
              <a:rPr lang="en-CA" dirty="0" smtClean="0">
                <a:cs typeface="Arial" panose="020B0604020202020204" pitchFamily="34" charset="0"/>
              </a:rPr>
              <a:t>). </a:t>
            </a:r>
            <a:r>
              <a:rPr lang="en-CA" dirty="0">
                <a:cs typeface="Arial" panose="020B0604020202020204" pitchFamily="34" charset="0"/>
              </a:rPr>
              <a:t>Teacher-bookworm-glasses-professor. </a:t>
            </a:r>
            <a:r>
              <a:rPr lang="en-CA" i="1" dirty="0" err="1">
                <a:cs typeface="Arial" panose="020B0604020202020204" pitchFamily="34" charset="0"/>
              </a:rPr>
              <a:t>Pixabay</a:t>
            </a:r>
            <a:r>
              <a:rPr lang="en-CA" dirty="0">
                <a:cs typeface="Arial" panose="020B0604020202020204" pitchFamily="34" charset="0"/>
              </a:rPr>
              <a:t>. </a:t>
            </a:r>
            <a:r>
              <a:rPr lang="en-CA" dirty="0" smtClean="0">
                <a:cs typeface="Arial" panose="020B0604020202020204" pitchFamily="34" charset="0"/>
              </a:rPr>
              <a:t>CC0. 	</a:t>
            </a:r>
            <a:r>
              <a:rPr lang="en-CA" dirty="0" smtClean="0">
                <a:cs typeface="Arial" panose="020B0604020202020204" pitchFamily="34" charset="0"/>
                <a:hlinkClick r:id="rId6"/>
              </a:rPr>
              <a:t>https</a:t>
            </a:r>
            <a:r>
              <a:rPr lang="en-CA" dirty="0">
                <a:cs typeface="Arial" panose="020B0604020202020204" pitchFamily="34" charset="0"/>
                <a:hlinkClick r:id="rId6"/>
              </a:rPr>
              <a:t>://pixabay.com/illustrations/teacher-bookworm-glasses-professor-359311/</a:t>
            </a:r>
            <a:r>
              <a:rPr lang="en-CA" dirty="0">
                <a:cs typeface="Arial" panose="020B0604020202020204" pitchFamily="34" charset="0"/>
              </a:rPr>
              <a:t> </a:t>
            </a:r>
          </a:p>
        </p:txBody>
      </p:sp>
      <p:sp>
        <p:nvSpPr>
          <p:cNvPr id="7" name="Rectangle 6">
            <a:extLst>
              <a:ext uri="{FF2B5EF4-FFF2-40B4-BE49-F238E27FC236}">
                <a16:creationId xmlns:a16="http://schemas.microsoft.com/office/drawing/2014/main" id="{A6CD4984-2791-4F48-8D09-21C12D065A3D}"/>
              </a:ext>
            </a:extLst>
          </p:cNvPr>
          <p:cNvSpPr/>
          <p:nvPr/>
        </p:nvSpPr>
        <p:spPr>
          <a:xfrm>
            <a:off x="715884" y="4831970"/>
            <a:ext cx="10502608" cy="1477328"/>
          </a:xfrm>
          <a:prstGeom prst="rect">
            <a:avLst/>
          </a:prstGeom>
        </p:spPr>
        <p:txBody>
          <a:bodyPr wrap="square">
            <a:spAutoFit/>
          </a:bodyPr>
          <a:lstStyle/>
          <a:p>
            <a:r>
              <a:rPr lang="en-US" dirty="0">
                <a:solidFill>
                  <a:schemeClr val="tx1"/>
                </a:solidFill>
              </a:rPr>
              <a:t>Closing </a:t>
            </a:r>
            <a:r>
              <a:rPr lang="en-US" dirty="0" smtClean="0">
                <a:solidFill>
                  <a:schemeClr val="tx1"/>
                </a:solidFill>
              </a:rPr>
              <a:t>slides music</a:t>
            </a:r>
            <a:r>
              <a:rPr lang="en-US" dirty="0">
                <a:solidFill>
                  <a:schemeClr val="tx1"/>
                </a:solidFill>
              </a:rPr>
              <a:t>: </a:t>
            </a:r>
            <a:r>
              <a:rPr lang="en-US" dirty="0" err="1">
                <a:solidFill>
                  <a:schemeClr val="tx1"/>
                </a:solidFill>
              </a:rPr>
              <a:t>Rybak</a:t>
            </a:r>
            <a:r>
              <a:rPr lang="en-US" dirty="0">
                <a:solidFill>
                  <a:schemeClr val="tx1"/>
                </a:solidFill>
              </a:rPr>
              <a:t>, </a:t>
            </a:r>
            <a:r>
              <a:rPr lang="en-US" dirty="0" err="1">
                <a:solidFill>
                  <a:schemeClr val="tx1"/>
                </a:solidFill>
              </a:rPr>
              <a:t>Nazar</a:t>
            </a:r>
            <a:r>
              <a:rPr lang="en-US" dirty="0">
                <a:solidFill>
                  <a:schemeClr val="tx1"/>
                </a:solidFill>
              </a:rPr>
              <a:t>. (n.d.). Corporate Inspired. </a:t>
            </a:r>
            <a:r>
              <a:rPr lang="en-US" i="1" dirty="0" err="1">
                <a:solidFill>
                  <a:schemeClr val="tx1"/>
                </a:solidFill>
              </a:rPr>
              <a:t>HookSounds</a:t>
            </a:r>
            <a:r>
              <a:rPr lang="en-US" dirty="0">
                <a:solidFill>
                  <a:schemeClr val="tx1"/>
                </a:solidFill>
              </a:rPr>
              <a:t>. CC BY. </a:t>
            </a:r>
            <a:r>
              <a:rPr lang="en-US" dirty="0" smtClean="0">
                <a:solidFill>
                  <a:schemeClr val="tx1"/>
                </a:solidFill>
              </a:rPr>
              <a:t>	</a:t>
            </a:r>
            <a:r>
              <a:rPr lang="en-US" dirty="0" smtClean="0">
                <a:hlinkClick r:id="rId7"/>
              </a:rPr>
              <a:t>http</a:t>
            </a:r>
            <a:r>
              <a:rPr lang="en-US" dirty="0">
                <a:hlinkClick r:id="rId7"/>
              </a:rPr>
              <a:t>://www.hooksounds.com/</a:t>
            </a:r>
            <a:r>
              <a:rPr lang="en-US" dirty="0"/>
              <a:t> </a:t>
            </a:r>
          </a:p>
          <a:p>
            <a:endParaRPr lang="en-US" dirty="0"/>
          </a:p>
          <a:p>
            <a:r>
              <a:rPr lang="en-US" dirty="0">
                <a:solidFill>
                  <a:schemeClr val="tx1"/>
                </a:solidFill>
              </a:rPr>
              <a:t>Unattributed materials are contributions from the Opening Up Copyright Project Team and placed in the Public Domain.</a:t>
            </a:r>
          </a:p>
        </p:txBody>
      </p:sp>
    </p:spTree>
    <p:extLst>
      <p:ext uri="{BB962C8B-B14F-4D97-AF65-F5344CB8AC3E}">
        <p14:creationId xmlns:p14="http://schemas.microsoft.com/office/powerpoint/2010/main" val="32854437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802258" y="2253164"/>
            <a:ext cx="9635000" cy="870739"/>
          </a:xfrm>
        </p:spPr>
        <p:txBody>
          <a:bodyPr/>
          <a:lstStyle/>
          <a:p>
            <a:pPr marL="87313" indent="-7938"/>
            <a:r>
              <a:rPr lang="en-US" dirty="0" smtClean="0"/>
              <a:t>University of Alberta. (2019). Including Third-Party Content in Your </a:t>
            </a:r>
            <a:r>
              <a:rPr lang="en-US" dirty="0"/>
              <a:t>Work</a:t>
            </a:r>
            <a:r>
              <a:rPr lang="en-US" dirty="0" smtClean="0"/>
              <a:t>. </a:t>
            </a:r>
            <a:r>
              <a:rPr lang="en" i="1" dirty="0">
                <a:latin typeface="Arial" panose="020B0604020202020204" pitchFamily="34" charset="0"/>
                <a:cs typeface="Arial" panose="020B0604020202020204" pitchFamily="34" charset="0"/>
                <a:sym typeface="Calibri"/>
              </a:rPr>
              <a:t>Opening Up Copyright Instructional Module</a:t>
            </a:r>
            <a:r>
              <a:rPr lang="en" dirty="0" smtClean="0">
                <a:latin typeface="Arial" panose="020B0604020202020204" pitchFamily="34" charset="0"/>
                <a:cs typeface="Arial" panose="020B0604020202020204" pitchFamily="34" charset="0"/>
                <a:sym typeface="Calibri"/>
              </a:rPr>
              <a:t>. </a:t>
            </a:r>
            <a:r>
              <a:rPr lang="en-US" dirty="0" smtClean="0">
                <a:hlinkClick r:id="rId2"/>
              </a:rPr>
              <a:t>https</a:t>
            </a:r>
            <a:r>
              <a:rPr lang="en-US" dirty="0">
                <a:hlinkClick r:id="rId2"/>
              </a:rPr>
              <a:t>://sites.library.ualberta.ca/copyright/ </a:t>
            </a:r>
            <a:r>
              <a:rPr lang="en-US" dirty="0"/>
              <a:t> </a:t>
            </a:r>
            <a:endParaRPr lang="en-CA" dirty="0"/>
          </a:p>
        </p:txBody>
      </p:sp>
    </p:spTree>
    <p:extLst>
      <p:ext uri="{BB962C8B-B14F-4D97-AF65-F5344CB8AC3E}">
        <p14:creationId xmlns:p14="http://schemas.microsoft.com/office/powerpoint/2010/main" val="1551098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382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106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haring">
            <a:extLst>
              <a:ext uri="{FF2B5EF4-FFF2-40B4-BE49-F238E27FC236}">
                <a16:creationId xmlns:a16="http://schemas.microsoft.com/office/drawing/2014/main" id="{B1E1B254-C875-46BC-B934-1E7BF6B99D5E}"/>
              </a:ext>
            </a:extLst>
          </p:cNvPr>
          <p:cNvPicPr>
            <a:picLocks noGrp="1" noChangeAspect="1"/>
          </p:cNvPicPr>
          <p:nvPr>
            <p:ph sz="quarter" idx="14"/>
          </p:nvPr>
        </p:nvPicPr>
        <p:blipFill rotWithShape="1">
          <a:blip r:embed="rId3"/>
          <a:srcRect b="17285"/>
          <a:stretch/>
        </p:blipFill>
        <p:spPr>
          <a:xfrm>
            <a:off x="4064001" y="1532943"/>
            <a:ext cx="3268755" cy="2703761"/>
          </a:xfrm>
        </p:spPr>
      </p:pic>
      <p:sp>
        <p:nvSpPr>
          <p:cNvPr id="5" name="Slide Title">
            <a:extLst>
              <a:ext uri="{FF2B5EF4-FFF2-40B4-BE49-F238E27FC236}">
                <a16:creationId xmlns:a16="http://schemas.microsoft.com/office/drawing/2014/main" id="{8080B467-CA80-49AF-89E9-43DF7E5EEA95}"/>
              </a:ext>
            </a:extLst>
          </p:cNvPr>
          <p:cNvSpPr>
            <a:spLocks noGrp="1"/>
          </p:cNvSpPr>
          <p:nvPr>
            <p:ph type="title"/>
          </p:nvPr>
        </p:nvSpPr>
        <p:spPr/>
        <p:txBody>
          <a:bodyPr/>
          <a:lstStyle/>
          <a:p>
            <a:r>
              <a:rPr lang="en-CA" dirty="0"/>
              <a:t>USING OTHER PEOPLE’S WORK</a:t>
            </a:r>
          </a:p>
        </p:txBody>
      </p:sp>
      <p:grpSp>
        <p:nvGrpSpPr>
          <p:cNvPr id="6" name="Copyright Act">
            <a:extLst>
              <a:ext uri="{FF2B5EF4-FFF2-40B4-BE49-F238E27FC236}">
                <a16:creationId xmlns:a16="http://schemas.microsoft.com/office/drawing/2014/main" id="{923CD3A3-1C0E-4E4A-93A6-2BDEED98CCB2}"/>
              </a:ext>
            </a:extLst>
          </p:cNvPr>
          <p:cNvGrpSpPr/>
          <p:nvPr/>
        </p:nvGrpSpPr>
        <p:grpSpPr>
          <a:xfrm>
            <a:off x="472108" y="1895233"/>
            <a:ext cx="3462353" cy="3927730"/>
            <a:chOff x="493747" y="1394952"/>
            <a:chExt cx="3209925" cy="3860628"/>
          </a:xfrm>
        </p:grpSpPr>
        <p:pic>
          <p:nvPicPr>
            <p:cNvPr id="7" name="Crown logo" descr="Image result for canada coat of arm">
              <a:extLst>
                <a:ext uri="{FF2B5EF4-FFF2-40B4-BE49-F238E27FC236}">
                  <a16:creationId xmlns:a16="http://schemas.microsoft.com/office/drawing/2014/main" id="{758749AC-0D83-4CF5-90A8-B319B1B872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603" y="1394952"/>
              <a:ext cx="1448680" cy="1945370"/>
            </a:xfrm>
            <a:prstGeom prst="rect">
              <a:avLst/>
            </a:prstGeom>
            <a:noFill/>
            <a:extLst>
              <a:ext uri="{909E8E84-426E-40DD-AFC4-6F175D3DCCD1}">
                <a14:hiddenFill xmlns:a14="http://schemas.microsoft.com/office/drawing/2010/main">
                  <a:solidFill>
                    <a:srgbClr val="FFFFFF"/>
                  </a:solidFill>
                </a14:hiddenFill>
              </a:ext>
            </a:extLst>
          </p:spPr>
        </p:pic>
        <p:pic>
          <p:nvPicPr>
            <p:cNvPr id="8" name="CopyRight Act citation">
              <a:extLst>
                <a:ext uri="{FF2B5EF4-FFF2-40B4-BE49-F238E27FC236}">
                  <a16:creationId xmlns:a16="http://schemas.microsoft.com/office/drawing/2014/main" id="{9F2E87D4-E89D-415F-AAB0-10D815ABF840}"/>
                </a:ext>
              </a:extLst>
            </p:cNvPr>
            <p:cNvPicPr>
              <a:picLocks noChangeAspect="1"/>
            </p:cNvPicPr>
            <p:nvPr/>
          </p:nvPicPr>
          <p:blipFill>
            <a:blip r:embed="rId5"/>
            <a:stretch>
              <a:fillRect/>
            </a:stretch>
          </p:blipFill>
          <p:spPr>
            <a:xfrm>
              <a:off x="1203993" y="3393076"/>
              <a:ext cx="1485900" cy="228600"/>
            </a:xfrm>
            <a:prstGeom prst="rect">
              <a:avLst/>
            </a:prstGeom>
          </p:spPr>
        </p:pic>
        <p:pic>
          <p:nvPicPr>
            <p:cNvPr id="9" name="Copyright quote">
              <a:extLst>
                <a:ext uri="{FF2B5EF4-FFF2-40B4-BE49-F238E27FC236}">
                  <a16:creationId xmlns:a16="http://schemas.microsoft.com/office/drawing/2014/main" id="{EAE0A5B1-8F19-4C55-9997-C355F0F8486B}"/>
                </a:ext>
              </a:extLst>
            </p:cNvPr>
            <p:cNvPicPr>
              <a:picLocks noChangeAspect="1"/>
            </p:cNvPicPr>
            <p:nvPr/>
          </p:nvPicPr>
          <p:blipFill>
            <a:blip r:embed="rId6"/>
            <a:stretch>
              <a:fillRect/>
            </a:stretch>
          </p:blipFill>
          <p:spPr>
            <a:xfrm>
              <a:off x="493747" y="3674430"/>
              <a:ext cx="3209925" cy="1581150"/>
            </a:xfrm>
            <a:prstGeom prst="rect">
              <a:avLst/>
            </a:prstGeom>
          </p:spPr>
        </p:pic>
      </p:grpSp>
      <p:sp>
        <p:nvSpPr>
          <p:cNvPr id="11" name="Terms of Use">
            <a:extLst>
              <a:ext uri="{FF2B5EF4-FFF2-40B4-BE49-F238E27FC236}">
                <a16:creationId xmlns:a16="http://schemas.microsoft.com/office/drawing/2014/main" id="{C463E8D4-9C36-4626-BF4B-5B40CA817C86}"/>
              </a:ext>
            </a:extLst>
          </p:cNvPr>
          <p:cNvSpPr txBox="1"/>
          <p:nvPr/>
        </p:nvSpPr>
        <p:spPr>
          <a:xfrm>
            <a:off x="8128000" y="2659559"/>
            <a:ext cx="4064000" cy="769441"/>
          </a:xfrm>
          <a:prstGeom prst="rect">
            <a:avLst/>
          </a:prstGeom>
          <a:noFill/>
        </p:spPr>
        <p:txBody>
          <a:bodyPr wrap="square" rtlCol="0">
            <a:spAutoFit/>
          </a:bodyPr>
          <a:lstStyle/>
          <a:p>
            <a:r>
              <a:rPr lang="en-CA" sz="4400" b="1" dirty="0">
                <a:solidFill>
                  <a:schemeClr val="bg2">
                    <a:lumMod val="50000"/>
                  </a:schemeClr>
                </a:solidFill>
              </a:rPr>
              <a:t>Terms of Use</a:t>
            </a:r>
          </a:p>
        </p:txBody>
      </p:sp>
      <p:grpSp>
        <p:nvGrpSpPr>
          <p:cNvPr id="3" name="Eye of Tiger law suit">
            <a:extLst>
              <a:ext uri="{FF2B5EF4-FFF2-40B4-BE49-F238E27FC236}">
                <a16:creationId xmlns:a16="http://schemas.microsoft.com/office/drawing/2014/main" id="{7D38661D-AD8C-3D42-B106-C76E2466F670}"/>
              </a:ext>
            </a:extLst>
          </p:cNvPr>
          <p:cNvGrpSpPr/>
          <p:nvPr/>
        </p:nvGrpSpPr>
        <p:grpSpPr>
          <a:xfrm>
            <a:off x="4777273" y="5019870"/>
            <a:ext cx="6942619" cy="1590840"/>
            <a:chOff x="3209087" y="1514208"/>
            <a:chExt cx="6942619" cy="1590840"/>
          </a:xfrm>
        </p:grpSpPr>
        <p:sp>
          <p:nvSpPr>
            <p:cNvPr id="16" name="huckabee Headline">
              <a:extLst>
                <a:ext uri="{FF2B5EF4-FFF2-40B4-BE49-F238E27FC236}">
                  <a16:creationId xmlns:a16="http://schemas.microsoft.com/office/drawing/2014/main" id="{E50A691A-BFB7-4B9F-8EDA-0E7EA4343226}"/>
                </a:ext>
              </a:extLst>
            </p:cNvPr>
            <p:cNvSpPr/>
            <p:nvPr/>
          </p:nvSpPr>
          <p:spPr>
            <a:xfrm>
              <a:off x="3209087" y="1514208"/>
              <a:ext cx="6942619" cy="1015663"/>
            </a:xfrm>
            <a:prstGeom prst="rect">
              <a:avLst/>
            </a:prstGeom>
            <a:ln>
              <a:solidFill>
                <a:schemeClr val="tx1"/>
              </a:solidFill>
            </a:ln>
          </p:spPr>
          <p:txBody>
            <a:bodyPr wrap="square">
              <a:spAutoFit/>
            </a:bodyPr>
            <a:lstStyle/>
            <a:p>
              <a:r>
                <a:rPr lang="en-CA" sz="2000" b="1" dirty="0">
                  <a:solidFill>
                    <a:srgbClr val="000000"/>
                  </a:solidFill>
                  <a:latin typeface="Garamond" panose="02020404030301010803" pitchFamily="18" charset="0"/>
                  <a:cs typeface="Arial" panose="020B0604020202020204" pitchFamily="34" charset="0"/>
                </a:rPr>
                <a:t>Mike Huckabee Settles ‘Eye of the Tiger’ Lawsuit for $25,000</a:t>
              </a:r>
            </a:p>
            <a:p>
              <a:r>
                <a:rPr lang="en-CA" sz="2000" i="1" dirty="0">
                  <a:solidFill>
                    <a:srgbClr val="000000"/>
                  </a:solidFill>
                  <a:latin typeface="Garamond" panose="02020404030301010803" pitchFamily="18" charset="0"/>
                  <a:cs typeface="Arial" panose="020B0604020202020204" pitchFamily="34" charset="0"/>
                </a:rPr>
                <a:t>Former presidential hopeful must pay Survivor guitarist Frankie Sullivan </a:t>
              </a:r>
              <a:br>
                <a:rPr lang="en-CA" sz="2000" i="1" dirty="0">
                  <a:solidFill>
                    <a:srgbClr val="000000"/>
                  </a:solidFill>
                  <a:latin typeface="Garamond" panose="02020404030301010803" pitchFamily="18" charset="0"/>
                  <a:cs typeface="Arial" panose="020B0604020202020204" pitchFamily="34" charset="0"/>
                </a:rPr>
              </a:br>
              <a:r>
                <a:rPr lang="en-CA" sz="2000" i="1" dirty="0">
                  <a:solidFill>
                    <a:srgbClr val="000000"/>
                  </a:solidFill>
                  <a:latin typeface="Garamond" panose="02020404030301010803" pitchFamily="18" charset="0"/>
                  <a:cs typeface="Arial" panose="020B0604020202020204" pitchFamily="34" charset="0"/>
                </a:rPr>
                <a:t>for unauthorized song use at Kim Davis rally</a:t>
              </a:r>
              <a:endParaRPr lang="en-CA" sz="2000" i="1" dirty="0">
                <a:solidFill>
                  <a:srgbClr val="000000"/>
                </a:solidFill>
                <a:effectLst/>
                <a:latin typeface="Garamond" panose="02020404030301010803" pitchFamily="18" charset="0"/>
                <a:cs typeface="Arial" panose="020B0604020202020204" pitchFamily="34" charset="0"/>
              </a:endParaRPr>
            </a:p>
          </p:txBody>
        </p:sp>
        <p:sp>
          <p:nvSpPr>
            <p:cNvPr id="2" name="Rolling Stone Citation">
              <a:extLst>
                <a:ext uri="{FF2B5EF4-FFF2-40B4-BE49-F238E27FC236}">
                  <a16:creationId xmlns:a16="http://schemas.microsoft.com/office/drawing/2014/main" id="{69DBCE47-41F7-4263-91D6-179D382A6C78}"/>
                </a:ext>
              </a:extLst>
            </p:cNvPr>
            <p:cNvSpPr txBox="1"/>
            <p:nvPr/>
          </p:nvSpPr>
          <p:spPr>
            <a:xfrm>
              <a:off x="3851031" y="2566439"/>
              <a:ext cx="2244970" cy="538609"/>
            </a:xfrm>
            <a:prstGeom prst="rect">
              <a:avLst/>
            </a:prstGeom>
            <a:noFill/>
          </p:spPr>
          <p:txBody>
            <a:bodyPr wrap="square" rtlCol="0">
              <a:spAutoFit/>
            </a:bodyPr>
            <a:lstStyle/>
            <a:p>
              <a:r>
                <a:rPr lang="en-CA" sz="1100" dirty="0"/>
                <a:t>Kreps, D. (2016). </a:t>
              </a:r>
              <a:r>
                <a:rPr lang="en-CA" sz="1100" i="1" dirty="0"/>
                <a:t>Rolling Stone</a:t>
              </a:r>
              <a:r>
                <a:rPr lang="en-CA" sz="1100" dirty="0"/>
                <a:t>.</a:t>
              </a:r>
            </a:p>
            <a:p>
              <a:endParaRPr lang="en-CA" dirty="0"/>
            </a:p>
          </p:txBody>
        </p:sp>
      </p:grpSp>
    </p:spTree>
    <p:extLst>
      <p:ext uri="{BB962C8B-B14F-4D97-AF65-F5344CB8AC3E}">
        <p14:creationId xmlns:p14="http://schemas.microsoft.com/office/powerpoint/2010/main" val="206650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erson">
            <a:extLst>
              <a:ext uri="{FF2B5EF4-FFF2-40B4-BE49-F238E27FC236}">
                <a16:creationId xmlns:a16="http://schemas.microsoft.com/office/drawing/2014/main" id="{72AF72C2-7B86-4ADF-8A80-C453A7B46997}"/>
              </a:ext>
            </a:extLst>
          </p:cNvPr>
          <p:cNvPicPr>
            <a:picLocks noGrp="1" noChangeAspect="1"/>
          </p:cNvPicPr>
          <p:nvPr>
            <p:ph sz="quarter" idx="14"/>
          </p:nvPr>
        </p:nvPicPr>
        <p:blipFill rotWithShape="1">
          <a:blip r:embed="rId3"/>
          <a:srcRect b="12430"/>
          <a:stretch/>
        </p:blipFill>
        <p:spPr>
          <a:xfrm>
            <a:off x="8262597" y="2114870"/>
            <a:ext cx="3578220" cy="3133463"/>
          </a:xfrm>
        </p:spPr>
      </p:pic>
      <p:sp>
        <p:nvSpPr>
          <p:cNvPr id="5" name="Slide Title">
            <a:extLst>
              <a:ext uri="{FF2B5EF4-FFF2-40B4-BE49-F238E27FC236}">
                <a16:creationId xmlns:a16="http://schemas.microsoft.com/office/drawing/2014/main" id="{390472F4-8806-4DFA-998B-F18DA5CD0557}"/>
              </a:ext>
            </a:extLst>
          </p:cNvPr>
          <p:cNvSpPr>
            <a:spLocks noGrp="1"/>
          </p:cNvSpPr>
          <p:nvPr>
            <p:ph type="title"/>
          </p:nvPr>
        </p:nvSpPr>
        <p:spPr>
          <a:xfrm>
            <a:off x="2671282" y="524256"/>
            <a:ext cx="8682518" cy="938785"/>
          </a:xfrm>
        </p:spPr>
        <p:txBody>
          <a:bodyPr/>
          <a:lstStyle/>
          <a:p>
            <a:r>
              <a:rPr lang="en-CA" dirty="0"/>
              <a:t>THIRD-PARTY CONTENT</a:t>
            </a:r>
          </a:p>
        </p:txBody>
      </p:sp>
      <p:pic>
        <p:nvPicPr>
          <p:cNvPr id="6" name="Employer">
            <a:extLst>
              <a:ext uri="{FF2B5EF4-FFF2-40B4-BE49-F238E27FC236}">
                <a16:creationId xmlns:a16="http://schemas.microsoft.com/office/drawing/2014/main" id="{6952459B-1485-4D03-8D8D-C36401AD0184}"/>
              </a:ext>
            </a:extLst>
          </p:cNvPr>
          <p:cNvPicPr>
            <a:picLocks noChangeAspect="1"/>
          </p:cNvPicPr>
          <p:nvPr/>
        </p:nvPicPr>
        <p:blipFill>
          <a:blip r:embed="rId4"/>
          <a:stretch>
            <a:fillRect/>
          </a:stretch>
        </p:blipFill>
        <p:spPr>
          <a:xfrm>
            <a:off x="8674415" y="2421434"/>
            <a:ext cx="2600652" cy="2134122"/>
          </a:xfrm>
          <a:prstGeom prst="rect">
            <a:avLst/>
          </a:prstGeom>
        </p:spPr>
      </p:pic>
      <p:sp>
        <p:nvSpPr>
          <p:cNvPr id="7" name="Copyright Symbol 3">
            <a:extLst>
              <a:ext uri="{FF2B5EF4-FFF2-40B4-BE49-F238E27FC236}">
                <a16:creationId xmlns:a16="http://schemas.microsoft.com/office/drawing/2014/main" id="{69C57A99-14B5-4160-8763-FFEB6172DA81}"/>
              </a:ext>
            </a:extLst>
          </p:cNvPr>
          <p:cNvSpPr/>
          <p:nvPr/>
        </p:nvSpPr>
        <p:spPr>
          <a:xfrm>
            <a:off x="7702306" y="2249030"/>
            <a:ext cx="871376" cy="1200329"/>
          </a:xfrm>
          <a:prstGeom prst="rect">
            <a:avLst/>
          </a:prstGeom>
        </p:spPr>
        <p:txBody>
          <a:bodyPr wrap="square">
            <a:spAutoFit/>
          </a:bodyPr>
          <a:lstStyle/>
          <a:p>
            <a:r>
              <a:rPr lang="en-CA" sz="7200" dirty="0">
                <a:solidFill>
                  <a:srgbClr val="FF0000"/>
                </a:solidFill>
                <a:latin typeface="Arial" panose="020B0604020202020204" pitchFamily="34" charset="0"/>
                <a:cs typeface="Arial" panose="020B0604020202020204" pitchFamily="34" charset="0"/>
              </a:rPr>
              <a:t>©</a:t>
            </a:r>
          </a:p>
        </p:txBody>
      </p:sp>
      <p:pic>
        <p:nvPicPr>
          <p:cNvPr id="8" name="Documet">
            <a:extLst>
              <a:ext uri="{FF2B5EF4-FFF2-40B4-BE49-F238E27FC236}">
                <a16:creationId xmlns:a16="http://schemas.microsoft.com/office/drawing/2014/main" id="{449A6A15-C13F-4C70-AE2B-808E09C53CEC}"/>
              </a:ext>
            </a:extLst>
          </p:cNvPr>
          <p:cNvPicPr>
            <a:picLocks noChangeAspect="1"/>
          </p:cNvPicPr>
          <p:nvPr/>
        </p:nvPicPr>
        <p:blipFill rotWithShape="1">
          <a:blip r:embed="rId5"/>
          <a:srcRect b="14670"/>
          <a:stretch/>
        </p:blipFill>
        <p:spPr>
          <a:xfrm>
            <a:off x="5022556" y="3956396"/>
            <a:ext cx="2146887" cy="1831929"/>
          </a:xfrm>
          <a:prstGeom prst="rect">
            <a:avLst/>
          </a:prstGeom>
        </p:spPr>
      </p:pic>
      <p:sp>
        <p:nvSpPr>
          <p:cNvPr id="9" name="Copyright Symbol 2">
            <a:extLst>
              <a:ext uri="{FF2B5EF4-FFF2-40B4-BE49-F238E27FC236}">
                <a16:creationId xmlns:a16="http://schemas.microsoft.com/office/drawing/2014/main" id="{955D8E7C-0E13-4BCF-B3DE-024DC6BE3F24}"/>
              </a:ext>
            </a:extLst>
          </p:cNvPr>
          <p:cNvSpPr/>
          <p:nvPr/>
        </p:nvSpPr>
        <p:spPr>
          <a:xfrm>
            <a:off x="2407404" y="2888331"/>
            <a:ext cx="1521998" cy="1200329"/>
          </a:xfrm>
          <a:prstGeom prst="rect">
            <a:avLst/>
          </a:prstGeom>
        </p:spPr>
        <p:txBody>
          <a:bodyPr wrap="square">
            <a:spAutoFit/>
          </a:bodyPr>
          <a:lstStyle/>
          <a:p>
            <a:r>
              <a:rPr lang="en-CA" sz="7200" dirty="0">
                <a:solidFill>
                  <a:srgbClr val="FF0000"/>
                </a:solidFill>
                <a:latin typeface="Arial" panose="020B0604020202020204" pitchFamily="34" charset="0"/>
                <a:cs typeface="Arial" panose="020B0604020202020204" pitchFamily="34" charset="0"/>
              </a:rPr>
              <a:t>©</a:t>
            </a:r>
          </a:p>
        </p:txBody>
      </p:sp>
      <p:sp>
        <p:nvSpPr>
          <p:cNvPr id="13" name="Copyright Symbol 1">
            <a:extLst>
              <a:ext uri="{FF2B5EF4-FFF2-40B4-BE49-F238E27FC236}">
                <a16:creationId xmlns:a16="http://schemas.microsoft.com/office/drawing/2014/main" id="{38FE147E-720F-4F0A-ADDC-A3CD37895701}"/>
              </a:ext>
            </a:extLst>
          </p:cNvPr>
          <p:cNvSpPr/>
          <p:nvPr/>
        </p:nvSpPr>
        <p:spPr>
          <a:xfrm>
            <a:off x="5490543" y="2888331"/>
            <a:ext cx="1521998" cy="1200329"/>
          </a:xfrm>
          <a:prstGeom prst="rect">
            <a:avLst/>
          </a:prstGeom>
        </p:spPr>
        <p:txBody>
          <a:bodyPr wrap="square">
            <a:spAutoFit/>
          </a:bodyPr>
          <a:lstStyle/>
          <a:p>
            <a:r>
              <a:rPr lang="en-CA" sz="7200" dirty="0">
                <a:solidFill>
                  <a:srgbClr val="FF0000"/>
                </a:solidFill>
                <a:latin typeface="Arial" panose="020B0604020202020204" pitchFamily="34" charset="0"/>
                <a:cs typeface="Arial" panose="020B0604020202020204" pitchFamily="34" charset="0"/>
              </a:rPr>
              <a:t>©</a:t>
            </a:r>
          </a:p>
        </p:txBody>
      </p:sp>
      <p:sp>
        <p:nvSpPr>
          <p:cNvPr id="14" name="Animated slide title">
            <a:extLst>
              <a:ext uri="{FF2B5EF4-FFF2-40B4-BE49-F238E27FC236}">
                <a16:creationId xmlns:a16="http://schemas.microsoft.com/office/drawing/2014/main" id="{7CBE5BE2-748C-8B42-8EC0-4BD11712EA63}"/>
              </a:ext>
            </a:extLst>
          </p:cNvPr>
          <p:cNvSpPr txBox="1">
            <a:spLocks/>
          </p:cNvSpPr>
          <p:nvPr/>
        </p:nvSpPr>
        <p:spPr>
          <a:xfrm>
            <a:off x="1754741" y="3212210"/>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CA" dirty="0">
                <a:solidFill>
                  <a:schemeClr val="tx1">
                    <a:lumMod val="95000"/>
                    <a:lumOff val="5000"/>
                  </a:schemeClr>
                </a:solidFill>
              </a:rPr>
              <a:t>THIRD-PARTY CONTENT</a:t>
            </a:r>
          </a:p>
        </p:txBody>
      </p:sp>
      <p:pic>
        <p:nvPicPr>
          <p:cNvPr id="15" name="Grad student">
            <a:extLst>
              <a:ext uri="{FF2B5EF4-FFF2-40B4-BE49-F238E27FC236}">
                <a16:creationId xmlns:a16="http://schemas.microsoft.com/office/drawing/2014/main" id="{CD1424A0-AE46-B44A-9120-617EEA9F7333}"/>
              </a:ext>
            </a:extLst>
          </p:cNvPr>
          <p:cNvPicPr>
            <a:picLocks noChangeAspect="1"/>
          </p:cNvPicPr>
          <p:nvPr/>
        </p:nvPicPr>
        <p:blipFill>
          <a:blip r:embed="rId6"/>
          <a:stretch>
            <a:fillRect/>
          </a:stretch>
        </p:blipFill>
        <p:spPr>
          <a:xfrm flipH="1">
            <a:off x="956640" y="2249030"/>
            <a:ext cx="1521997" cy="3101068"/>
          </a:xfrm>
          <a:prstGeom prst="rect">
            <a:avLst/>
          </a:prstGeom>
        </p:spPr>
      </p:pic>
    </p:spTree>
    <p:extLst>
      <p:ext uri="{BB962C8B-B14F-4D97-AF65-F5344CB8AC3E}">
        <p14:creationId xmlns:p14="http://schemas.microsoft.com/office/powerpoint/2010/main" val="320522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4.44444E-6 L 0.07513 -0.39167 " pathEditMode="relative" rAng="0" ptsTypes="AA">
                                      <p:cBhvr>
                                        <p:cTn id="6" dur="2000" fill="hold"/>
                                        <p:tgtEl>
                                          <p:spTgt spid="14"/>
                                        </p:tgtEl>
                                        <p:attrNameLst>
                                          <p:attrName>ppt_x</p:attrName>
                                          <p:attrName>ppt_y</p:attrName>
                                        </p:attrNameLst>
                                      </p:cBhvr>
                                      <p:rCtr x="3750" y="-19583"/>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500"/>
                            </p:stCondLst>
                            <p:childTnLst>
                              <p:par>
                                <p:cTn id="20" presetID="10" presetClass="entr" presetSubtype="0" fill="hold" grpId="0" nodeType="after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44" presetClass="path" presetSubtype="0" accel="50000" decel="50000" fill="hold" grpId="1" nodeType="clickEffect">
                                  <p:stCondLst>
                                    <p:cond delay="0"/>
                                  </p:stCondLst>
                                  <p:childTnLst>
                                    <p:animMotion origin="layout" path="M 0 0 L 0.067 -0.04 C 0.081 -0.049 0.102 -0.054 0.124 -0.054 C 0.149 -0.054 0.169 -0.049 0.183 -0.04 L 0.25 0 E" pathEditMode="relative" ptsTypes="">
                                      <p:cBhvr>
                                        <p:cTn id="41" dur="1500" fill="hold"/>
                                        <p:tgtEl>
                                          <p:spTgt spid="9"/>
                                        </p:tgtEl>
                                        <p:attrNameLst>
                                          <p:attrName>ppt_x</p:attrName>
                                          <p:attrName>ppt_y</p:attrName>
                                        </p:attrNameLst>
                                      </p:cBhvr>
                                    </p:animMotion>
                                  </p:childTnLst>
                                </p:cTn>
                              </p:par>
                            </p:childTnLst>
                          </p:cTn>
                        </p:par>
                        <p:par>
                          <p:cTn id="42" fill="hold">
                            <p:stCondLst>
                              <p:cond delay="1500"/>
                            </p:stCondLst>
                            <p:childTnLst>
                              <p:par>
                                <p:cTn id="43" presetID="1" presetClass="exit" presetSubtype="0" fill="hold" grpId="2" nodeType="after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par>
                          <p:cTn id="47" fill="hold">
                            <p:stCondLst>
                              <p:cond delay="1500"/>
                            </p:stCondLst>
                            <p:childTnLst>
                              <p:par>
                                <p:cTn id="48" presetID="44" presetClass="path" presetSubtype="0" accel="50000" decel="50000" fill="hold" grpId="1" nodeType="afterEffect">
                                  <p:stCondLst>
                                    <p:cond delay="0"/>
                                  </p:stCondLst>
                                  <p:childTnLst>
                                    <p:animMotion origin="layout" path="M -4.16667E-7 -4.81481E-6 L 0.06706 -0.04004 C 0.08099 -0.04907 0.10195 -0.05393 0.12396 -0.05393 C 0.14896 -0.05393 0.16901 -0.04907 0.18294 -0.04004 L 0.25 -4.81481E-6 " pathEditMode="relative" rAng="0" ptsTypes="AAAAA">
                                      <p:cBhvr>
                                        <p:cTn id="49" dur="2000" fill="hold"/>
                                        <p:tgtEl>
                                          <p:spTgt spid="13"/>
                                        </p:tgtEl>
                                        <p:attrNameLst>
                                          <p:attrName>ppt_x</p:attrName>
                                          <p:attrName>ppt_y</p:attrName>
                                        </p:attrNameLst>
                                      </p:cBhvr>
                                      <p:rCtr x="12500" y="-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9" grpId="2"/>
      <p:bldP spid="13" grpId="0"/>
      <p:bldP spid="13" grpId="1"/>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Yes to 1" descr="Checkmark">
            <a:extLst>
              <a:ext uri="{FF2B5EF4-FFF2-40B4-BE49-F238E27FC236}">
                <a16:creationId xmlns:a16="http://schemas.microsoft.com/office/drawing/2014/main" id="{58189BEC-2797-944D-91C5-E4F8461713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17268" y="2086738"/>
            <a:ext cx="914400" cy="914400"/>
          </a:xfrm>
          <a:prstGeom prst="rect">
            <a:avLst/>
          </a:prstGeom>
        </p:spPr>
      </p:pic>
      <p:pic>
        <p:nvPicPr>
          <p:cNvPr id="16" name="Yes to 2" descr="Checkmark">
            <a:extLst>
              <a:ext uri="{FF2B5EF4-FFF2-40B4-BE49-F238E27FC236}">
                <a16:creationId xmlns:a16="http://schemas.microsoft.com/office/drawing/2014/main" id="{771A686B-4164-DB43-9142-11A85D03FBC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17268" y="3993767"/>
            <a:ext cx="914400" cy="914400"/>
          </a:xfrm>
          <a:prstGeom prst="rect">
            <a:avLst/>
          </a:prstGeom>
        </p:spPr>
      </p:pic>
      <p:sp>
        <p:nvSpPr>
          <p:cNvPr id="5" name="Title 4">
            <a:extLst>
              <a:ext uri="{FF2B5EF4-FFF2-40B4-BE49-F238E27FC236}">
                <a16:creationId xmlns:a16="http://schemas.microsoft.com/office/drawing/2014/main" id="{65FBEE3A-F2E5-4CC8-A2CB-CA584F984434}"/>
              </a:ext>
            </a:extLst>
          </p:cNvPr>
          <p:cNvSpPr>
            <a:spLocks noGrp="1"/>
          </p:cNvSpPr>
          <p:nvPr>
            <p:ph type="title"/>
          </p:nvPr>
        </p:nvSpPr>
        <p:spPr/>
        <p:txBody>
          <a:bodyPr/>
          <a:lstStyle/>
          <a:p>
            <a:r>
              <a:rPr lang="en-CA" dirty="0"/>
              <a:t>QUESTIONS</a:t>
            </a:r>
          </a:p>
        </p:txBody>
      </p:sp>
      <p:sp>
        <p:nvSpPr>
          <p:cNvPr id="6" name="Q 1">
            <a:extLst>
              <a:ext uri="{FF2B5EF4-FFF2-40B4-BE49-F238E27FC236}">
                <a16:creationId xmlns:a16="http://schemas.microsoft.com/office/drawing/2014/main" id="{C155BD92-01EB-4BC9-B23B-7808E2572162}"/>
              </a:ext>
            </a:extLst>
          </p:cNvPr>
          <p:cNvSpPr txBox="1"/>
          <p:nvPr/>
        </p:nvSpPr>
        <p:spPr>
          <a:xfrm>
            <a:off x="3338547" y="2005438"/>
            <a:ext cx="6197600" cy="1384995"/>
          </a:xfrm>
          <a:prstGeom prst="rect">
            <a:avLst/>
          </a:prstGeom>
          <a:noFill/>
        </p:spPr>
        <p:txBody>
          <a:bodyPr wrap="square" rtlCol="0">
            <a:spAutoFit/>
          </a:bodyPr>
          <a:lstStyle/>
          <a:p>
            <a:r>
              <a:rPr lang="en-CA" sz="2800" dirty="0">
                <a:solidFill>
                  <a:schemeClr val="tx1">
                    <a:lumMod val="95000"/>
                    <a:lumOff val="5000"/>
                  </a:schemeClr>
                </a:solidFill>
              </a:rPr>
              <a:t>Is the person or company who holds the rights to this content okay with my using it the way I plan to?</a:t>
            </a:r>
          </a:p>
        </p:txBody>
      </p:sp>
      <p:sp>
        <p:nvSpPr>
          <p:cNvPr id="7" name="Q 2">
            <a:extLst>
              <a:ext uri="{FF2B5EF4-FFF2-40B4-BE49-F238E27FC236}">
                <a16:creationId xmlns:a16="http://schemas.microsoft.com/office/drawing/2014/main" id="{F5F78BD1-D810-4022-9AAA-D013FED90054}"/>
              </a:ext>
            </a:extLst>
          </p:cNvPr>
          <p:cNvSpPr txBox="1"/>
          <p:nvPr/>
        </p:nvSpPr>
        <p:spPr>
          <a:xfrm>
            <a:off x="3338547" y="3954060"/>
            <a:ext cx="6197600" cy="954107"/>
          </a:xfrm>
          <a:prstGeom prst="rect">
            <a:avLst/>
          </a:prstGeom>
          <a:noFill/>
        </p:spPr>
        <p:txBody>
          <a:bodyPr wrap="square" rtlCol="0">
            <a:spAutoFit/>
          </a:bodyPr>
          <a:lstStyle/>
          <a:p>
            <a:r>
              <a:rPr lang="en-CA" sz="2800" dirty="0">
                <a:solidFill>
                  <a:schemeClr val="tx1">
                    <a:lumMod val="95000"/>
                    <a:lumOff val="5000"/>
                  </a:schemeClr>
                </a:solidFill>
              </a:rPr>
              <a:t>Does the </a:t>
            </a:r>
            <a:r>
              <a:rPr lang="en-CA" sz="2800" i="1" dirty="0">
                <a:solidFill>
                  <a:schemeClr val="tx1">
                    <a:lumMod val="95000"/>
                    <a:lumOff val="5000"/>
                  </a:schemeClr>
                </a:solidFill>
              </a:rPr>
              <a:t>Copyright Act </a:t>
            </a:r>
            <a:r>
              <a:rPr lang="en-CA" sz="2800" dirty="0">
                <a:solidFill>
                  <a:schemeClr val="tx1">
                    <a:lumMod val="95000"/>
                    <a:lumOff val="5000"/>
                  </a:schemeClr>
                </a:solidFill>
              </a:rPr>
              <a:t>permit my use of this content?</a:t>
            </a:r>
          </a:p>
        </p:txBody>
      </p:sp>
      <p:grpSp>
        <p:nvGrpSpPr>
          <p:cNvPr id="4" name="Two questions">
            <a:extLst>
              <a:ext uri="{FF2B5EF4-FFF2-40B4-BE49-F238E27FC236}">
                <a16:creationId xmlns:a16="http://schemas.microsoft.com/office/drawing/2014/main" id="{6B0F76BD-9D22-4945-9BA4-654C894B0795}"/>
              </a:ext>
            </a:extLst>
          </p:cNvPr>
          <p:cNvGrpSpPr/>
          <p:nvPr/>
        </p:nvGrpSpPr>
        <p:grpSpPr>
          <a:xfrm>
            <a:off x="1874732" y="2005438"/>
            <a:ext cx="569387" cy="2871952"/>
            <a:chOff x="1874732" y="2005438"/>
            <a:chExt cx="569387" cy="2871952"/>
          </a:xfrm>
        </p:grpSpPr>
        <p:sp>
          <p:nvSpPr>
            <p:cNvPr id="2" name="1">
              <a:extLst>
                <a:ext uri="{FF2B5EF4-FFF2-40B4-BE49-F238E27FC236}">
                  <a16:creationId xmlns:a16="http://schemas.microsoft.com/office/drawing/2014/main" id="{D6516C25-C520-9E43-8700-AAE4F8F0D1FD}"/>
                </a:ext>
              </a:extLst>
            </p:cNvPr>
            <p:cNvSpPr txBox="1"/>
            <p:nvPr/>
          </p:nvSpPr>
          <p:spPr>
            <a:xfrm>
              <a:off x="1874732" y="2005438"/>
              <a:ext cx="569387" cy="923330"/>
            </a:xfrm>
            <a:prstGeom prst="rect">
              <a:avLst/>
            </a:prstGeom>
            <a:noFill/>
          </p:spPr>
          <p:txBody>
            <a:bodyPr wrap="none" rtlCol="0">
              <a:spAutoFit/>
            </a:bodyPr>
            <a:lstStyle/>
            <a:p>
              <a:r>
                <a:rPr lang="en-US" sz="5400" b="1" dirty="0"/>
                <a:t>1</a:t>
              </a:r>
            </a:p>
          </p:txBody>
        </p:sp>
        <p:sp>
          <p:nvSpPr>
            <p:cNvPr id="8" name="2">
              <a:extLst>
                <a:ext uri="{FF2B5EF4-FFF2-40B4-BE49-F238E27FC236}">
                  <a16:creationId xmlns:a16="http://schemas.microsoft.com/office/drawing/2014/main" id="{C82A2F34-3884-BA4E-9B6E-2299F2B3E890}"/>
                </a:ext>
              </a:extLst>
            </p:cNvPr>
            <p:cNvSpPr txBox="1"/>
            <p:nvPr/>
          </p:nvSpPr>
          <p:spPr>
            <a:xfrm>
              <a:off x="1874732" y="3954060"/>
              <a:ext cx="569387" cy="923330"/>
            </a:xfrm>
            <a:prstGeom prst="rect">
              <a:avLst/>
            </a:prstGeom>
            <a:noFill/>
          </p:spPr>
          <p:txBody>
            <a:bodyPr wrap="none" rtlCol="0">
              <a:spAutoFit/>
            </a:bodyPr>
            <a:lstStyle/>
            <a:p>
              <a:r>
                <a:rPr lang="en-US" sz="5400" b="1" dirty="0"/>
                <a:t>2</a:t>
              </a:r>
            </a:p>
          </p:txBody>
        </p:sp>
      </p:grpSp>
      <p:pic>
        <p:nvPicPr>
          <p:cNvPr id="9" name="Sharing">
            <a:extLst>
              <a:ext uri="{FF2B5EF4-FFF2-40B4-BE49-F238E27FC236}">
                <a16:creationId xmlns:a16="http://schemas.microsoft.com/office/drawing/2014/main" id="{374CC03E-0AA3-1F4C-B0B2-35F8C3CDB474}"/>
              </a:ext>
            </a:extLst>
          </p:cNvPr>
          <p:cNvPicPr>
            <a:picLocks noChangeAspect="1"/>
          </p:cNvPicPr>
          <p:nvPr/>
        </p:nvPicPr>
        <p:blipFill rotWithShape="1">
          <a:blip r:embed="rId5"/>
          <a:srcRect b="17285"/>
          <a:stretch/>
        </p:blipFill>
        <p:spPr>
          <a:xfrm>
            <a:off x="4923794" y="2215628"/>
            <a:ext cx="3027106" cy="2503880"/>
          </a:xfrm>
          <a:prstGeom prst="rect">
            <a:avLst/>
          </a:prstGeom>
        </p:spPr>
      </p:pic>
      <p:pic>
        <p:nvPicPr>
          <p:cNvPr id="11" name="No to 1" descr="Close">
            <a:extLst>
              <a:ext uri="{FF2B5EF4-FFF2-40B4-BE49-F238E27FC236}">
                <a16:creationId xmlns:a16="http://schemas.microsoft.com/office/drawing/2014/main" id="{E535A142-2C44-B149-BBE9-4216192DD12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248129" y="2028364"/>
            <a:ext cx="914400" cy="914400"/>
          </a:xfrm>
          <a:prstGeom prst="rect">
            <a:avLst/>
          </a:prstGeom>
        </p:spPr>
      </p:pic>
      <p:pic>
        <p:nvPicPr>
          <p:cNvPr id="12" name="No to 2" descr="Close">
            <a:extLst>
              <a:ext uri="{FF2B5EF4-FFF2-40B4-BE49-F238E27FC236}">
                <a16:creationId xmlns:a16="http://schemas.microsoft.com/office/drawing/2014/main" id="{206B142C-24B4-E847-9C3C-AF9CCDF8F02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248129" y="3973913"/>
            <a:ext cx="914400" cy="914400"/>
          </a:xfrm>
          <a:prstGeom prst="rect">
            <a:avLst/>
          </a:prstGeom>
        </p:spPr>
      </p:pic>
    </p:spTree>
    <p:extLst>
      <p:ext uri="{BB962C8B-B14F-4D97-AF65-F5344CB8AC3E}">
        <p14:creationId xmlns:p14="http://schemas.microsoft.com/office/powerpoint/2010/main" val="265832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wd">
                                    <p:tmPct val="1000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iterate type="wd">
                                    <p:tmPct val="0"/>
                                  </p:iterate>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xit" presetSubtype="0" fill="hold" nodeType="with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xit" presetSubtype="0" fill="hold"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grpId="3" nodeType="withEffect">
                                  <p:stCondLst>
                                    <p:cond delay="0"/>
                                  </p:stCondLst>
                                  <p:iterate type="wd">
                                    <p:tmPct val="0"/>
                                  </p:iterate>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3" nodeType="withEffect">
                                  <p:stCondLst>
                                    <p:cond delay="0"/>
                                  </p:stCondLst>
                                  <p:iterate type="wd">
                                    <p:tmPct val="0"/>
                                  </p:iterate>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ntr" presetSubtype="0" fill="hold" grpId="4" nodeType="withEffect">
                                  <p:stCondLst>
                                    <p:cond delay="0"/>
                                  </p:stCondLst>
                                  <p:iterate type="wd">
                                    <p:tmPct val="0"/>
                                  </p:iterate>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par>
                                <p:cTn id="62" presetID="10" presetClass="entr" presetSubtype="0" fill="hold" grpId="4" nodeType="withEffect">
                                  <p:stCondLst>
                                    <p:cond delay="0"/>
                                  </p:stCondLst>
                                  <p:iterate type="wd">
                                    <p:tmPct val="0"/>
                                  </p:iterate>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3"/>
      <p:bldP spid="6" grpId="4"/>
      <p:bldP spid="7" grpId="0"/>
      <p:bldP spid="7" grpId="3"/>
      <p:bldP spid="7" grpId="4"/>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es to VIEW" descr="Checkmark">
            <a:extLst>
              <a:ext uri="{FF2B5EF4-FFF2-40B4-BE49-F238E27FC236}">
                <a16:creationId xmlns:a16="http://schemas.microsoft.com/office/drawing/2014/main" id="{D57716BA-D1CD-334C-B44C-D64936E6543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534817" y="5208322"/>
            <a:ext cx="914400" cy="914400"/>
          </a:xfrm>
          <a:prstGeom prst="rect">
            <a:avLst/>
          </a:prstGeom>
        </p:spPr>
      </p:pic>
      <p:sp>
        <p:nvSpPr>
          <p:cNvPr id="5" name="Title 4">
            <a:extLst>
              <a:ext uri="{FF2B5EF4-FFF2-40B4-BE49-F238E27FC236}">
                <a16:creationId xmlns:a16="http://schemas.microsoft.com/office/drawing/2014/main" id="{1F5DA92C-D603-4553-B27F-5DFE5AFC9015}"/>
              </a:ext>
            </a:extLst>
          </p:cNvPr>
          <p:cNvSpPr>
            <a:spLocks noGrp="1"/>
          </p:cNvSpPr>
          <p:nvPr>
            <p:ph type="title"/>
          </p:nvPr>
        </p:nvSpPr>
        <p:spPr/>
        <p:txBody>
          <a:bodyPr/>
          <a:lstStyle/>
          <a:p>
            <a:r>
              <a:rPr lang="en-CA" dirty="0"/>
              <a:t>THE FIRST QUESTION</a:t>
            </a:r>
          </a:p>
        </p:txBody>
      </p:sp>
      <p:pic>
        <p:nvPicPr>
          <p:cNvPr id="7" name="CC logo" descr="Image result for creative commons logo">
            <a:extLst>
              <a:ext uri="{FF2B5EF4-FFF2-40B4-BE49-F238E27FC236}">
                <a16:creationId xmlns:a16="http://schemas.microsoft.com/office/drawing/2014/main" id="{0F10E216-AC5F-4CF0-B67A-3E4DAC5238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932830"/>
            <a:ext cx="5181600" cy="1331833"/>
          </a:xfrm>
          <a:prstGeom prst="rect">
            <a:avLst/>
          </a:prstGeom>
          <a:noFill/>
          <a:extLst>
            <a:ext uri="{909E8E84-426E-40DD-AFC4-6F175D3DCCD1}">
              <a14:hiddenFill xmlns:a14="http://schemas.microsoft.com/office/drawing/2010/main">
                <a:solidFill>
                  <a:srgbClr val="FFFFFF"/>
                </a:solidFill>
              </a14:hiddenFill>
            </a:ext>
          </a:extLst>
        </p:spPr>
      </p:pic>
      <p:sp>
        <p:nvSpPr>
          <p:cNvPr id="6" name="Q 1">
            <a:extLst>
              <a:ext uri="{FF2B5EF4-FFF2-40B4-BE49-F238E27FC236}">
                <a16:creationId xmlns:a16="http://schemas.microsoft.com/office/drawing/2014/main" id="{4276D054-3C24-4D72-9A95-B926916E74D1}"/>
              </a:ext>
            </a:extLst>
          </p:cNvPr>
          <p:cNvSpPr txBox="1"/>
          <p:nvPr/>
        </p:nvSpPr>
        <p:spPr>
          <a:xfrm>
            <a:off x="3729107" y="2005438"/>
            <a:ext cx="6197600" cy="1384995"/>
          </a:xfrm>
          <a:prstGeom prst="rect">
            <a:avLst/>
          </a:prstGeom>
          <a:noFill/>
        </p:spPr>
        <p:txBody>
          <a:bodyPr wrap="square" rtlCol="0">
            <a:spAutoFit/>
          </a:bodyPr>
          <a:lstStyle/>
          <a:p>
            <a:r>
              <a:rPr lang="en-CA" sz="2800" dirty="0"/>
              <a:t>Is the person or company who holds the rights to this content okay with my using it the way I plan to?</a:t>
            </a:r>
          </a:p>
        </p:txBody>
      </p:sp>
      <p:sp>
        <p:nvSpPr>
          <p:cNvPr id="8" name="1">
            <a:extLst>
              <a:ext uri="{FF2B5EF4-FFF2-40B4-BE49-F238E27FC236}">
                <a16:creationId xmlns:a16="http://schemas.microsoft.com/office/drawing/2014/main" id="{7B5142BC-C460-6149-854B-135F1C698443}"/>
              </a:ext>
            </a:extLst>
          </p:cNvPr>
          <p:cNvSpPr txBox="1"/>
          <p:nvPr/>
        </p:nvSpPr>
        <p:spPr>
          <a:xfrm>
            <a:off x="2265292" y="2005438"/>
            <a:ext cx="569387" cy="923330"/>
          </a:xfrm>
          <a:prstGeom prst="rect">
            <a:avLst/>
          </a:prstGeom>
          <a:noFill/>
        </p:spPr>
        <p:txBody>
          <a:bodyPr wrap="none" rtlCol="0">
            <a:spAutoFit/>
          </a:bodyPr>
          <a:lstStyle/>
          <a:p>
            <a:r>
              <a:rPr lang="en-US" sz="5400" b="1" dirty="0"/>
              <a:t>1</a:t>
            </a:r>
          </a:p>
        </p:txBody>
      </p:sp>
      <p:grpSp>
        <p:nvGrpSpPr>
          <p:cNvPr id="4" name="VIEW v SHARE">
            <a:extLst>
              <a:ext uri="{FF2B5EF4-FFF2-40B4-BE49-F238E27FC236}">
                <a16:creationId xmlns:a16="http://schemas.microsoft.com/office/drawing/2014/main" id="{D0A2711D-F8D8-0642-A9B6-D8C6E8596A5A}"/>
              </a:ext>
            </a:extLst>
          </p:cNvPr>
          <p:cNvGrpSpPr/>
          <p:nvPr/>
        </p:nvGrpSpPr>
        <p:grpSpPr>
          <a:xfrm>
            <a:off x="2013697" y="4341333"/>
            <a:ext cx="8503952" cy="923330"/>
            <a:chOff x="2013697" y="4341333"/>
            <a:chExt cx="8503952" cy="923330"/>
          </a:xfrm>
        </p:grpSpPr>
        <p:sp>
          <p:nvSpPr>
            <p:cNvPr id="2" name="VIEW">
              <a:extLst>
                <a:ext uri="{FF2B5EF4-FFF2-40B4-BE49-F238E27FC236}">
                  <a16:creationId xmlns:a16="http://schemas.microsoft.com/office/drawing/2014/main" id="{A726D230-4C61-6C4D-9500-507AD472631A}"/>
                </a:ext>
              </a:extLst>
            </p:cNvPr>
            <p:cNvSpPr txBox="1"/>
            <p:nvPr/>
          </p:nvSpPr>
          <p:spPr>
            <a:xfrm>
              <a:off x="2013697" y="4341333"/>
              <a:ext cx="1967205" cy="923330"/>
            </a:xfrm>
            <a:prstGeom prst="rect">
              <a:avLst/>
            </a:prstGeom>
            <a:noFill/>
          </p:spPr>
          <p:txBody>
            <a:bodyPr wrap="none" rtlCol="0">
              <a:spAutoFit/>
            </a:bodyPr>
            <a:lstStyle/>
            <a:p>
              <a:r>
                <a:rPr lang="en-US" sz="5400" dirty="0">
                  <a:latin typeface="Garamond" panose="02020404030301010803" pitchFamily="18" charset="0"/>
                </a:rPr>
                <a:t>VIEW</a:t>
              </a:r>
            </a:p>
          </p:txBody>
        </p:sp>
        <p:sp>
          <p:nvSpPr>
            <p:cNvPr id="3" name="SHARE">
              <a:extLst>
                <a:ext uri="{FF2B5EF4-FFF2-40B4-BE49-F238E27FC236}">
                  <a16:creationId xmlns:a16="http://schemas.microsoft.com/office/drawing/2014/main" id="{EA2085F1-4B3C-ED44-88CE-CAD255253020}"/>
                </a:ext>
              </a:extLst>
            </p:cNvPr>
            <p:cNvSpPr txBox="1"/>
            <p:nvPr/>
          </p:nvSpPr>
          <p:spPr>
            <a:xfrm>
              <a:off x="8117633" y="4341333"/>
              <a:ext cx="2400016" cy="923330"/>
            </a:xfrm>
            <a:prstGeom prst="rect">
              <a:avLst/>
            </a:prstGeom>
            <a:noFill/>
          </p:spPr>
          <p:txBody>
            <a:bodyPr wrap="none" rtlCol="0">
              <a:spAutoFit/>
            </a:bodyPr>
            <a:lstStyle/>
            <a:p>
              <a:r>
                <a:rPr lang="en-US" sz="5400" dirty="0">
                  <a:latin typeface="Garamond" panose="02020404030301010803" pitchFamily="18" charset="0"/>
                </a:rPr>
                <a:t>SHARE</a:t>
              </a:r>
            </a:p>
          </p:txBody>
        </p:sp>
      </p:grpSp>
      <p:pic>
        <p:nvPicPr>
          <p:cNvPr id="12" name="No to SHARE" descr="Close">
            <a:extLst>
              <a:ext uri="{FF2B5EF4-FFF2-40B4-BE49-F238E27FC236}">
                <a16:creationId xmlns:a16="http://schemas.microsoft.com/office/drawing/2014/main" id="{33071091-7C23-4C46-90CB-BBD5322F8DC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860441" y="5167222"/>
            <a:ext cx="914400" cy="914400"/>
          </a:xfrm>
          <a:prstGeom prst="rect">
            <a:avLst/>
          </a:prstGeom>
        </p:spPr>
      </p:pic>
      <p:pic>
        <p:nvPicPr>
          <p:cNvPr id="14" name="Yes to SHARE" descr="Checkmark">
            <a:extLst>
              <a:ext uri="{FF2B5EF4-FFF2-40B4-BE49-F238E27FC236}">
                <a16:creationId xmlns:a16="http://schemas.microsoft.com/office/drawing/2014/main" id="{F40ED5EF-C7E3-5C44-9201-01C081C08D8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72408" y="5264663"/>
            <a:ext cx="914400" cy="914400"/>
          </a:xfrm>
          <a:prstGeom prst="rect">
            <a:avLst/>
          </a:prstGeom>
        </p:spPr>
      </p:pic>
      <p:sp>
        <p:nvSpPr>
          <p:cNvPr id="15" name="RE-USE">
            <a:extLst>
              <a:ext uri="{FF2B5EF4-FFF2-40B4-BE49-F238E27FC236}">
                <a16:creationId xmlns:a16="http://schemas.microsoft.com/office/drawing/2014/main" id="{B92EC453-C7BC-D24F-8439-CC3C1D33523A}"/>
              </a:ext>
            </a:extLst>
          </p:cNvPr>
          <p:cNvSpPr txBox="1"/>
          <p:nvPr/>
        </p:nvSpPr>
        <p:spPr>
          <a:xfrm>
            <a:off x="4442465" y="4202833"/>
            <a:ext cx="3070071" cy="1200329"/>
          </a:xfrm>
          <a:prstGeom prst="rect">
            <a:avLst/>
          </a:prstGeom>
          <a:noFill/>
        </p:spPr>
        <p:txBody>
          <a:bodyPr wrap="none" rtlCol="0">
            <a:spAutoFit/>
          </a:bodyPr>
          <a:lstStyle/>
          <a:p>
            <a:r>
              <a:rPr lang="en-US" sz="7200" dirty="0" smtClean="0">
                <a:latin typeface="Garamond" panose="02020404030301010803" pitchFamily="18" charset="0"/>
              </a:rPr>
              <a:t>REUSE</a:t>
            </a:r>
            <a:endParaRPr lang="en-US" sz="7200" dirty="0">
              <a:latin typeface="Garamond" panose="02020404030301010803" pitchFamily="18" charset="0"/>
            </a:endParaRPr>
          </a:p>
        </p:txBody>
      </p:sp>
    </p:spTree>
    <p:extLst>
      <p:ext uri="{BB962C8B-B14F-4D97-AF65-F5344CB8AC3E}">
        <p14:creationId xmlns:p14="http://schemas.microsoft.com/office/powerpoint/2010/main" val="289954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xit" presetSubtype="0" fill="hold"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grpId="1" nodeType="clickEffect">
                                  <p:stCondLst>
                                    <p:cond delay="0"/>
                                  </p:stCondLst>
                                  <p:childTnLst>
                                    <p:animEffect transition="out" filter="fade">
                                      <p:cBhvr>
                                        <p:cTn id="42" dur="2000" tmFilter="0, 0; .2, .5; .8, .5; 1, 0"/>
                                        <p:tgtEl>
                                          <p:spTgt spid="15"/>
                                        </p:tgtEl>
                                      </p:cBhvr>
                                    </p:animEffect>
                                    <p:animScale>
                                      <p:cBhvr>
                                        <p:cTn id="43" dur="1000" autoRev="1" fill="hold"/>
                                        <p:tgtEl>
                                          <p:spTgt spid="15"/>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xit" presetSubtype="0" fill="hold" grpId="2" nodeType="with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91DD62-C215-4A8B-96C5-2F3D91A74D87}"/>
              </a:ext>
            </a:extLst>
          </p:cNvPr>
          <p:cNvSpPr>
            <a:spLocks noGrp="1"/>
          </p:cNvSpPr>
          <p:nvPr>
            <p:ph type="title"/>
          </p:nvPr>
        </p:nvSpPr>
        <p:spPr/>
        <p:txBody>
          <a:bodyPr/>
          <a:lstStyle/>
          <a:p>
            <a:r>
              <a:rPr lang="en-CA" dirty="0"/>
              <a:t>ADVANCED SEARCH</a:t>
            </a:r>
          </a:p>
        </p:txBody>
      </p:sp>
      <p:grpSp>
        <p:nvGrpSpPr>
          <p:cNvPr id="26" name="Kitten pic from Flickr">
            <a:extLst>
              <a:ext uri="{FF2B5EF4-FFF2-40B4-BE49-F238E27FC236}">
                <a16:creationId xmlns:a16="http://schemas.microsoft.com/office/drawing/2014/main" id="{0890399D-0FB2-2B44-8229-C5C3DF8C0ABE}"/>
              </a:ext>
            </a:extLst>
          </p:cNvPr>
          <p:cNvGrpSpPr/>
          <p:nvPr/>
        </p:nvGrpSpPr>
        <p:grpSpPr>
          <a:xfrm>
            <a:off x="3073400" y="1782148"/>
            <a:ext cx="6045200" cy="4814906"/>
            <a:chOff x="3073400" y="1782148"/>
            <a:chExt cx="6045200" cy="4814906"/>
          </a:xfrm>
        </p:grpSpPr>
        <p:pic>
          <p:nvPicPr>
            <p:cNvPr id="22" name="Picture 21" descr="A cat that is looking at the camera&#10;&#10;Description automatically generated">
              <a:extLst>
                <a:ext uri="{FF2B5EF4-FFF2-40B4-BE49-F238E27FC236}">
                  <a16:creationId xmlns:a16="http://schemas.microsoft.com/office/drawing/2014/main" id="{5AB55458-B292-9F48-8357-C9214E150764}"/>
                </a:ext>
              </a:extLst>
            </p:cNvPr>
            <p:cNvPicPr>
              <a:picLocks noChangeAspect="1"/>
            </p:cNvPicPr>
            <p:nvPr/>
          </p:nvPicPr>
          <p:blipFill>
            <a:blip r:embed="rId3"/>
            <a:stretch>
              <a:fillRect/>
            </a:stretch>
          </p:blipFill>
          <p:spPr>
            <a:xfrm>
              <a:off x="3707364" y="1782148"/>
              <a:ext cx="4777272" cy="3582954"/>
            </a:xfrm>
            <a:prstGeom prst="rect">
              <a:avLst/>
            </a:prstGeom>
          </p:spPr>
        </p:pic>
        <p:pic>
          <p:nvPicPr>
            <p:cNvPr id="24" name="Picture 23">
              <a:extLst>
                <a:ext uri="{FF2B5EF4-FFF2-40B4-BE49-F238E27FC236}">
                  <a16:creationId xmlns:a16="http://schemas.microsoft.com/office/drawing/2014/main" id="{97A7A7CE-A931-8948-80F3-D32A5D0CD4F7}"/>
                </a:ext>
              </a:extLst>
            </p:cNvPr>
            <p:cNvPicPr>
              <a:picLocks noChangeAspect="1"/>
            </p:cNvPicPr>
            <p:nvPr/>
          </p:nvPicPr>
          <p:blipFill>
            <a:blip r:embed="rId4"/>
            <a:stretch>
              <a:fillRect/>
            </a:stretch>
          </p:blipFill>
          <p:spPr>
            <a:xfrm>
              <a:off x="3073400" y="5377854"/>
              <a:ext cx="6045200" cy="1219200"/>
            </a:xfrm>
            <a:prstGeom prst="rect">
              <a:avLst/>
            </a:prstGeom>
          </p:spPr>
        </p:pic>
      </p:grpSp>
      <p:sp>
        <p:nvSpPr>
          <p:cNvPr id="25" name="Some rights reserved highlight">
            <a:extLst>
              <a:ext uri="{FF2B5EF4-FFF2-40B4-BE49-F238E27FC236}">
                <a16:creationId xmlns:a16="http://schemas.microsoft.com/office/drawing/2014/main" id="{11AA7608-198D-5545-9E94-7841D1A91733}"/>
              </a:ext>
            </a:extLst>
          </p:cNvPr>
          <p:cNvSpPr/>
          <p:nvPr/>
        </p:nvSpPr>
        <p:spPr>
          <a:xfrm>
            <a:off x="6251511" y="5766318"/>
            <a:ext cx="2885750" cy="83508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eeping kitten">
            <a:extLst>
              <a:ext uri="{FF2B5EF4-FFF2-40B4-BE49-F238E27FC236}">
                <a16:creationId xmlns:a16="http://schemas.microsoft.com/office/drawing/2014/main" id="{8BB8872A-F7A0-2F48-90A0-922DE7C59110}"/>
              </a:ext>
            </a:extLst>
          </p:cNvPr>
          <p:cNvPicPr>
            <a:picLocks noChangeAspect="1"/>
          </p:cNvPicPr>
          <p:nvPr/>
        </p:nvPicPr>
        <p:blipFill>
          <a:blip r:embed="rId5"/>
          <a:stretch>
            <a:fillRect/>
          </a:stretch>
        </p:blipFill>
        <p:spPr>
          <a:xfrm>
            <a:off x="1962139" y="1492898"/>
            <a:ext cx="8578742" cy="5073809"/>
          </a:xfrm>
          <a:prstGeom prst="rect">
            <a:avLst/>
          </a:prstGeom>
        </p:spPr>
      </p:pic>
      <p:sp>
        <p:nvSpPr>
          <p:cNvPr id="4" name="Sleeping kitten highlight">
            <a:extLst>
              <a:ext uri="{FF2B5EF4-FFF2-40B4-BE49-F238E27FC236}">
                <a16:creationId xmlns:a16="http://schemas.microsoft.com/office/drawing/2014/main" id="{E0D902FF-784D-4843-9692-5024EF00EF69}"/>
              </a:ext>
            </a:extLst>
          </p:cNvPr>
          <p:cNvSpPr/>
          <p:nvPr/>
        </p:nvSpPr>
        <p:spPr>
          <a:xfrm>
            <a:off x="3073399" y="5840963"/>
            <a:ext cx="4289927" cy="83508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C BY SA" descr="A picture containing pool ball&#10;&#10;Description automatically generated">
            <a:extLst>
              <a:ext uri="{FF2B5EF4-FFF2-40B4-BE49-F238E27FC236}">
                <a16:creationId xmlns:a16="http://schemas.microsoft.com/office/drawing/2014/main" id="{D96A53E6-8DD4-194C-94B1-A5E7FC9F244D}"/>
              </a:ext>
            </a:extLst>
          </p:cNvPr>
          <p:cNvPicPr>
            <a:picLocks noChangeAspect="1"/>
          </p:cNvPicPr>
          <p:nvPr/>
        </p:nvPicPr>
        <p:blipFill>
          <a:blip r:embed="rId6"/>
          <a:stretch>
            <a:fillRect/>
          </a:stretch>
        </p:blipFill>
        <p:spPr>
          <a:xfrm>
            <a:off x="7630168" y="6023854"/>
            <a:ext cx="1117600" cy="393700"/>
          </a:xfrm>
          <a:prstGeom prst="rect">
            <a:avLst/>
          </a:prstGeom>
        </p:spPr>
      </p:pic>
      <p:pic>
        <p:nvPicPr>
          <p:cNvPr id="9" name="Google GIF">
            <a:extLst>
              <a:ext uri="{FF2B5EF4-FFF2-40B4-BE49-F238E27FC236}">
                <a16:creationId xmlns:a16="http://schemas.microsoft.com/office/drawing/2014/main" id="{523791EF-457C-964A-8412-648DAD4ACB2E}"/>
              </a:ext>
            </a:extLst>
          </p:cNvPr>
          <p:cNvPicPr>
            <a:picLocks noChangeAspect="1"/>
          </p:cNvPicPr>
          <p:nvPr/>
        </p:nvPicPr>
        <p:blipFill>
          <a:blip r:embed="rId7"/>
          <a:stretch>
            <a:fillRect/>
          </a:stretch>
        </p:blipFill>
        <p:spPr>
          <a:xfrm>
            <a:off x="2771283" y="1485373"/>
            <a:ext cx="9019794" cy="1744286"/>
          </a:xfrm>
          <a:prstGeom prst="rect">
            <a:avLst/>
          </a:prstGeom>
        </p:spPr>
      </p:pic>
      <p:pic>
        <p:nvPicPr>
          <p:cNvPr id="11" name="Bing GIF">
            <a:extLst>
              <a:ext uri="{FF2B5EF4-FFF2-40B4-BE49-F238E27FC236}">
                <a16:creationId xmlns:a16="http://schemas.microsoft.com/office/drawing/2014/main" id="{030EE923-AD6B-3040-A9E5-75D139CC82F6}"/>
              </a:ext>
            </a:extLst>
          </p:cNvPr>
          <p:cNvPicPr>
            <a:picLocks noChangeAspect="1"/>
          </p:cNvPicPr>
          <p:nvPr/>
        </p:nvPicPr>
        <p:blipFill>
          <a:blip r:embed="rId8"/>
          <a:stretch>
            <a:fillRect/>
          </a:stretch>
        </p:blipFill>
        <p:spPr>
          <a:xfrm>
            <a:off x="2699424" y="3278459"/>
            <a:ext cx="9162101" cy="1575648"/>
          </a:xfrm>
          <a:prstGeom prst="rect">
            <a:avLst/>
          </a:prstGeom>
        </p:spPr>
      </p:pic>
      <p:pic>
        <p:nvPicPr>
          <p:cNvPr id="16" name="Flickr GIF">
            <a:extLst>
              <a:ext uri="{FF2B5EF4-FFF2-40B4-BE49-F238E27FC236}">
                <a16:creationId xmlns:a16="http://schemas.microsoft.com/office/drawing/2014/main" id="{483F3DFF-8293-374C-A02F-E950833429BC}"/>
              </a:ext>
            </a:extLst>
          </p:cNvPr>
          <p:cNvPicPr>
            <a:picLocks noChangeAspect="1"/>
          </p:cNvPicPr>
          <p:nvPr/>
        </p:nvPicPr>
        <p:blipFill>
          <a:blip r:embed="rId9"/>
          <a:stretch>
            <a:fillRect/>
          </a:stretch>
        </p:blipFill>
        <p:spPr>
          <a:xfrm>
            <a:off x="2774822" y="4928753"/>
            <a:ext cx="9306129" cy="1738724"/>
          </a:xfrm>
          <a:prstGeom prst="rect">
            <a:avLst/>
          </a:prstGeom>
        </p:spPr>
      </p:pic>
      <p:cxnSp>
        <p:nvCxnSpPr>
          <p:cNvPr id="20" name="Top divider">
            <a:extLst>
              <a:ext uri="{FF2B5EF4-FFF2-40B4-BE49-F238E27FC236}">
                <a16:creationId xmlns:a16="http://schemas.microsoft.com/office/drawing/2014/main" id="{3D2C3938-12E0-B94A-9CEE-BA7B4982F482}"/>
              </a:ext>
            </a:extLst>
          </p:cNvPr>
          <p:cNvCxnSpPr>
            <a:cxnSpLocks/>
          </p:cNvCxnSpPr>
          <p:nvPr/>
        </p:nvCxnSpPr>
        <p:spPr>
          <a:xfrm>
            <a:off x="0" y="3228416"/>
            <a:ext cx="1218905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Bottom divider">
            <a:extLst>
              <a:ext uri="{FF2B5EF4-FFF2-40B4-BE49-F238E27FC236}">
                <a16:creationId xmlns:a16="http://schemas.microsoft.com/office/drawing/2014/main" id="{FC4D0BAF-0A9F-2547-B9AE-6AE6C35A8B70}"/>
              </a:ext>
            </a:extLst>
          </p:cNvPr>
          <p:cNvCxnSpPr>
            <a:cxnSpLocks/>
          </p:cNvCxnSpPr>
          <p:nvPr/>
        </p:nvCxnSpPr>
        <p:spPr>
          <a:xfrm>
            <a:off x="0" y="4826397"/>
            <a:ext cx="1218905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Google label">
            <a:extLst>
              <a:ext uri="{FF2B5EF4-FFF2-40B4-BE49-F238E27FC236}">
                <a16:creationId xmlns:a16="http://schemas.microsoft.com/office/drawing/2014/main" id="{2A9037A4-BE81-EF43-B421-6456FCA49147}"/>
              </a:ext>
            </a:extLst>
          </p:cNvPr>
          <p:cNvSpPr txBox="1"/>
          <p:nvPr/>
        </p:nvSpPr>
        <p:spPr>
          <a:xfrm>
            <a:off x="614427" y="2188526"/>
            <a:ext cx="928459" cy="369332"/>
          </a:xfrm>
          <a:prstGeom prst="rect">
            <a:avLst/>
          </a:prstGeom>
          <a:noFill/>
        </p:spPr>
        <p:txBody>
          <a:bodyPr wrap="none" rtlCol="0">
            <a:spAutoFit/>
          </a:bodyPr>
          <a:lstStyle/>
          <a:p>
            <a:r>
              <a:rPr lang="en-US" dirty="0"/>
              <a:t>Google</a:t>
            </a:r>
          </a:p>
        </p:txBody>
      </p:sp>
      <p:sp>
        <p:nvSpPr>
          <p:cNvPr id="30" name="Bing label">
            <a:extLst>
              <a:ext uri="{FF2B5EF4-FFF2-40B4-BE49-F238E27FC236}">
                <a16:creationId xmlns:a16="http://schemas.microsoft.com/office/drawing/2014/main" id="{4D7C6BD5-2C68-7241-8662-B25F8D08086F}"/>
              </a:ext>
            </a:extLst>
          </p:cNvPr>
          <p:cNvSpPr txBox="1"/>
          <p:nvPr/>
        </p:nvSpPr>
        <p:spPr>
          <a:xfrm>
            <a:off x="755492" y="3853907"/>
            <a:ext cx="646331" cy="369332"/>
          </a:xfrm>
          <a:prstGeom prst="rect">
            <a:avLst/>
          </a:prstGeom>
          <a:noFill/>
        </p:spPr>
        <p:txBody>
          <a:bodyPr wrap="none" rtlCol="0">
            <a:spAutoFit/>
          </a:bodyPr>
          <a:lstStyle/>
          <a:p>
            <a:r>
              <a:rPr lang="en-US" dirty="0"/>
              <a:t>Bing</a:t>
            </a:r>
          </a:p>
        </p:txBody>
      </p:sp>
      <p:sp>
        <p:nvSpPr>
          <p:cNvPr id="31" name="Flickr label">
            <a:extLst>
              <a:ext uri="{FF2B5EF4-FFF2-40B4-BE49-F238E27FC236}">
                <a16:creationId xmlns:a16="http://schemas.microsoft.com/office/drawing/2014/main" id="{B2F91E2A-D031-6448-8220-444F907737B8}"/>
              </a:ext>
            </a:extLst>
          </p:cNvPr>
          <p:cNvSpPr txBox="1"/>
          <p:nvPr/>
        </p:nvSpPr>
        <p:spPr>
          <a:xfrm>
            <a:off x="710606" y="5446519"/>
            <a:ext cx="736099" cy="369332"/>
          </a:xfrm>
          <a:prstGeom prst="rect">
            <a:avLst/>
          </a:prstGeom>
          <a:noFill/>
        </p:spPr>
        <p:txBody>
          <a:bodyPr wrap="none" rtlCol="0">
            <a:spAutoFit/>
          </a:bodyPr>
          <a:lstStyle/>
          <a:p>
            <a:r>
              <a:rPr lang="en-US" dirty="0"/>
              <a:t>Flickr</a:t>
            </a:r>
          </a:p>
        </p:txBody>
      </p:sp>
      <p:sp>
        <p:nvSpPr>
          <p:cNvPr id="32" name="Tools highlight">
            <a:extLst>
              <a:ext uri="{FF2B5EF4-FFF2-40B4-BE49-F238E27FC236}">
                <a16:creationId xmlns:a16="http://schemas.microsoft.com/office/drawing/2014/main" id="{0D354906-3DEF-CE40-82F7-A1295D8D62D6}"/>
              </a:ext>
            </a:extLst>
          </p:cNvPr>
          <p:cNvSpPr/>
          <p:nvPr/>
        </p:nvSpPr>
        <p:spPr>
          <a:xfrm>
            <a:off x="10878969" y="2367959"/>
            <a:ext cx="858982" cy="429490"/>
          </a:xfrm>
          <a:prstGeom prst="rect">
            <a:avLst/>
          </a:prstGeom>
          <a:solidFill>
            <a:srgbClr val="FFFF00">
              <a:alpha val="39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Bing highlight">
            <a:extLst>
              <a:ext uri="{FF2B5EF4-FFF2-40B4-BE49-F238E27FC236}">
                <a16:creationId xmlns:a16="http://schemas.microsoft.com/office/drawing/2014/main" id="{30AB287B-63CD-194C-AF23-173A7C984901}"/>
              </a:ext>
            </a:extLst>
          </p:cNvPr>
          <p:cNvSpPr/>
          <p:nvPr/>
        </p:nvSpPr>
        <p:spPr>
          <a:xfrm>
            <a:off x="11055520" y="3964745"/>
            <a:ext cx="858982" cy="429490"/>
          </a:xfrm>
          <a:prstGeom prst="rect">
            <a:avLst/>
          </a:prstGeom>
          <a:solidFill>
            <a:srgbClr val="FFFF00">
              <a:alpha val="39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ickr highlight">
            <a:extLst>
              <a:ext uri="{FF2B5EF4-FFF2-40B4-BE49-F238E27FC236}">
                <a16:creationId xmlns:a16="http://schemas.microsoft.com/office/drawing/2014/main" id="{0C3687D4-DC0E-414C-9C77-24FD3ACF474C}"/>
              </a:ext>
            </a:extLst>
          </p:cNvPr>
          <p:cNvSpPr/>
          <p:nvPr/>
        </p:nvSpPr>
        <p:spPr>
          <a:xfrm>
            <a:off x="3920241" y="6237342"/>
            <a:ext cx="1081074" cy="429490"/>
          </a:xfrm>
          <a:prstGeom prst="rect">
            <a:avLst/>
          </a:prstGeom>
          <a:solidFill>
            <a:srgbClr val="FFFF00">
              <a:alpha val="39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50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par>
                                <p:cTn id="51" presetID="10" presetClass="exit" presetSubtype="0" fill="hold" grpId="1" nodeType="withEffect">
                                  <p:stCondLst>
                                    <p:cond delay="0"/>
                                  </p:stCondLst>
                                  <p:childTnLst>
                                    <p:animEffect transition="out" filter="fade">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3"/>
                                        </p:tgtEl>
                                      </p:cBhvr>
                                    </p:animEffect>
                                    <p:set>
                                      <p:cBhvr>
                                        <p:cTn id="56" dur="1" fill="hold">
                                          <p:stCondLst>
                                            <p:cond delay="499"/>
                                          </p:stCondLst>
                                        </p:cTn>
                                        <p:tgtEl>
                                          <p:spTgt spid="3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2"/>
                                        </p:tgtEl>
                                      </p:cBhvr>
                                    </p:animEffect>
                                    <p:set>
                                      <p:cBhvr>
                                        <p:cTn id="59" dur="1" fill="hold">
                                          <p:stCondLst>
                                            <p:cond delay="499"/>
                                          </p:stCondLst>
                                        </p:cTn>
                                        <p:tgtEl>
                                          <p:spTgt spid="3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500"/>
                                        <p:tgtEl>
                                          <p:spTgt spid="4"/>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par>
                          <p:cTn id="93" fill="hold">
                            <p:stCondLst>
                              <p:cond delay="0"/>
                            </p:stCondLst>
                            <p:childTnLst>
                              <p:par>
                                <p:cTn id="94" presetID="26" presetClass="emph" presetSubtype="0" fill="hold" nodeType="afterEffect">
                                  <p:stCondLst>
                                    <p:cond delay="0"/>
                                  </p:stCondLst>
                                  <p:childTnLst>
                                    <p:animEffect transition="out" filter="fade">
                                      <p:cBhvr>
                                        <p:cTn id="95" dur="1000" tmFilter="0, 0; .2, .5; .8, .5; 1, 0"/>
                                        <p:tgtEl>
                                          <p:spTgt spid="7"/>
                                        </p:tgtEl>
                                      </p:cBhvr>
                                    </p:animEffect>
                                    <p:animScale>
                                      <p:cBhvr>
                                        <p:cTn id="96" dur="500" autoRev="1" fill="hold"/>
                                        <p:tgtEl>
                                          <p:spTgt spid="7"/>
                                        </p:tgtEl>
                                      </p:cBhvr>
                                      <p:by x="105000" y="105000"/>
                                    </p:animScale>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fade">
                                      <p:cBhvr>
                                        <p:cTn id="101" dur="500"/>
                                        <p:tgtEl>
                                          <p:spTgt spid="26"/>
                                        </p:tgtEl>
                                      </p:cBhvr>
                                    </p:animEffect>
                                  </p:childTnLst>
                                </p:cTn>
                              </p:par>
                              <p:par>
                                <p:cTn id="102" presetID="10" presetClass="exit" presetSubtype="0" fill="hold" nodeType="withEffect">
                                  <p:stCondLst>
                                    <p:cond delay="0"/>
                                  </p:stCondLst>
                                  <p:childTnLst>
                                    <p:animEffect transition="out" filter="fade">
                                      <p:cBhvr>
                                        <p:cTn id="103" dur="500"/>
                                        <p:tgtEl>
                                          <p:spTgt spid="3"/>
                                        </p:tgtEl>
                                      </p:cBhvr>
                                    </p:animEffect>
                                    <p:set>
                                      <p:cBhvr>
                                        <p:cTn id="104" dur="1" fill="hold">
                                          <p:stCondLst>
                                            <p:cond delay="499"/>
                                          </p:stCondLst>
                                        </p:cTn>
                                        <p:tgtEl>
                                          <p:spTgt spid="3"/>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4"/>
                                        </p:tgtEl>
                                      </p:cBhvr>
                                    </p:animEffect>
                                    <p:set>
                                      <p:cBhvr>
                                        <p:cTn id="107" dur="1" fill="hold">
                                          <p:stCondLst>
                                            <p:cond delay="499"/>
                                          </p:stCondLst>
                                        </p:cTn>
                                        <p:tgtEl>
                                          <p:spTgt spid="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fade">
                                      <p:cBhvr>
                                        <p:cTn id="1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animBg="1"/>
      <p:bldP spid="4" grpId="1" animBg="1"/>
      <p:bldP spid="29" grpId="0"/>
      <p:bldP spid="29" grpId="1"/>
      <p:bldP spid="30" grpId="0"/>
      <p:bldP spid="30" grpId="1"/>
      <p:bldP spid="31" grpId="0"/>
      <p:bldP spid="31" grpId="1"/>
      <p:bldP spid="32" grpId="0" animBg="1"/>
      <p:bldP spid="32" grpId="1" animBg="1"/>
      <p:bldP spid="33" grpId="0" animBg="1"/>
      <p:bldP spid="33" grpId="1" animBg="1"/>
      <p:bldP spid="34" grpId="0" animBg="1"/>
      <p:bldP spid="3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a:extLst>
              <a:ext uri="{FF2B5EF4-FFF2-40B4-BE49-F238E27FC236}">
                <a16:creationId xmlns:a16="http://schemas.microsoft.com/office/drawing/2014/main" id="{AEA6A8DB-2B2B-4539-B3FC-1FD9F0283987}"/>
              </a:ext>
            </a:extLst>
          </p:cNvPr>
          <p:cNvSpPr>
            <a:spLocks noGrp="1"/>
          </p:cNvSpPr>
          <p:nvPr>
            <p:ph type="title"/>
          </p:nvPr>
        </p:nvSpPr>
        <p:spPr/>
        <p:txBody>
          <a:bodyPr/>
          <a:lstStyle/>
          <a:p>
            <a:r>
              <a:rPr lang="en-CA" dirty="0"/>
              <a:t>PUBLISHERS</a:t>
            </a:r>
          </a:p>
        </p:txBody>
      </p:sp>
      <p:pic>
        <p:nvPicPr>
          <p:cNvPr id="8" name="Book 4">
            <a:extLst>
              <a:ext uri="{FF2B5EF4-FFF2-40B4-BE49-F238E27FC236}">
                <a16:creationId xmlns:a16="http://schemas.microsoft.com/office/drawing/2014/main" id="{86D2E3CD-63E3-4828-8B5E-FF05B6512D72}"/>
              </a:ext>
            </a:extLst>
          </p:cNvPr>
          <p:cNvPicPr>
            <a:picLocks noChangeAspect="1"/>
          </p:cNvPicPr>
          <p:nvPr/>
        </p:nvPicPr>
        <p:blipFill>
          <a:blip r:embed="rId3"/>
          <a:stretch>
            <a:fillRect/>
          </a:stretch>
        </p:blipFill>
        <p:spPr>
          <a:xfrm>
            <a:off x="7806744" y="3825860"/>
            <a:ext cx="1959634" cy="1542007"/>
          </a:xfrm>
          <a:prstGeom prst="rect">
            <a:avLst/>
          </a:prstGeom>
        </p:spPr>
      </p:pic>
      <p:cxnSp>
        <p:nvCxnSpPr>
          <p:cNvPr id="10" name="Connector 4">
            <a:extLst>
              <a:ext uri="{FF2B5EF4-FFF2-40B4-BE49-F238E27FC236}">
                <a16:creationId xmlns:a16="http://schemas.microsoft.com/office/drawing/2014/main" id="{A14E6FDA-EC07-4059-BCC2-10C39510179E}"/>
              </a:ext>
            </a:extLst>
          </p:cNvPr>
          <p:cNvCxnSpPr/>
          <p:nvPr/>
        </p:nvCxnSpPr>
        <p:spPr>
          <a:xfrm>
            <a:off x="7078133" y="3429000"/>
            <a:ext cx="931334" cy="6519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ook 3">
            <a:extLst>
              <a:ext uri="{FF2B5EF4-FFF2-40B4-BE49-F238E27FC236}">
                <a16:creationId xmlns:a16="http://schemas.microsoft.com/office/drawing/2014/main" id="{AC1F513E-D2A5-4520-AC9A-183AAA195F65}"/>
              </a:ext>
            </a:extLst>
          </p:cNvPr>
          <p:cNvPicPr>
            <a:picLocks noChangeAspect="1"/>
          </p:cNvPicPr>
          <p:nvPr/>
        </p:nvPicPr>
        <p:blipFill>
          <a:blip r:embed="rId3"/>
          <a:stretch>
            <a:fillRect/>
          </a:stretch>
        </p:blipFill>
        <p:spPr>
          <a:xfrm>
            <a:off x="6386459" y="4977782"/>
            <a:ext cx="1959634" cy="1542007"/>
          </a:xfrm>
          <a:prstGeom prst="rect">
            <a:avLst/>
          </a:prstGeom>
        </p:spPr>
      </p:pic>
      <p:pic>
        <p:nvPicPr>
          <p:cNvPr id="12" name="Book 2">
            <a:extLst>
              <a:ext uri="{FF2B5EF4-FFF2-40B4-BE49-F238E27FC236}">
                <a16:creationId xmlns:a16="http://schemas.microsoft.com/office/drawing/2014/main" id="{A2E40A00-A067-4B5C-AD6A-DCD55FD90B74}"/>
              </a:ext>
            </a:extLst>
          </p:cNvPr>
          <p:cNvPicPr>
            <a:picLocks noChangeAspect="1"/>
          </p:cNvPicPr>
          <p:nvPr/>
        </p:nvPicPr>
        <p:blipFill>
          <a:blip r:embed="rId3"/>
          <a:stretch>
            <a:fillRect/>
          </a:stretch>
        </p:blipFill>
        <p:spPr>
          <a:xfrm>
            <a:off x="3783483" y="5020815"/>
            <a:ext cx="1959634" cy="1542007"/>
          </a:xfrm>
          <a:prstGeom prst="rect">
            <a:avLst/>
          </a:prstGeom>
        </p:spPr>
      </p:pic>
      <p:pic>
        <p:nvPicPr>
          <p:cNvPr id="13" name="Book 1">
            <a:extLst>
              <a:ext uri="{FF2B5EF4-FFF2-40B4-BE49-F238E27FC236}">
                <a16:creationId xmlns:a16="http://schemas.microsoft.com/office/drawing/2014/main" id="{BE23D11B-7D11-40D5-A52D-D3AE84451181}"/>
              </a:ext>
            </a:extLst>
          </p:cNvPr>
          <p:cNvPicPr>
            <a:picLocks noChangeAspect="1"/>
          </p:cNvPicPr>
          <p:nvPr/>
        </p:nvPicPr>
        <p:blipFill>
          <a:blip r:embed="rId3"/>
          <a:stretch>
            <a:fillRect/>
          </a:stretch>
        </p:blipFill>
        <p:spPr>
          <a:xfrm>
            <a:off x="2859740" y="3380053"/>
            <a:ext cx="1959634" cy="1542007"/>
          </a:xfrm>
          <a:prstGeom prst="rect">
            <a:avLst/>
          </a:prstGeom>
        </p:spPr>
      </p:pic>
      <p:pic>
        <p:nvPicPr>
          <p:cNvPr id="14" name="Connector 3">
            <a:extLst>
              <a:ext uri="{FF2B5EF4-FFF2-40B4-BE49-F238E27FC236}">
                <a16:creationId xmlns:a16="http://schemas.microsoft.com/office/drawing/2014/main" id="{717A5722-20A4-45F6-B759-EF1057D9CC8E}"/>
              </a:ext>
            </a:extLst>
          </p:cNvPr>
          <p:cNvPicPr>
            <a:picLocks noChangeAspect="1"/>
          </p:cNvPicPr>
          <p:nvPr/>
        </p:nvPicPr>
        <p:blipFill>
          <a:blip r:embed="rId4"/>
          <a:stretch>
            <a:fillRect/>
          </a:stretch>
        </p:blipFill>
        <p:spPr>
          <a:xfrm flipH="1">
            <a:off x="4707790" y="3429000"/>
            <a:ext cx="931334" cy="671023"/>
          </a:xfrm>
          <a:prstGeom prst="rect">
            <a:avLst/>
          </a:prstGeom>
        </p:spPr>
      </p:pic>
      <p:cxnSp>
        <p:nvCxnSpPr>
          <p:cNvPr id="15" name="Connector 2">
            <a:extLst>
              <a:ext uri="{FF2B5EF4-FFF2-40B4-BE49-F238E27FC236}">
                <a16:creationId xmlns:a16="http://schemas.microsoft.com/office/drawing/2014/main" id="{6621B2F0-8FCD-4F71-9609-6D033146AAC4}"/>
              </a:ext>
            </a:extLst>
          </p:cNvPr>
          <p:cNvCxnSpPr>
            <a:cxnSpLocks/>
          </p:cNvCxnSpPr>
          <p:nvPr/>
        </p:nvCxnSpPr>
        <p:spPr>
          <a:xfrm flipH="1">
            <a:off x="5113868" y="3548500"/>
            <a:ext cx="941792" cy="14723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or 1">
            <a:extLst>
              <a:ext uri="{FF2B5EF4-FFF2-40B4-BE49-F238E27FC236}">
                <a16:creationId xmlns:a16="http://schemas.microsoft.com/office/drawing/2014/main" id="{4E388DB5-05D0-4D3D-959E-72005953A7E6}"/>
              </a:ext>
            </a:extLst>
          </p:cNvPr>
          <p:cNvCxnSpPr>
            <a:cxnSpLocks/>
          </p:cNvCxnSpPr>
          <p:nvPr/>
        </p:nvCxnSpPr>
        <p:spPr>
          <a:xfrm>
            <a:off x="6487135" y="3616502"/>
            <a:ext cx="572274" cy="14043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olla 8">
            <a:extLst>
              <a:ext uri="{FF2B5EF4-FFF2-40B4-BE49-F238E27FC236}">
                <a16:creationId xmlns:a16="http://schemas.microsoft.com/office/drawing/2014/main" id="{66824209-F31D-440E-9B26-4C5F1D4F31FA}"/>
              </a:ext>
            </a:extLst>
          </p:cNvPr>
          <p:cNvSpPr txBox="1"/>
          <p:nvPr/>
        </p:nvSpPr>
        <p:spPr>
          <a:xfrm>
            <a:off x="3829335" y="3047080"/>
            <a:ext cx="1371600" cy="707886"/>
          </a:xfrm>
          <a:prstGeom prst="rect">
            <a:avLst/>
          </a:prstGeom>
          <a:noFill/>
        </p:spPr>
        <p:txBody>
          <a:bodyPr wrap="square" rtlCol="0">
            <a:spAutoFit/>
          </a:bodyPr>
          <a:lstStyle/>
          <a:p>
            <a:r>
              <a:rPr lang="en-CA" sz="4000" b="1" dirty="0"/>
              <a:t>$</a:t>
            </a:r>
          </a:p>
        </p:txBody>
      </p:sp>
      <p:sp>
        <p:nvSpPr>
          <p:cNvPr id="22" name="Dolla 7">
            <a:extLst>
              <a:ext uri="{FF2B5EF4-FFF2-40B4-BE49-F238E27FC236}">
                <a16:creationId xmlns:a16="http://schemas.microsoft.com/office/drawing/2014/main" id="{352171FB-8F8D-4A63-8F0C-28BEB9F23796}"/>
              </a:ext>
            </a:extLst>
          </p:cNvPr>
          <p:cNvSpPr txBox="1"/>
          <p:nvPr/>
        </p:nvSpPr>
        <p:spPr>
          <a:xfrm>
            <a:off x="7366276" y="2672167"/>
            <a:ext cx="1371600" cy="707886"/>
          </a:xfrm>
          <a:prstGeom prst="rect">
            <a:avLst/>
          </a:prstGeom>
          <a:noFill/>
        </p:spPr>
        <p:txBody>
          <a:bodyPr wrap="square" rtlCol="0">
            <a:spAutoFit/>
          </a:bodyPr>
          <a:lstStyle/>
          <a:p>
            <a:r>
              <a:rPr lang="en-CA" sz="4000" b="1" dirty="0"/>
              <a:t>$</a:t>
            </a:r>
          </a:p>
        </p:txBody>
      </p:sp>
      <p:sp>
        <p:nvSpPr>
          <p:cNvPr id="23" name="Dolla 6">
            <a:extLst>
              <a:ext uri="{FF2B5EF4-FFF2-40B4-BE49-F238E27FC236}">
                <a16:creationId xmlns:a16="http://schemas.microsoft.com/office/drawing/2014/main" id="{DCCC68F8-93B1-4AC3-A065-4D62A0F53181}"/>
              </a:ext>
            </a:extLst>
          </p:cNvPr>
          <p:cNvSpPr txBox="1"/>
          <p:nvPr/>
        </p:nvSpPr>
        <p:spPr>
          <a:xfrm>
            <a:off x="7280303" y="4497878"/>
            <a:ext cx="1371600" cy="707886"/>
          </a:xfrm>
          <a:prstGeom prst="rect">
            <a:avLst/>
          </a:prstGeom>
          <a:noFill/>
        </p:spPr>
        <p:txBody>
          <a:bodyPr wrap="square" rtlCol="0">
            <a:spAutoFit/>
          </a:bodyPr>
          <a:lstStyle/>
          <a:p>
            <a:r>
              <a:rPr lang="en-CA" sz="4000" b="1" dirty="0"/>
              <a:t>$</a:t>
            </a:r>
          </a:p>
        </p:txBody>
      </p:sp>
      <p:sp>
        <p:nvSpPr>
          <p:cNvPr id="24" name="Dolla 5">
            <a:extLst>
              <a:ext uri="{FF2B5EF4-FFF2-40B4-BE49-F238E27FC236}">
                <a16:creationId xmlns:a16="http://schemas.microsoft.com/office/drawing/2014/main" id="{1F93C483-E013-40D1-AE87-E749A2D36255}"/>
              </a:ext>
            </a:extLst>
          </p:cNvPr>
          <p:cNvSpPr txBox="1"/>
          <p:nvPr/>
        </p:nvSpPr>
        <p:spPr>
          <a:xfrm>
            <a:off x="4751160" y="2586737"/>
            <a:ext cx="1371600" cy="707886"/>
          </a:xfrm>
          <a:prstGeom prst="rect">
            <a:avLst/>
          </a:prstGeom>
          <a:noFill/>
        </p:spPr>
        <p:txBody>
          <a:bodyPr wrap="square" rtlCol="0">
            <a:spAutoFit/>
          </a:bodyPr>
          <a:lstStyle/>
          <a:p>
            <a:r>
              <a:rPr lang="en-CA" sz="4000" b="1" dirty="0"/>
              <a:t>$</a:t>
            </a:r>
          </a:p>
        </p:txBody>
      </p:sp>
      <p:sp>
        <p:nvSpPr>
          <p:cNvPr id="25" name="Dolla 4">
            <a:extLst>
              <a:ext uri="{FF2B5EF4-FFF2-40B4-BE49-F238E27FC236}">
                <a16:creationId xmlns:a16="http://schemas.microsoft.com/office/drawing/2014/main" id="{0CA3268F-DF80-4A10-8342-3697047BB2B7}"/>
              </a:ext>
            </a:extLst>
          </p:cNvPr>
          <p:cNvSpPr txBox="1"/>
          <p:nvPr/>
        </p:nvSpPr>
        <p:spPr>
          <a:xfrm>
            <a:off x="6248315" y="3963439"/>
            <a:ext cx="1371600" cy="707886"/>
          </a:xfrm>
          <a:prstGeom prst="rect">
            <a:avLst/>
          </a:prstGeom>
          <a:noFill/>
        </p:spPr>
        <p:txBody>
          <a:bodyPr wrap="square" rtlCol="0">
            <a:spAutoFit/>
          </a:bodyPr>
          <a:lstStyle/>
          <a:p>
            <a:r>
              <a:rPr lang="en-CA" sz="4000" b="1" dirty="0"/>
              <a:t>$</a:t>
            </a:r>
          </a:p>
        </p:txBody>
      </p:sp>
      <p:sp>
        <p:nvSpPr>
          <p:cNvPr id="26" name="Dolla 3">
            <a:extLst>
              <a:ext uri="{FF2B5EF4-FFF2-40B4-BE49-F238E27FC236}">
                <a16:creationId xmlns:a16="http://schemas.microsoft.com/office/drawing/2014/main" id="{08C8F43F-7408-406D-82D2-0472BFC5CDA1}"/>
              </a:ext>
            </a:extLst>
          </p:cNvPr>
          <p:cNvSpPr txBox="1"/>
          <p:nvPr/>
        </p:nvSpPr>
        <p:spPr>
          <a:xfrm>
            <a:off x="4898964" y="3909609"/>
            <a:ext cx="1371600" cy="707886"/>
          </a:xfrm>
          <a:prstGeom prst="rect">
            <a:avLst/>
          </a:prstGeom>
          <a:noFill/>
        </p:spPr>
        <p:txBody>
          <a:bodyPr wrap="square" rtlCol="0">
            <a:spAutoFit/>
          </a:bodyPr>
          <a:lstStyle/>
          <a:p>
            <a:r>
              <a:rPr lang="en-CA" sz="4000" b="1" dirty="0"/>
              <a:t>$</a:t>
            </a:r>
          </a:p>
        </p:txBody>
      </p:sp>
      <p:sp>
        <p:nvSpPr>
          <p:cNvPr id="27" name="Dolla 2">
            <a:extLst>
              <a:ext uri="{FF2B5EF4-FFF2-40B4-BE49-F238E27FC236}">
                <a16:creationId xmlns:a16="http://schemas.microsoft.com/office/drawing/2014/main" id="{6C0DFBCD-E781-49B5-A4B6-E563C323C167}"/>
              </a:ext>
            </a:extLst>
          </p:cNvPr>
          <p:cNvSpPr txBox="1"/>
          <p:nvPr/>
        </p:nvSpPr>
        <p:spPr>
          <a:xfrm>
            <a:off x="5805542" y="4863872"/>
            <a:ext cx="1371600" cy="707886"/>
          </a:xfrm>
          <a:prstGeom prst="rect">
            <a:avLst/>
          </a:prstGeom>
          <a:noFill/>
        </p:spPr>
        <p:txBody>
          <a:bodyPr wrap="square" rtlCol="0">
            <a:spAutoFit/>
          </a:bodyPr>
          <a:lstStyle/>
          <a:p>
            <a:r>
              <a:rPr lang="en-CA" sz="4000" b="1" dirty="0"/>
              <a:t>$</a:t>
            </a:r>
          </a:p>
        </p:txBody>
      </p:sp>
      <p:sp>
        <p:nvSpPr>
          <p:cNvPr id="28" name="Dolla 1">
            <a:extLst>
              <a:ext uri="{FF2B5EF4-FFF2-40B4-BE49-F238E27FC236}">
                <a16:creationId xmlns:a16="http://schemas.microsoft.com/office/drawing/2014/main" id="{A34C97DE-60B9-4021-A0DF-FBC5595FB081}"/>
              </a:ext>
            </a:extLst>
          </p:cNvPr>
          <p:cNvSpPr txBox="1"/>
          <p:nvPr/>
        </p:nvSpPr>
        <p:spPr>
          <a:xfrm>
            <a:off x="8196296" y="3373047"/>
            <a:ext cx="1371600" cy="707886"/>
          </a:xfrm>
          <a:prstGeom prst="rect">
            <a:avLst/>
          </a:prstGeom>
          <a:noFill/>
        </p:spPr>
        <p:txBody>
          <a:bodyPr wrap="square" rtlCol="0">
            <a:spAutoFit/>
          </a:bodyPr>
          <a:lstStyle/>
          <a:p>
            <a:r>
              <a:rPr lang="en-CA" sz="4000" b="1" dirty="0"/>
              <a:t>$</a:t>
            </a:r>
          </a:p>
        </p:txBody>
      </p:sp>
      <p:pic>
        <p:nvPicPr>
          <p:cNvPr id="4" name="Publisher">
            <a:extLst>
              <a:ext uri="{FF2B5EF4-FFF2-40B4-BE49-F238E27FC236}">
                <a16:creationId xmlns:a16="http://schemas.microsoft.com/office/drawing/2014/main" id="{C31F1FEA-891D-44AE-88AF-21792595862F}"/>
              </a:ext>
            </a:extLst>
          </p:cNvPr>
          <p:cNvPicPr>
            <a:picLocks noGrp="1" noChangeAspect="1"/>
          </p:cNvPicPr>
          <p:nvPr>
            <p:ph sz="quarter" idx="14"/>
          </p:nvPr>
        </p:nvPicPr>
        <p:blipFill rotWithShape="1">
          <a:blip r:embed="rId5"/>
          <a:srcRect b="14006"/>
          <a:stretch/>
        </p:blipFill>
        <p:spPr>
          <a:xfrm>
            <a:off x="4951838" y="1463041"/>
            <a:ext cx="2761491" cy="2374716"/>
          </a:xfrm>
        </p:spPr>
      </p:pic>
      <p:graphicFrame>
        <p:nvGraphicFramePr>
          <p:cNvPr id="3" name="kitten table">
            <a:extLst>
              <a:ext uri="{FF2B5EF4-FFF2-40B4-BE49-F238E27FC236}">
                <a16:creationId xmlns:a16="http://schemas.microsoft.com/office/drawing/2014/main" id="{911AF215-B171-C24A-B3F5-39E9E60DC57B}"/>
              </a:ext>
            </a:extLst>
          </p:cNvPr>
          <p:cNvGraphicFramePr>
            <a:graphicFrameLocks noGrp="1"/>
          </p:cNvGraphicFramePr>
          <p:nvPr>
            <p:extLst>
              <p:ext uri="{D42A27DB-BD31-4B8C-83A1-F6EECF244321}">
                <p14:modId xmlns:p14="http://schemas.microsoft.com/office/powerpoint/2010/main" val="3389631206"/>
              </p:ext>
            </p:extLst>
          </p:nvPr>
        </p:nvGraphicFramePr>
        <p:xfrm>
          <a:off x="9026062" y="1735469"/>
          <a:ext cx="2886854" cy="1752600"/>
        </p:xfrm>
        <a:graphic>
          <a:graphicData uri="http://schemas.openxmlformats.org/drawingml/2006/table">
            <a:tbl>
              <a:tblPr firstRow="1" bandRow="1">
                <a:tableStyleId>{21E4AEA4-8DFA-4A89-87EB-49C32662AFE0}</a:tableStyleId>
              </a:tblPr>
              <a:tblGrid>
                <a:gridCol w="1583170">
                  <a:extLst>
                    <a:ext uri="{9D8B030D-6E8A-4147-A177-3AD203B41FA5}">
                      <a16:colId xmlns:a16="http://schemas.microsoft.com/office/drawing/2014/main" val="3931857640"/>
                    </a:ext>
                  </a:extLst>
                </a:gridCol>
                <a:gridCol w="1303684">
                  <a:extLst>
                    <a:ext uri="{9D8B030D-6E8A-4147-A177-3AD203B41FA5}">
                      <a16:colId xmlns:a16="http://schemas.microsoft.com/office/drawing/2014/main" val="2054918866"/>
                    </a:ext>
                  </a:extLst>
                </a:gridCol>
              </a:tblGrid>
              <a:tr h="0">
                <a:tc>
                  <a:txBody>
                    <a:bodyPr/>
                    <a:lstStyle/>
                    <a:p>
                      <a:pPr algn="ctr"/>
                      <a:r>
                        <a:rPr lang="en-US" dirty="0">
                          <a:latin typeface="Garamond" panose="02020404030301010803" pitchFamily="18" charset="0"/>
                        </a:rPr>
                        <a:t>Breed of kitten</a:t>
                      </a:r>
                    </a:p>
                  </a:txBody>
                  <a:tcPr/>
                </a:tc>
                <a:tc>
                  <a:txBody>
                    <a:bodyPr/>
                    <a:lstStyle/>
                    <a:p>
                      <a:pPr algn="ctr"/>
                      <a:r>
                        <a:rPr lang="en-US" dirty="0">
                          <a:latin typeface="Garamond" panose="02020404030301010803" pitchFamily="18" charset="0"/>
                        </a:rPr>
                        <a:t>Cuteness of kitten</a:t>
                      </a:r>
                    </a:p>
                  </a:txBody>
                  <a:tcPr/>
                </a:tc>
                <a:extLst>
                  <a:ext uri="{0D108BD9-81ED-4DB2-BD59-A6C34878D82A}">
                    <a16:rowId xmlns:a16="http://schemas.microsoft.com/office/drawing/2014/main" val="3703153400"/>
                  </a:ext>
                </a:extLst>
              </a:tr>
              <a:tr h="370840">
                <a:tc>
                  <a:txBody>
                    <a:bodyPr/>
                    <a:lstStyle/>
                    <a:p>
                      <a:pPr algn="ctr"/>
                      <a:r>
                        <a:rPr lang="en-US" dirty="0">
                          <a:latin typeface="Garamond" panose="02020404030301010803" pitchFamily="18" charset="0"/>
                        </a:rPr>
                        <a:t>Bengal</a:t>
                      </a:r>
                    </a:p>
                  </a:txBody>
                  <a:tcPr/>
                </a:tc>
                <a:tc>
                  <a:txBody>
                    <a:bodyPr/>
                    <a:lstStyle/>
                    <a:p>
                      <a:pPr algn="ctr"/>
                      <a:r>
                        <a:rPr lang="en-US" dirty="0">
                          <a:latin typeface="Garamond" panose="02020404030301010803" pitchFamily="18" charset="0"/>
                        </a:rPr>
                        <a:t>10</a:t>
                      </a:r>
                    </a:p>
                  </a:txBody>
                  <a:tcPr/>
                </a:tc>
                <a:extLst>
                  <a:ext uri="{0D108BD9-81ED-4DB2-BD59-A6C34878D82A}">
                    <a16:rowId xmlns:a16="http://schemas.microsoft.com/office/drawing/2014/main" val="1299580251"/>
                  </a:ext>
                </a:extLst>
              </a:tr>
              <a:tr h="370840">
                <a:tc>
                  <a:txBody>
                    <a:bodyPr/>
                    <a:lstStyle/>
                    <a:p>
                      <a:pPr algn="ctr"/>
                      <a:r>
                        <a:rPr lang="en-US" dirty="0">
                          <a:latin typeface="Garamond" panose="02020404030301010803" pitchFamily="18" charset="0"/>
                        </a:rPr>
                        <a:t>Russian Blue</a:t>
                      </a:r>
                    </a:p>
                  </a:txBody>
                  <a:tcPr/>
                </a:tc>
                <a:tc>
                  <a:txBody>
                    <a:bodyPr/>
                    <a:lstStyle/>
                    <a:p>
                      <a:pPr algn="ctr"/>
                      <a:r>
                        <a:rPr lang="en-US" dirty="0">
                          <a:latin typeface="Garamond" panose="02020404030301010803" pitchFamily="18" charset="0"/>
                        </a:rPr>
                        <a:t>7</a:t>
                      </a:r>
                    </a:p>
                  </a:txBody>
                  <a:tcPr/>
                </a:tc>
                <a:extLst>
                  <a:ext uri="{0D108BD9-81ED-4DB2-BD59-A6C34878D82A}">
                    <a16:rowId xmlns:a16="http://schemas.microsoft.com/office/drawing/2014/main" val="1464689596"/>
                  </a:ext>
                </a:extLst>
              </a:tr>
              <a:tr h="370840">
                <a:tc>
                  <a:txBody>
                    <a:bodyPr/>
                    <a:lstStyle/>
                    <a:p>
                      <a:pPr algn="ctr"/>
                      <a:r>
                        <a:rPr lang="en-US" dirty="0">
                          <a:latin typeface="Garamond" panose="02020404030301010803" pitchFamily="18" charset="0"/>
                        </a:rPr>
                        <a:t>Sphinx</a:t>
                      </a:r>
                    </a:p>
                  </a:txBody>
                  <a:tcPr/>
                </a:tc>
                <a:tc>
                  <a:txBody>
                    <a:bodyPr/>
                    <a:lstStyle/>
                    <a:p>
                      <a:pPr algn="ctr"/>
                      <a:r>
                        <a:rPr lang="en-US" dirty="0">
                          <a:latin typeface="Garamond" panose="02020404030301010803" pitchFamily="18" charset="0"/>
                        </a:rPr>
                        <a:t>8</a:t>
                      </a:r>
                    </a:p>
                  </a:txBody>
                  <a:tcPr/>
                </a:tc>
                <a:extLst>
                  <a:ext uri="{0D108BD9-81ED-4DB2-BD59-A6C34878D82A}">
                    <a16:rowId xmlns:a16="http://schemas.microsoft.com/office/drawing/2014/main" val="1333299852"/>
                  </a:ext>
                </a:extLst>
              </a:tr>
            </a:tbl>
          </a:graphicData>
        </a:graphic>
      </p:graphicFrame>
      <p:pic>
        <p:nvPicPr>
          <p:cNvPr id="7" name="xkcd cartoon" descr="A close up of text on a white background&#10;&#10;Description automatically generated">
            <a:extLst>
              <a:ext uri="{FF2B5EF4-FFF2-40B4-BE49-F238E27FC236}">
                <a16:creationId xmlns:a16="http://schemas.microsoft.com/office/drawing/2014/main" id="{AEBFE356-DF59-C14E-BCCB-8BDDEC611B4E}"/>
              </a:ext>
            </a:extLst>
          </p:cNvPr>
          <p:cNvPicPr>
            <a:picLocks noChangeAspect="1"/>
          </p:cNvPicPr>
          <p:nvPr/>
        </p:nvPicPr>
        <p:blipFill>
          <a:blip r:embed="rId6"/>
          <a:stretch>
            <a:fillRect/>
          </a:stretch>
        </p:blipFill>
        <p:spPr>
          <a:xfrm>
            <a:off x="4245114" y="3289269"/>
            <a:ext cx="3549867" cy="3463092"/>
          </a:xfrm>
          <a:prstGeom prst="rect">
            <a:avLst/>
          </a:prstGeom>
        </p:spPr>
      </p:pic>
      <p:sp>
        <p:nvSpPr>
          <p:cNvPr id="9" name="TextBox 8">
            <a:extLst>
              <a:ext uri="{FF2B5EF4-FFF2-40B4-BE49-F238E27FC236}">
                <a16:creationId xmlns:a16="http://schemas.microsoft.com/office/drawing/2014/main" id="{862DE4E6-5EBE-FD40-8718-BCE402B66D01}"/>
              </a:ext>
            </a:extLst>
          </p:cNvPr>
          <p:cNvSpPr txBox="1"/>
          <p:nvPr/>
        </p:nvSpPr>
        <p:spPr>
          <a:xfrm>
            <a:off x="510895" y="1751627"/>
            <a:ext cx="5715103" cy="1200329"/>
          </a:xfrm>
          <a:prstGeom prst="rect">
            <a:avLst/>
          </a:prstGeom>
          <a:noFill/>
        </p:spPr>
        <p:txBody>
          <a:bodyPr wrap="square" rtlCol="0">
            <a:spAutoFit/>
          </a:bodyPr>
          <a:lstStyle/>
          <a:p>
            <a:r>
              <a:rPr lang="en-CA" dirty="0"/>
              <a:t>Ehrlich, M. C. (2016). </a:t>
            </a:r>
            <a:r>
              <a:rPr lang="en-CA" b="1" dirty="0"/>
              <a:t>Taking animal news seriously: Cat tales in </a:t>
            </a:r>
            <a:r>
              <a:rPr lang="en-CA" b="1" i="1" dirty="0"/>
              <a:t>The New York Times</a:t>
            </a:r>
            <a:r>
              <a:rPr lang="en-CA" dirty="0"/>
              <a:t>. </a:t>
            </a:r>
            <a:r>
              <a:rPr lang="en-CA" i="1" dirty="0"/>
              <a:t>Journalism: Theory, Practice &amp; Criticism</a:t>
            </a:r>
            <a:r>
              <a:rPr lang="en-CA" dirty="0"/>
              <a:t>, 17(3), 366–381.</a:t>
            </a:r>
          </a:p>
          <a:p>
            <a:endParaRPr lang="en-US" dirty="0"/>
          </a:p>
        </p:txBody>
      </p:sp>
      <p:sp>
        <p:nvSpPr>
          <p:cNvPr id="29" name="Copyright Symbol 3">
            <a:extLst>
              <a:ext uri="{FF2B5EF4-FFF2-40B4-BE49-F238E27FC236}">
                <a16:creationId xmlns:a16="http://schemas.microsoft.com/office/drawing/2014/main" id="{42EB55B4-7D39-CD49-8F65-170F4C3848AF}"/>
              </a:ext>
            </a:extLst>
          </p:cNvPr>
          <p:cNvSpPr/>
          <p:nvPr/>
        </p:nvSpPr>
        <p:spPr>
          <a:xfrm>
            <a:off x="6847698" y="1228662"/>
            <a:ext cx="1521998" cy="1200329"/>
          </a:xfrm>
          <a:prstGeom prst="rect">
            <a:avLst/>
          </a:prstGeom>
        </p:spPr>
        <p:txBody>
          <a:bodyPr wrap="square">
            <a:spAutoFit/>
          </a:bodyPr>
          <a:lstStyle/>
          <a:p>
            <a:r>
              <a:rPr lang="en-CA" sz="7200" dirty="0">
                <a:solidFill>
                  <a:srgbClr val="FF0000"/>
                </a:solidFill>
                <a:latin typeface="Arial" panose="020B0604020202020204" pitchFamily="34" charset="0"/>
                <a:cs typeface="Arial" panose="020B0604020202020204" pitchFamily="34" charset="0"/>
              </a:rPr>
              <a:t>©</a:t>
            </a:r>
          </a:p>
        </p:txBody>
      </p:sp>
      <p:pic>
        <p:nvPicPr>
          <p:cNvPr id="30" name="Check 1" descr="Checkmark">
            <a:extLst>
              <a:ext uri="{FF2B5EF4-FFF2-40B4-BE49-F238E27FC236}">
                <a16:creationId xmlns:a16="http://schemas.microsoft.com/office/drawing/2014/main" id="{2FEC147C-8D1B-5D41-ADE1-B353864460E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79084" y="1627918"/>
            <a:ext cx="914400" cy="914400"/>
          </a:xfrm>
          <a:prstGeom prst="rect">
            <a:avLst/>
          </a:prstGeom>
        </p:spPr>
      </p:pic>
      <p:pic>
        <p:nvPicPr>
          <p:cNvPr id="31" name="Check 2" descr="Checkmark">
            <a:extLst>
              <a:ext uri="{FF2B5EF4-FFF2-40B4-BE49-F238E27FC236}">
                <a16:creationId xmlns:a16="http://schemas.microsoft.com/office/drawing/2014/main" id="{0ABB034E-04E9-E640-8E43-15739E4533D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717460" y="4550290"/>
            <a:ext cx="914400" cy="914400"/>
          </a:xfrm>
          <a:prstGeom prst="rect">
            <a:avLst/>
          </a:prstGeom>
        </p:spPr>
      </p:pic>
      <p:pic>
        <p:nvPicPr>
          <p:cNvPr id="32" name="Check 3" descr="Checkmark">
            <a:extLst>
              <a:ext uri="{FF2B5EF4-FFF2-40B4-BE49-F238E27FC236}">
                <a16:creationId xmlns:a16="http://schemas.microsoft.com/office/drawing/2014/main" id="{12A5E6B0-45E9-2C4C-8C85-4D62907A2D1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403316" y="2351791"/>
            <a:ext cx="914400" cy="914400"/>
          </a:xfrm>
          <a:prstGeom prst="rect">
            <a:avLst/>
          </a:prstGeom>
        </p:spPr>
      </p:pic>
    </p:spTree>
    <p:extLst>
      <p:ext uri="{BB962C8B-B14F-4D97-AF65-F5344CB8AC3E}">
        <p14:creationId xmlns:p14="http://schemas.microsoft.com/office/powerpoint/2010/main" val="295244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3000"/>
                            </p:stCondLst>
                            <p:childTnLst>
                              <p:par>
                                <p:cTn id="57" presetID="10"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par>
                          <p:cTn id="60" fill="hold">
                            <p:stCondLst>
                              <p:cond delay="350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2"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7"/>
                                        </p:tgtEl>
                                      </p:cBhvr>
                                    </p:animEffect>
                                    <p:set>
                                      <p:cBhvr>
                                        <p:cTn id="76" dur="1" fill="hold">
                                          <p:stCondLst>
                                            <p:cond delay="499"/>
                                          </p:stCondLst>
                                        </p:cTn>
                                        <p:tgtEl>
                                          <p:spTgt spid="2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2"/>
                                        </p:tgtEl>
                                      </p:cBhvr>
                                    </p:animEffect>
                                    <p:set>
                                      <p:cBhvr>
                                        <p:cTn id="91" dur="1" fill="hold">
                                          <p:stCondLst>
                                            <p:cond delay="499"/>
                                          </p:stCondLst>
                                        </p:cTn>
                                        <p:tgtEl>
                                          <p:spTgt spid="22"/>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1"/>
                                        </p:tgtEl>
                                      </p:cBhvr>
                                    </p:animEffect>
                                    <p:set>
                                      <p:cBhvr>
                                        <p:cTn id="94" dur="1" fill="hold">
                                          <p:stCondLst>
                                            <p:cond delay="499"/>
                                          </p:stCondLst>
                                        </p:cTn>
                                        <p:tgtEl>
                                          <p:spTgt spid="21"/>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4"/>
                                        </p:tgtEl>
                                      </p:cBhvr>
                                    </p:animEffect>
                                    <p:set>
                                      <p:cBhvr>
                                        <p:cTn id="103" dur="1" fill="hold">
                                          <p:stCondLst>
                                            <p:cond delay="499"/>
                                          </p:stCondLst>
                                        </p:cTn>
                                        <p:tgtEl>
                                          <p:spTgt spid="1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11"/>
                                        </p:tgtEl>
                                      </p:cBhvr>
                                    </p:animEffect>
                                    <p:set>
                                      <p:cBhvr>
                                        <p:cTn id="112" dur="1" fill="hold">
                                          <p:stCondLst>
                                            <p:cond delay="499"/>
                                          </p:stCondLst>
                                        </p:cTn>
                                        <p:tgtEl>
                                          <p:spTgt spid="11"/>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10"/>
                                        </p:tgtEl>
                                      </p:cBhvr>
                                    </p:animEffect>
                                    <p:set>
                                      <p:cBhvr>
                                        <p:cTn id="115" dur="1" fill="hold">
                                          <p:stCondLst>
                                            <p:cond delay="499"/>
                                          </p:stCondLst>
                                        </p:cTn>
                                        <p:tgtEl>
                                          <p:spTgt spid="10"/>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8"/>
                                        </p:tgtEl>
                                      </p:cBhvr>
                                    </p:animEffect>
                                    <p:set>
                                      <p:cBhvr>
                                        <p:cTn id="118" dur="1" fill="hold">
                                          <p:stCondLst>
                                            <p:cond delay="499"/>
                                          </p:stCondLst>
                                        </p:cTn>
                                        <p:tgtEl>
                                          <p:spTgt spid="8"/>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9"/>
                                        </p:tgtEl>
                                        <p:attrNameLst>
                                          <p:attrName>style.visibility</p:attrName>
                                        </p:attrNameLst>
                                      </p:cBhvr>
                                      <p:to>
                                        <p:strVal val="hidden"/>
                                      </p:to>
                                    </p:set>
                                  </p:childTnLst>
                                </p:cTn>
                              </p:par>
                            </p:childTnLst>
                          </p:cTn>
                        </p:par>
                        <p:par>
                          <p:cTn id="121" fill="hold">
                            <p:stCondLst>
                              <p:cond delay="500"/>
                            </p:stCondLst>
                            <p:childTnLst>
                              <p:par>
                                <p:cTn id="122" presetID="0" presetClass="path" presetSubtype="0" accel="50000" decel="50000" fill="hold" nodeType="afterEffect">
                                  <p:stCondLst>
                                    <p:cond delay="0"/>
                                  </p:stCondLst>
                                  <p:childTnLst>
                                    <p:animMotion origin="layout" path="M -1.04167E-6 -2.59259E-6 L -0.39258 0.30857 " pathEditMode="relative" rAng="0" ptsTypes="AA">
                                      <p:cBhvr>
                                        <p:cTn id="123" dur="2000" fill="hold"/>
                                        <p:tgtEl>
                                          <p:spTgt spid="4"/>
                                        </p:tgtEl>
                                        <p:attrNameLst>
                                          <p:attrName>ppt_x</p:attrName>
                                          <p:attrName>ppt_y</p:attrName>
                                        </p:attrNameLst>
                                      </p:cBhvr>
                                      <p:rCtr x="-19635" y="15417"/>
                                    </p:animMotion>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9"/>
                                        </p:tgtEl>
                                        <p:attrNameLst>
                                          <p:attrName>style.visibility</p:attrName>
                                        </p:attrNameLst>
                                      </p:cBhvr>
                                      <p:to>
                                        <p:strVal val="visible"/>
                                      </p:to>
                                    </p:set>
                                    <p:animEffect transition="in" filter="fade">
                                      <p:cBhvr>
                                        <p:cTn id="128" dur="500"/>
                                        <p:tgtEl>
                                          <p:spTgt spid="9"/>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3"/>
                                        </p:tgtEl>
                                        <p:attrNameLst>
                                          <p:attrName>style.visibility</p:attrName>
                                        </p:attrNameLst>
                                      </p:cBhvr>
                                      <p:to>
                                        <p:strVal val="visible"/>
                                      </p:to>
                                    </p:set>
                                    <p:animEffect transition="in" filter="fade">
                                      <p:cBhvr>
                                        <p:cTn id="133" dur="500"/>
                                        <p:tgtEl>
                                          <p:spTgt spid="3"/>
                                        </p:tgtEl>
                                      </p:cBhvr>
                                    </p:animEffect>
                                  </p:childTnLst>
                                </p:cTn>
                              </p:par>
                            </p:childTnLst>
                          </p:cTn>
                        </p:par>
                        <p:par>
                          <p:cTn id="134" fill="hold">
                            <p:stCondLst>
                              <p:cond delay="500"/>
                            </p:stCondLst>
                            <p:childTnLst>
                              <p:par>
                                <p:cTn id="135" presetID="10" presetClass="entr" presetSubtype="0" fill="hold" nodeType="afterEffect">
                                  <p:stCondLst>
                                    <p:cond delay="0"/>
                                  </p:stCondLst>
                                  <p:childTnLst>
                                    <p:set>
                                      <p:cBhvr>
                                        <p:cTn id="136" dur="1" fill="hold">
                                          <p:stCondLst>
                                            <p:cond delay="0"/>
                                          </p:stCondLst>
                                        </p:cTn>
                                        <p:tgtEl>
                                          <p:spTgt spid="7"/>
                                        </p:tgtEl>
                                        <p:attrNameLst>
                                          <p:attrName>style.visibility</p:attrName>
                                        </p:attrNameLst>
                                      </p:cBhvr>
                                      <p:to>
                                        <p:strVal val="visible"/>
                                      </p:to>
                                    </p:set>
                                    <p:animEffect transition="in" filter="fade">
                                      <p:cBhvr>
                                        <p:cTn id="137" dur="500"/>
                                        <p:tgtEl>
                                          <p:spTgt spid="7"/>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fade">
                                      <p:cBhvr>
                                        <p:cTn id="142" dur="500"/>
                                        <p:tgtEl>
                                          <p:spTgt spid="30"/>
                                        </p:tgtEl>
                                      </p:cBhvr>
                                    </p:animEffect>
                                  </p:childTnLst>
                                </p:cTn>
                              </p:par>
                            </p:childTnLst>
                          </p:cTn>
                        </p:par>
                        <p:par>
                          <p:cTn id="143" fill="hold">
                            <p:stCondLst>
                              <p:cond delay="500"/>
                            </p:stCondLst>
                            <p:childTnLst>
                              <p:par>
                                <p:cTn id="144" presetID="10" presetClass="entr" presetSubtype="0" fill="hold" nodeType="afterEffect">
                                  <p:stCondLst>
                                    <p:cond delay="0"/>
                                  </p:stCondLst>
                                  <p:childTnLst>
                                    <p:set>
                                      <p:cBhvr>
                                        <p:cTn id="145" dur="1" fill="hold">
                                          <p:stCondLst>
                                            <p:cond delay="0"/>
                                          </p:stCondLst>
                                        </p:cTn>
                                        <p:tgtEl>
                                          <p:spTgt spid="31"/>
                                        </p:tgtEl>
                                        <p:attrNameLst>
                                          <p:attrName>style.visibility</p:attrName>
                                        </p:attrNameLst>
                                      </p:cBhvr>
                                      <p:to>
                                        <p:strVal val="visible"/>
                                      </p:to>
                                    </p:set>
                                    <p:animEffect transition="in" filter="fade">
                                      <p:cBhvr>
                                        <p:cTn id="146" dur="500"/>
                                        <p:tgtEl>
                                          <p:spTgt spid="31"/>
                                        </p:tgtEl>
                                      </p:cBhvr>
                                    </p:animEffect>
                                  </p:childTnLst>
                                </p:cTn>
                              </p:par>
                            </p:childTnLst>
                          </p:cTn>
                        </p:par>
                        <p:par>
                          <p:cTn id="147" fill="hold">
                            <p:stCondLst>
                              <p:cond delay="1000"/>
                            </p:stCondLst>
                            <p:childTnLst>
                              <p:par>
                                <p:cTn id="148" presetID="10" presetClass="entr" presetSubtype="0" fill="hold" nodeType="afterEffect">
                                  <p:stCondLst>
                                    <p:cond delay="0"/>
                                  </p:stCondLst>
                                  <p:childTnLst>
                                    <p:set>
                                      <p:cBhvr>
                                        <p:cTn id="149" dur="1" fill="hold">
                                          <p:stCondLst>
                                            <p:cond delay="0"/>
                                          </p:stCondLst>
                                        </p:cTn>
                                        <p:tgtEl>
                                          <p:spTgt spid="32"/>
                                        </p:tgtEl>
                                        <p:attrNameLst>
                                          <p:attrName>style.visibility</p:attrName>
                                        </p:attrNameLst>
                                      </p:cBhvr>
                                      <p:to>
                                        <p:strVal val="visible"/>
                                      </p:to>
                                    </p:set>
                                    <p:animEffect transition="in" filter="fade">
                                      <p:cBhvr>
                                        <p:cTn id="1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9" grpId="0"/>
      <p:bldP spid="29" grpId="1"/>
      <p:bldP spid="29"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ad fine print">
            <a:extLst>
              <a:ext uri="{FF2B5EF4-FFF2-40B4-BE49-F238E27FC236}">
                <a16:creationId xmlns:a16="http://schemas.microsoft.com/office/drawing/2014/main" id="{27169301-B2A3-864D-A5B7-AC82D079A2E8}"/>
              </a:ext>
            </a:extLst>
          </p:cNvPr>
          <p:cNvPicPr>
            <a:picLocks noChangeAspect="1"/>
          </p:cNvPicPr>
          <p:nvPr/>
        </p:nvPicPr>
        <p:blipFill rotWithShape="1">
          <a:blip r:embed="rId3"/>
          <a:srcRect b="16051"/>
          <a:stretch/>
        </p:blipFill>
        <p:spPr>
          <a:xfrm>
            <a:off x="3463517" y="2713800"/>
            <a:ext cx="3087948" cy="2592296"/>
          </a:xfrm>
          <a:prstGeom prst="rect">
            <a:avLst/>
          </a:prstGeom>
        </p:spPr>
      </p:pic>
      <p:sp>
        <p:nvSpPr>
          <p:cNvPr id="5" name="Slide Title">
            <a:extLst>
              <a:ext uri="{FF2B5EF4-FFF2-40B4-BE49-F238E27FC236}">
                <a16:creationId xmlns:a16="http://schemas.microsoft.com/office/drawing/2014/main" id="{AEA6A8DB-2B2B-4539-B3FC-1FD9F0283987}"/>
              </a:ext>
            </a:extLst>
          </p:cNvPr>
          <p:cNvSpPr>
            <a:spLocks noGrp="1"/>
          </p:cNvSpPr>
          <p:nvPr>
            <p:ph type="title"/>
          </p:nvPr>
        </p:nvSpPr>
        <p:spPr/>
        <p:txBody>
          <a:bodyPr/>
          <a:lstStyle/>
          <a:p>
            <a:r>
              <a:rPr lang="en-CA" dirty="0"/>
              <a:t>PUBLISHERS</a:t>
            </a:r>
          </a:p>
        </p:txBody>
      </p:sp>
      <p:pic>
        <p:nvPicPr>
          <p:cNvPr id="33" name="Grad student">
            <a:extLst>
              <a:ext uri="{FF2B5EF4-FFF2-40B4-BE49-F238E27FC236}">
                <a16:creationId xmlns:a16="http://schemas.microsoft.com/office/drawing/2014/main" id="{AEB6D95F-0942-5041-A598-A01193991E41}"/>
              </a:ext>
            </a:extLst>
          </p:cNvPr>
          <p:cNvPicPr>
            <a:picLocks noChangeAspect="1"/>
          </p:cNvPicPr>
          <p:nvPr/>
        </p:nvPicPr>
        <p:blipFill>
          <a:blip r:embed="rId4"/>
          <a:stretch>
            <a:fillRect/>
          </a:stretch>
        </p:blipFill>
        <p:spPr>
          <a:xfrm>
            <a:off x="7483678" y="2187679"/>
            <a:ext cx="1624250" cy="3309409"/>
          </a:xfrm>
          <a:prstGeom prst="rect">
            <a:avLst/>
          </a:prstGeom>
        </p:spPr>
      </p:pic>
      <p:pic>
        <p:nvPicPr>
          <p:cNvPr id="34" name="Publisher">
            <a:extLst>
              <a:ext uri="{FF2B5EF4-FFF2-40B4-BE49-F238E27FC236}">
                <a16:creationId xmlns:a16="http://schemas.microsoft.com/office/drawing/2014/main" id="{4E41B597-906B-AF43-890D-6BA0EB3E7909}"/>
              </a:ext>
            </a:extLst>
          </p:cNvPr>
          <p:cNvPicPr>
            <a:picLocks noChangeAspect="1"/>
          </p:cNvPicPr>
          <p:nvPr/>
        </p:nvPicPr>
        <p:blipFill rotWithShape="1">
          <a:blip r:embed="rId5"/>
          <a:srcRect b="14006"/>
          <a:stretch/>
        </p:blipFill>
        <p:spPr>
          <a:xfrm>
            <a:off x="3334509" y="2802463"/>
            <a:ext cx="2761491" cy="2374716"/>
          </a:xfrm>
          <a:prstGeom prst="rect">
            <a:avLst/>
          </a:prstGeom>
        </p:spPr>
      </p:pic>
      <p:pic>
        <p:nvPicPr>
          <p:cNvPr id="19" name="Article Permissions" descr="A screenshot of a cell phone&#10;&#10;Description automatically generated">
            <a:extLst>
              <a:ext uri="{FF2B5EF4-FFF2-40B4-BE49-F238E27FC236}">
                <a16:creationId xmlns:a16="http://schemas.microsoft.com/office/drawing/2014/main" id="{45E06874-FA5F-EF49-A281-136442BC352F}"/>
              </a:ext>
            </a:extLst>
          </p:cNvPr>
          <p:cNvPicPr>
            <a:picLocks noChangeAspect="1"/>
          </p:cNvPicPr>
          <p:nvPr/>
        </p:nvPicPr>
        <p:blipFill>
          <a:blip r:embed="rId6"/>
          <a:stretch>
            <a:fillRect/>
          </a:stretch>
        </p:blipFill>
        <p:spPr>
          <a:xfrm>
            <a:off x="9312585" y="1551904"/>
            <a:ext cx="2661612" cy="4991642"/>
          </a:xfrm>
          <a:prstGeom prst="rect">
            <a:avLst/>
          </a:prstGeom>
        </p:spPr>
      </p:pic>
      <p:pic>
        <p:nvPicPr>
          <p:cNvPr id="8" name="CC logo" descr="Image result for creative commons logo">
            <a:extLst>
              <a:ext uri="{FF2B5EF4-FFF2-40B4-BE49-F238E27FC236}">
                <a16:creationId xmlns:a16="http://schemas.microsoft.com/office/drawing/2014/main" id="{12CB838C-5D15-6B45-9622-054686DE22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162" y="2505189"/>
            <a:ext cx="2871355" cy="738028"/>
          </a:xfrm>
          <a:prstGeom prst="rect">
            <a:avLst/>
          </a:prstGeom>
          <a:noFill/>
          <a:extLst>
            <a:ext uri="{909E8E84-426E-40DD-AFC4-6F175D3DCCD1}">
              <a14:hiddenFill xmlns:a14="http://schemas.microsoft.com/office/drawing/2010/main">
                <a:solidFill>
                  <a:srgbClr val="FFFFFF"/>
                </a:solidFill>
              </a14:hiddenFill>
            </a:ext>
          </a:extLst>
        </p:spPr>
      </p:pic>
      <p:sp>
        <p:nvSpPr>
          <p:cNvPr id="2" name="Commercial Resue">
            <a:extLst>
              <a:ext uri="{FF2B5EF4-FFF2-40B4-BE49-F238E27FC236}">
                <a16:creationId xmlns:a16="http://schemas.microsoft.com/office/drawing/2014/main" id="{99CE1B73-6046-6C43-847B-FC2E3EE741EA}"/>
              </a:ext>
            </a:extLst>
          </p:cNvPr>
          <p:cNvSpPr txBox="1"/>
          <p:nvPr/>
        </p:nvSpPr>
        <p:spPr>
          <a:xfrm>
            <a:off x="839469" y="4145147"/>
            <a:ext cx="2247731" cy="707886"/>
          </a:xfrm>
          <a:prstGeom prst="rect">
            <a:avLst/>
          </a:prstGeom>
          <a:noFill/>
        </p:spPr>
        <p:txBody>
          <a:bodyPr wrap="none" rtlCol="0">
            <a:spAutoFit/>
          </a:bodyPr>
          <a:lstStyle/>
          <a:p>
            <a:pPr algn="ctr"/>
            <a:r>
              <a:rPr lang="en-US" sz="2000" b="1" dirty="0">
                <a:latin typeface="Arial Black" panose="020B0604020202020204" pitchFamily="34" charset="0"/>
                <a:cs typeface="Arial Black" panose="020B0604020202020204" pitchFamily="34" charset="0"/>
              </a:rPr>
              <a:t>Commercial</a:t>
            </a:r>
          </a:p>
          <a:p>
            <a:pPr algn="ctr"/>
            <a:r>
              <a:rPr lang="en-US" sz="2000" b="1" dirty="0">
                <a:latin typeface="Arial Black" panose="020B0604020202020204" pitchFamily="34" charset="0"/>
                <a:cs typeface="Arial Black" panose="020B0604020202020204" pitchFamily="34" charset="0"/>
              </a:rPr>
              <a:t>Reuse </a:t>
            </a:r>
            <a:r>
              <a:rPr lang="en-US" sz="2000" b="1" dirty="0" err="1">
                <a:latin typeface="Arial Black" panose="020B0604020202020204" pitchFamily="34" charset="0"/>
                <a:cs typeface="Arial Black" panose="020B0604020202020204" pitchFamily="34" charset="0"/>
              </a:rPr>
              <a:t>Licence</a:t>
            </a:r>
            <a:endParaRPr lang="en-US" sz="2000" b="1" dirty="0">
              <a:latin typeface="Arial Black" panose="020B0604020202020204" pitchFamily="34" charset="0"/>
              <a:cs typeface="Arial Black" panose="020B0604020202020204" pitchFamily="34" charset="0"/>
            </a:endParaRPr>
          </a:p>
        </p:txBody>
      </p:sp>
      <p:cxnSp>
        <p:nvCxnSpPr>
          <p:cNvPr id="4" name="Straight Arrow Connector 3">
            <a:extLst>
              <a:ext uri="{FF2B5EF4-FFF2-40B4-BE49-F238E27FC236}">
                <a16:creationId xmlns:a16="http://schemas.microsoft.com/office/drawing/2014/main" id="{1E4B6DF2-B5F2-2848-977B-813651AAFA07}"/>
              </a:ext>
            </a:extLst>
          </p:cNvPr>
          <p:cNvCxnSpPr>
            <a:cxnSpLocks/>
          </p:cNvCxnSpPr>
          <p:nvPr/>
        </p:nvCxnSpPr>
        <p:spPr>
          <a:xfrm>
            <a:off x="5663320" y="3967933"/>
            <a:ext cx="1763486" cy="20127"/>
          </a:xfrm>
          <a:prstGeom prst="straightConnector1">
            <a:avLst/>
          </a:prstGeom>
          <a:ln w="111125">
            <a:solidFill>
              <a:srgbClr val="00B05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Donut 5">
            <a:extLst>
              <a:ext uri="{FF2B5EF4-FFF2-40B4-BE49-F238E27FC236}">
                <a16:creationId xmlns:a16="http://schemas.microsoft.com/office/drawing/2014/main" id="{1C2A51D3-D815-804B-AC48-DCC1B35AEB4A}"/>
              </a:ext>
            </a:extLst>
          </p:cNvPr>
          <p:cNvSpPr/>
          <p:nvPr/>
        </p:nvSpPr>
        <p:spPr>
          <a:xfrm>
            <a:off x="10686933" y="4722407"/>
            <a:ext cx="1548609" cy="1480711"/>
          </a:xfrm>
          <a:prstGeom prst="donut">
            <a:avLst>
              <a:gd name="adj" fmla="val 7712"/>
            </a:avLst>
          </a:prstGeom>
          <a:solidFill>
            <a:srgbClr val="00B050"/>
          </a:solidFill>
          <a:ln>
            <a:solidFill>
              <a:srgbClr val="004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8904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CCA4BFF0-2732-5F40-AE7B-F2A9C9085397}"/>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488FC880-18C5-DD49-A157-C5E5F137B8F0}"/>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B0CB601E-EEC7-A546-A733-AAF87AB13BA7}"/>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A7DDDE04-B8DC-2F41-9336-CB7F04C54645}"/>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51FF613B-A09A-6242-9FCE-A04468F6B712}"/>
    </a:ext>
  </a:extLst>
</a:theme>
</file>

<file path=ppt/theme/theme6.xml><?xml version="1.0" encoding="utf-8"?>
<a:theme xmlns:a="http://schemas.openxmlformats.org/drawingml/2006/main" name="End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3E1BB9E2-B35E-D942-AA66-0F3B4A01B8C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OER_CopyrightProject_Version9_2018-10-12</Template>
  <TotalTime>5210</TotalTime>
  <Words>2762</Words>
  <Application>Microsoft Office PowerPoint</Application>
  <PresentationFormat>Widescreen</PresentationFormat>
  <Paragraphs>217</Paragraphs>
  <Slides>28</Slides>
  <Notes>26</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28</vt:i4>
      </vt:variant>
    </vt:vector>
  </HeadingPairs>
  <TitlesOfParts>
    <vt:vector size="38" baseType="lpstr">
      <vt:lpstr>Arial</vt:lpstr>
      <vt:lpstr>Arial Black</vt:lpstr>
      <vt:lpstr>Calibri</vt:lpstr>
      <vt:lpstr>Garamond</vt:lpstr>
      <vt:lpstr>Level 1</vt:lpstr>
      <vt:lpstr>Level 2</vt:lpstr>
      <vt:lpstr>Level 3</vt:lpstr>
      <vt:lpstr>Level 4</vt:lpstr>
      <vt:lpstr>Level 5</vt:lpstr>
      <vt:lpstr>End Content</vt:lpstr>
      <vt:lpstr>Including Third-Party Content in Your Work</vt:lpstr>
      <vt:lpstr>THIRD-PARTY CONTENT</vt:lpstr>
      <vt:lpstr>USING OTHER PEOPLE’S WORK</vt:lpstr>
      <vt:lpstr>THIRD-PARTY CONTENT</vt:lpstr>
      <vt:lpstr>QUESTIONS</vt:lpstr>
      <vt:lpstr>THE FIRST QUESTION</vt:lpstr>
      <vt:lpstr>ADVANCED SEARCH</vt:lpstr>
      <vt:lpstr>PUBLISHERS</vt:lpstr>
      <vt:lpstr>PUBLISHERS</vt:lpstr>
      <vt:lpstr>AFFILIATION</vt:lpstr>
      <vt:lpstr>THE SECOND QUESTION</vt:lpstr>
      <vt:lpstr>USERS’ RIGHTS</vt:lpstr>
      <vt:lpstr>RISK ASSESSMENT</vt:lpstr>
      <vt:lpstr>REQUESTING PERMISSION</vt:lpstr>
      <vt:lpstr>BACKUP PLAN</vt:lpstr>
      <vt:lpstr>BACKUP PLAN</vt:lpstr>
      <vt:lpstr>CONCLUSION</vt:lpstr>
      <vt:lpstr>LEARNING OBJECTIVES</vt:lpstr>
      <vt:lpstr>THANK YOU FOR YOUR ATTENTION</vt:lpstr>
      <vt:lpstr>QUESTIONS</vt:lpstr>
      <vt:lpstr>QUESTIONS</vt:lpstr>
      <vt:lpstr>QUESTIONS</vt:lpstr>
      <vt:lpstr>IMAGE AND SOUND REFERENCES</vt:lpstr>
      <vt:lpstr>IMAGE AND SOUND REFERENCES</vt:lpstr>
      <vt:lpstr>IMAGE AND SOUND REFERENCES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Toby</dc:creator>
  <cp:lastModifiedBy>Smith, Mireille</cp:lastModifiedBy>
  <cp:revision>162</cp:revision>
  <dcterms:created xsi:type="dcterms:W3CDTF">2018-11-15T02:57:15Z</dcterms:created>
  <dcterms:modified xsi:type="dcterms:W3CDTF">2024-02-05T22:12:39Z</dcterms:modified>
</cp:coreProperties>
</file>