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257" r:id="rId3"/>
    <p:sldId id="265" r:id="rId4"/>
    <p:sldId id="266" r:id="rId5"/>
    <p:sldId id="299" r:id="rId6"/>
    <p:sldId id="258" r:id="rId7"/>
    <p:sldId id="259" r:id="rId8"/>
    <p:sldId id="297" r:id="rId9"/>
    <p:sldId id="292" r:id="rId10"/>
    <p:sldId id="295" r:id="rId11"/>
    <p:sldId id="296" r:id="rId12"/>
    <p:sldId id="293" r:id="rId13"/>
    <p:sldId id="294" r:id="rId14"/>
    <p:sldId id="267" r:id="rId15"/>
    <p:sldId id="301" r:id="rId16"/>
    <p:sldId id="275" r:id="rId17"/>
    <p:sldId id="268" r:id="rId18"/>
    <p:sldId id="287" r:id="rId19"/>
    <p:sldId id="283" r:id="rId20"/>
    <p:sldId id="284" r:id="rId21"/>
    <p:sldId id="285" r:id="rId22"/>
    <p:sldId id="270" r:id="rId23"/>
    <p:sldId id="300" r:id="rId24"/>
    <p:sldId id="281" r:id="rId25"/>
    <p:sldId id="29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17" autoAdjust="0"/>
    <p:restoredTop sz="94660"/>
  </p:normalViewPr>
  <p:slideViewPr>
    <p:cSldViewPr>
      <p:cViewPr varScale="1">
        <p:scale>
          <a:sx n="123" d="100"/>
          <a:sy n="123"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7D000C-89E2-4003-B88E-04C9D9B3ABC7}" type="datetimeFigureOut">
              <a:rPr lang="en-CA" smtClean="0"/>
              <a:t>08/01/2017</a:t>
            </a:fld>
            <a:endParaRPr lang="en-CA"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9261E19-769A-4636-8940-0C2802F47BA2}" type="slidenum">
              <a:rPr lang="en-CA" smtClean="0"/>
              <a:t>‹#›</a:t>
            </a:fld>
            <a:endParaRPr lang="en-CA" dirty="0"/>
          </a:p>
        </p:txBody>
      </p:sp>
    </p:spTree>
    <p:extLst>
      <p:ext uri="{BB962C8B-B14F-4D97-AF65-F5344CB8AC3E}">
        <p14:creationId xmlns:p14="http://schemas.microsoft.com/office/powerpoint/2010/main" val="1325323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E109D8-2495-44A5-AF61-B8C9588F910B}" type="datetimeFigureOut">
              <a:rPr lang="en-CA" smtClean="0"/>
              <a:pPr/>
              <a:t>08/01/2017</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46AE9-6AAB-44BE-80AC-9CC159D1FAE7}" type="slidenum">
              <a:rPr lang="en-CA" smtClean="0"/>
              <a:pPr/>
              <a:t>‹#›</a:t>
            </a:fld>
            <a:endParaRPr lang="en-CA" dirty="0"/>
          </a:p>
        </p:txBody>
      </p:sp>
    </p:spTree>
    <p:extLst>
      <p:ext uri="{BB962C8B-B14F-4D97-AF65-F5344CB8AC3E}">
        <p14:creationId xmlns:p14="http://schemas.microsoft.com/office/powerpoint/2010/main" val="2017996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0946AE9-6AAB-44BE-80AC-9CC159D1FAE7}" type="slidenum">
              <a:rPr lang="en-CA" smtClean="0"/>
              <a:pPr/>
              <a:t>7</a:t>
            </a:fld>
            <a:endParaRPr lang="en-CA" dirty="0"/>
          </a:p>
        </p:txBody>
      </p:sp>
    </p:spTree>
    <p:extLst>
      <p:ext uri="{BB962C8B-B14F-4D97-AF65-F5344CB8AC3E}">
        <p14:creationId xmlns:p14="http://schemas.microsoft.com/office/powerpoint/2010/main" val="2143949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C7A8FBB-53CF-4B03-BB5D-E77C1ED28C8F}" type="datetimeFigureOut">
              <a:rPr lang="en-CA" smtClean="0"/>
              <a:pPr/>
              <a:t>08/01/2017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7A8FBB-53CF-4B03-BB5D-E77C1ED28C8F}" type="datetimeFigureOut">
              <a:rPr lang="en-CA" smtClean="0"/>
              <a:pPr/>
              <a:t>08/01/2017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7A8FBB-53CF-4B03-BB5D-E77C1ED28C8F}" type="datetimeFigureOut">
              <a:rPr lang="en-CA" smtClean="0"/>
              <a:pPr/>
              <a:t>08/01/2017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7A8FBB-53CF-4B03-BB5D-E77C1ED28C8F}" type="datetimeFigureOut">
              <a:rPr lang="en-CA" smtClean="0"/>
              <a:pPr/>
              <a:t>08/01/2017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7A8FBB-53CF-4B03-BB5D-E77C1ED28C8F}" type="datetimeFigureOut">
              <a:rPr lang="en-CA" smtClean="0"/>
              <a:pPr/>
              <a:t>08/01/2017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C7A8FBB-53CF-4B03-BB5D-E77C1ED28C8F}" type="datetimeFigureOut">
              <a:rPr lang="en-CA" smtClean="0"/>
              <a:pPr/>
              <a:t>08/01/2017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7A8FBB-53CF-4B03-BB5D-E77C1ED28C8F}" type="datetimeFigureOut">
              <a:rPr lang="en-CA" smtClean="0"/>
              <a:pPr/>
              <a:t>08/01/2017</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7A8FBB-53CF-4B03-BB5D-E77C1ED28C8F}" type="datetimeFigureOut">
              <a:rPr lang="en-CA" smtClean="0"/>
              <a:pPr/>
              <a:t>08/01/2017</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7A8FBB-53CF-4B03-BB5D-E77C1ED28C8F}" type="datetimeFigureOut">
              <a:rPr lang="en-CA" smtClean="0"/>
              <a:pPr/>
              <a:t>08/01/2017</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7A8FBB-53CF-4B03-BB5D-E77C1ED28C8F}" type="datetimeFigureOut">
              <a:rPr lang="en-CA" smtClean="0"/>
              <a:pPr/>
              <a:t>08/01/2017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A6DBD8A-FC71-4FC4-AC0D-3910F172F443}" type="slidenum">
              <a:rPr lang="en-CA" smtClean="0"/>
              <a:pPr/>
              <a:t>‹#›</a:t>
            </a:fld>
            <a:endParaRPr lang="en-CA"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C7A8FBB-53CF-4B03-BB5D-E77C1ED28C8F}" type="datetimeFigureOut">
              <a:rPr lang="en-CA" smtClean="0"/>
              <a:pPr/>
              <a:t>08/01/2017</a:t>
            </a:fld>
            <a:endParaRPr lang="en-CA" dirty="0"/>
          </a:p>
        </p:txBody>
      </p:sp>
      <p:sp>
        <p:nvSpPr>
          <p:cNvPr id="9" name="Slide Number Placeholder 8"/>
          <p:cNvSpPr>
            <a:spLocks noGrp="1"/>
          </p:cNvSpPr>
          <p:nvPr>
            <p:ph type="sldNum" sz="quarter" idx="11"/>
          </p:nvPr>
        </p:nvSpPr>
        <p:spPr/>
        <p:txBody>
          <a:bodyPr/>
          <a:lstStyle/>
          <a:p>
            <a:fld id="{5A6DBD8A-FC71-4FC4-AC0D-3910F172F443}" type="slidenum">
              <a:rPr lang="en-CA" smtClean="0"/>
              <a:pPr/>
              <a:t>‹#›</a:t>
            </a:fld>
            <a:endParaRPr lang="en-CA" dirty="0"/>
          </a:p>
        </p:txBody>
      </p:sp>
      <p:sp>
        <p:nvSpPr>
          <p:cNvPr id="10" name="Footer Placeholder 9"/>
          <p:cNvSpPr>
            <a:spLocks noGrp="1"/>
          </p:cNvSpPr>
          <p:nvPr>
            <p:ph type="ftr" sz="quarter" idx="12"/>
          </p:nvPr>
        </p:nvSpPr>
        <p:spPr/>
        <p:txBody>
          <a:bodyPr/>
          <a:lstStyle/>
          <a:p>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A6DBD8A-FC71-4FC4-AC0D-3910F172F443}" type="slidenum">
              <a:rPr lang="en-CA" smtClean="0"/>
              <a:pPr/>
              <a:t>‹#›</a:t>
            </a:fld>
            <a:endParaRPr lang="en-CA"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CA"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C7A8FBB-53CF-4B03-BB5D-E77C1ED28C8F}" type="datetimeFigureOut">
              <a:rPr lang="en-CA" smtClean="0"/>
              <a:pPr/>
              <a:t>08/01/2017</a:t>
            </a:fld>
            <a:endParaRPr lang="en-C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pm.gc.ca/eng/minister-justice-and-attorney-general-canada-mandate-letter" TargetMode="External"/><Relationship Id="rId2" Type="http://schemas.openxmlformats.org/officeDocument/2006/relationships/hyperlink" Target="http://pm.gc.ca/eng/minister-canadian-heritage-mandate-lett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pm.gc.ca/eng/minister-international-trade-mandate-letter" TargetMode="External"/><Relationship Id="rId2" Type="http://schemas.openxmlformats.org/officeDocument/2006/relationships/hyperlink" Target="http://pm.gc.ca/eng/minister-public-safety-and-emergency-preparedness-mandate-lette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pm.gc.ca/eng/president-treasury-board-canada-mandate-lette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pm.gc.ca/eng/minister-innovation-science-and-economic-development-mandate-lette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laws-lois.justice.gc.ca/eng/Const/Index.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Information Policy</a:t>
            </a:r>
            <a:br>
              <a:rPr lang="en-US" dirty="0" smtClean="0"/>
            </a:br>
            <a:endParaRPr lang="en-CA" dirty="0"/>
          </a:p>
        </p:txBody>
      </p:sp>
      <p:sp>
        <p:nvSpPr>
          <p:cNvPr id="3" name="Subtitle 2"/>
          <p:cNvSpPr>
            <a:spLocks noGrp="1"/>
          </p:cNvSpPr>
          <p:nvPr>
            <p:ph type="subTitle" idx="1"/>
          </p:nvPr>
        </p:nvSpPr>
        <p:spPr/>
        <p:txBody>
          <a:bodyPr/>
          <a:lstStyle/>
          <a:p>
            <a:r>
              <a:rPr lang="en-US" dirty="0" smtClean="0"/>
              <a:t>LIS 598 – Information </a:t>
            </a:r>
            <a:r>
              <a:rPr lang="en-US" dirty="0" smtClean="0"/>
              <a:t>Policy – Winter 2017</a:t>
            </a:r>
            <a:endParaRPr lang="en-US" dirty="0" smtClean="0"/>
          </a:p>
          <a:p>
            <a:r>
              <a:rPr lang="en-US" dirty="0" smtClean="0"/>
              <a:t>Jan. </a:t>
            </a:r>
            <a:r>
              <a:rPr lang="en-US" dirty="0" smtClean="0"/>
              <a:t>9. 2017</a:t>
            </a:r>
            <a:endParaRPr lang="en-CA" dirty="0"/>
          </a:p>
        </p:txBody>
      </p:sp>
    </p:spTree>
    <p:extLst>
      <p:ext uri="{BB962C8B-B14F-4D97-AF65-F5344CB8AC3E}">
        <p14:creationId xmlns:p14="http://schemas.microsoft.com/office/powerpoint/2010/main" val="11240104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A-VI. Ministerial Mandate Letters</a:t>
            </a:r>
            <a:endParaRPr lang="en-CA" dirty="0"/>
          </a:p>
        </p:txBody>
      </p:sp>
      <p:sp>
        <p:nvSpPr>
          <p:cNvPr id="3" name="Content Placeholder 2"/>
          <p:cNvSpPr>
            <a:spLocks noGrp="1"/>
          </p:cNvSpPr>
          <p:nvPr>
            <p:ph idx="1"/>
          </p:nvPr>
        </p:nvSpPr>
        <p:spPr/>
        <p:txBody>
          <a:bodyPr>
            <a:normAutofit fontScale="85000" lnSpcReduction="10000"/>
          </a:bodyPr>
          <a:lstStyle/>
          <a:p>
            <a:r>
              <a:rPr lang="en-US" dirty="0" smtClean="0">
                <a:hlinkClick r:id="rId2"/>
              </a:rPr>
              <a:t>Minister of Canadian Heritage Mandate Letter </a:t>
            </a:r>
            <a:r>
              <a:rPr lang="en-US" dirty="0" smtClean="0"/>
              <a:t>(Melanie Joly)</a:t>
            </a:r>
          </a:p>
          <a:p>
            <a:pPr lvl="1"/>
            <a:r>
              <a:rPr lang="en-US" dirty="0" smtClean="0"/>
              <a:t>“</a:t>
            </a:r>
            <a:r>
              <a:rPr lang="en-US" dirty="0"/>
              <a:t>Restore and increase funding for CBC/Radio-Canada, following consultation with the broadcaster and the Canadian cultural community</a:t>
            </a:r>
            <a:r>
              <a:rPr lang="en-US" dirty="0" smtClean="0"/>
              <a:t>.” (</a:t>
            </a:r>
            <a:r>
              <a:rPr lang="en-US" b="1" dirty="0" smtClean="0"/>
              <a:t>Priority 2</a:t>
            </a:r>
            <a:r>
              <a:rPr lang="en-US" dirty="0" smtClean="0"/>
              <a:t>)</a:t>
            </a:r>
          </a:p>
          <a:p>
            <a:pPr lvl="1"/>
            <a:r>
              <a:rPr lang="en-US" dirty="0" smtClean="0"/>
              <a:t>“</a:t>
            </a:r>
            <a:r>
              <a:rPr lang="en-US" dirty="0"/>
              <a:t>Review the process by which members are appointed to the CBC/Radio-Canada Board of Directors, to ensure merit-based and independent appointments</a:t>
            </a:r>
            <a:r>
              <a:rPr lang="en-US" dirty="0" smtClean="0"/>
              <a:t>.” (</a:t>
            </a:r>
            <a:r>
              <a:rPr lang="en-US" b="1" dirty="0" smtClean="0"/>
              <a:t>Priority 3</a:t>
            </a:r>
            <a:r>
              <a:rPr lang="en-US" dirty="0" smtClean="0"/>
              <a:t>)</a:t>
            </a:r>
          </a:p>
          <a:p>
            <a:pPr lvl="1"/>
            <a:r>
              <a:rPr lang="en-US" dirty="0" smtClean="0"/>
              <a:t>“</a:t>
            </a:r>
            <a:r>
              <a:rPr lang="en-US" dirty="0"/>
              <a:t>Increase funding for Telefilm Canada and the National Film Board</a:t>
            </a:r>
            <a:r>
              <a:rPr lang="en-US" dirty="0" smtClean="0"/>
              <a:t>.” (</a:t>
            </a:r>
            <a:r>
              <a:rPr lang="en-US" b="1" dirty="0" smtClean="0"/>
              <a:t>Priority 5</a:t>
            </a:r>
            <a:r>
              <a:rPr lang="en-US" dirty="0" smtClean="0"/>
              <a:t>)</a:t>
            </a:r>
          </a:p>
          <a:p>
            <a:r>
              <a:rPr lang="en-US" dirty="0" smtClean="0">
                <a:hlinkClick r:id="rId3"/>
              </a:rPr>
              <a:t>Minister of Justice and Attorney General of Canada Mandate Letter </a:t>
            </a:r>
            <a:r>
              <a:rPr lang="en-US" dirty="0" smtClean="0"/>
              <a:t>(Jody Wilson-</a:t>
            </a:r>
            <a:r>
              <a:rPr lang="en-US" dirty="0" err="1" smtClean="0"/>
              <a:t>Raybould</a:t>
            </a:r>
            <a:r>
              <a:rPr lang="en-US" dirty="0" smtClean="0"/>
              <a:t>)</a:t>
            </a:r>
          </a:p>
          <a:p>
            <a:pPr lvl="1"/>
            <a:r>
              <a:rPr lang="en-US" dirty="0" smtClean="0"/>
              <a:t>“</a:t>
            </a:r>
            <a:r>
              <a:rPr lang="en-US" dirty="0"/>
              <a:t>Support the Minister of Public Safety and Emergency Preparedness in his efforts to repeal key elements of Bill C-51, and introduce new legislation that strengthens accountability with respect to national security and better balances collective security with rights and </a:t>
            </a:r>
            <a:r>
              <a:rPr lang="en-US" dirty="0" smtClean="0"/>
              <a:t>freedoms.” (</a:t>
            </a:r>
            <a:r>
              <a:rPr lang="en-US" b="1" dirty="0" smtClean="0"/>
              <a:t>Priority 11</a:t>
            </a:r>
            <a:r>
              <a:rPr lang="en-US" dirty="0" smtClean="0"/>
              <a:t>)</a:t>
            </a:r>
          </a:p>
          <a:p>
            <a:pPr lvl="1"/>
            <a:r>
              <a:rPr lang="en-US" dirty="0" smtClean="0"/>
              <a:t>“Work </a:t>
            </a:r>
            <a:r>
              <a:rPr lang="en-US" dirty="0"/>
              <a:t>with the President of the Treasury Board to enhance the openness of government, including supporting his review of the Access to Information Act to ensure that Canadians have easier access to their own personal </a:t>
            </a:r>
            <a:r>
              <a:rPr lang="en-US" dirty="0" smtClean="0"/>
              <a:t>information…” (</a:t>
            </a:r>
            <a:r>
              <a:rPr lang="en-US" b="1" dirty="0" smtClean="0"/>
              <a:t>Priority 14</a:t>
            </a:r>
            <a:r>
              <a:rPr lang="en-US" dirty="0" smtClean="0"/>
              <a:t>)</a:t>
            </a:r>
          </a:p>
          <a:p>
            <a:pPr lvl="1"/>
            <a:endParaRPr lang="en-US" dirty="0" smtClean="0"/>
          </a:p>
          <a:p>
            <a:endParaRPr lang="en-CA" dirty="0"/>
          </a:p>
        </p:txBody>
      </p:sp>
    </p:spTree>
    <p:extLst>
      <p:ext uri="{BB962C8B-B14F-4D97-AF65-F5344CB8AC3E}">
        <p14:creationId xmlns:p14="http://schemas.microsoft.com/office/powerpoint/2010/main" val="28344206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A-VI. Ministerial Mandate Letters</a:t>
            </a:r>
            <a:endParaRPr lang="en-CA" dirty="0"/>
          </a:p>
        </p:txBody>
      </p:sp>
      <p:sp>
        <p:nvSpPr>
          <p:cNvPr id="3" name="Content Placeholder 2"/>
          <p:cNvSpPr>
            <a:spLocks noGrp="1"/>
          </p:cNvSpPr>
          <p:nvPr>
            <p:ph idx="1"/>
          </p:nvPr>
        </p:nvSpPr>
        <p:spPr/>
        <p:txBody>
          <a:bodyPr>
            <a:normAutofit fontScale="92500" lnSpcReduction="10000"/>
          </a:bodyPr>
          <a:lstStyle/>
          <a:p>
            <a:r>
              <a:rPr lang="en-US" dirty="0">
                <a:hlinkClick r:id="rId2"/>
              </a:rPr>
              <a:t>Minister of Public Safety and Emergency Preparedness Mandate Letter </a:t>
            </a:r>
            <a:r>
              <a:rPr lang="en-US" dirty="0"/>
              <a:t>(Ralph </a:t>
            </a:r>
            <a:r>
              <a:rPr lang="en-US" dirty="0" err="1"/>
              <a:t>Goodale</a:t>
            </a:r>
            <a:r>
              <a:rPr lang="en-US" dirty="0"/>
              <a:t>)</a:t>
            </a:r>
          </a:p>
          <a:p>
            <a:pPr lvl="1"/>
            <a:r>
              <a:rPr lang="en-US" dirty="0"/>
              <a:t>“Work to repeal, in collaboration with the Minister of Justice, the problematic elements of Bill C-51 and introduce new legislation that strengthens accountability with respect to national security and better balances collective security with rights and freedoms.” (</a:t>
            </a:r>
            <a:r>
              <a:rPr lang="en-US" b="1" dirty="0"/>
              <a:t>Priority 2</a:t>
            </a:r>
            <a:r>
              <a:rPr lang="en-US" dirty="0"/>
              <a:t>)</a:t>
            </a:r>
          </a:p>
          <a:p>
            <a:pPr lvl="1"/>
            <a:r>
              <a:rPr lang="en-US" dirty="0"/>
              <a:t>“Lead a review of existing measures to protect Canadians and our critical infrastructure from cyber-threats, in collaboration with the Minister of National </a:t>
            </a:r>
            <a:r>
              <a:rPr lang="en-US" dirty="0" err="1"/>
              <a:t>Defence</a:t>
            </a:r>
            <a:r>
              <a:rPr lang="en-US" dirty="0"/>
              <a:t>, the Minister of Innovation, Science and Economic Development, the Minister of Infrastructure and Communities, the Minister of Public Services and Procurement, and the President of the Treasury Board.” (</a:t>
            </a:r>
            <a:r>
              <a:rPr lang="en-US" b="1" dirty="0"/>
              <a:t>Priority 4</a:t>
            </a:r>
            <a:r>
              <a:rPr lang="en-US" dirty="0"/>
              <a:t>)</a:t>
            </a:r>
          </a:p>
          <a:p>
            <a:r>
              <a:rPr lang="en-US" dirty="0">
                <a:hlinkClick r:id="rId3"/>
              </a:rPr>
              <a:t>Minister of International Trade Mandate Letter </a:t>
            </a:r>
            <a:r>
              <a:rPr lang="en-US" dirty="0"/>
              <a:t>(</a:t>
            </a:r>
            <a:r>
              <a:rPr lang="en-US" dirty="0" err="1"/>
              <a:t>Chrystia</a:t>
            </a:r>
            <a:r>
              <a:rPr lang="en-US" dirty="0"/>
              <a:t> Freeland)</a:t>
            </a:r>
          </a:p>
          <a:p>
            <a:pPr lvl="1"/>
            <a:r>
              <a:rPr lang="en-US" dirty="0"/>
              <a:t>“implement the Canada-European Union Comprehensive Economic and Trade Agreement (CETA) and consult on Canada’s potential participation in the Trans-Pacific Partnership (TPP)” (</a:t>
            </a:r>
            <a:r>
              <a:rPr lang="en-US" b="1" dirty="0"/>
              <a:t>Priority 1</a:t>
            </a:r>
            <a:r>
              <a:rPr lang="en-US" dirty="0"/>
              <a:t>)</a:t>
            </a:r>
          </a:p>
          <a:p>
            <a:endParaRPr lang="en-CA" dirty="0"/>
          </a:p>
        </p:txBody>
      </p:sp>
    </p:spTree>
    <p:extLst>
      <p:ext uri="{BB962C8B-B14F-4D97-AF65-F5344CB8AC3E}">
        <p14:creationId xmlns:p14="http://schemas.microsoft.com/office/powerpoint/2010/main" val="3713703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A-VI(iii). Ministerial Mandate Letters</a:t>
            </a:r>
            <a:endParaRPr lang="en-CA" dirty="0"/>
          </a:p>
        </p:txBody>
      </p:sp>
      <p:sp>
        <p:nvSpPr>
          <p:cNvPr id="3" name="Content Placeholder 2"/>
          <p:cNvSpPr>
            <a:spLocks noGrp="1"/>
          </p:cNvSpPr>
          <p:nvPr>
            <p:ph idx="1"/>
          </p:nvPr>
        </p:nvSpPr>
        <p:spPr/>
        <p:txBody>
          <a:bodyPr>
            <a:normAutofit fontScale="92500" lnSpcReduction="20000"/>
          </a:bodyPr>
          <a:lstStyle/>
          <a:p>
            <a:r>
              <a:rPr lang="en-US" dirty="0" smtClean="0">
                <a:hlinkClick r:id="rId2"/>
              </a:rPr>
              <a:t>President of the Treasury Board of Canada Mandate Letter </a:t>
            </a:r>
            <a:r>
              <a:rPr lang="en-US" dirty="0" smtClean="0"/>
              <a:t>(Scott </a:t>
            </a:r>
            <a:r>
              <a:rPr lang="en-US" dirty="0" err="1" smtClean="0"/>
              <a:t>Brison</a:t>
            </a:r>
            <a:r>
              <a:rPr lang="en-US" dirty="0" smtClean="0"/>
              <a:t>)</a:t>
            </a:r>
          </a:p>
          <a:p>
            <a:pPr lvl="1"/>
            <a:r>
              <a:rPr lang="en-US" dirty="0" smtClean="0"/>
              <a:t>“Strengthen </a:t>
            </a:r>
            <a:r>
              <a:rPr lang="en-US" dirty="0"/>
              <a:t>oversight on government advertising and modernize the Communications Policy of the Government of Canada to reflect the modern digital environment</a:t>
            </a:r>
            <a:r>
              <a:rPr lang="en-US" dirty="0" smtClean="0"/>
              <a:t>.” (</a:t>
            </a:r>
            <a:r>
              <a:rPr lang="en-US" b="1" dirty="0" smtClean="0"/>
              <a:t>Priority 2</a:t>
            </a:r>
            <a:r>
              <a:rPr lang="en-US" dirty="0" smtClean="0"/>
              <a:t>)</a:t>
            </a:r>
          </a:p>
          <a:p>
            <a:pPr lvl="1"/>
            <a:r>
              <a:rPr lang="en-US" dirty="0" smtClean="0"/>
              <a:t>“Take </a:t>
            </a:r>
            <a:r>
              <a:rPr lang="en-US" dirty="0"/>
              <a:t>a leadership role to review policies to improve the use of evidence and data in program innovation and evaluation, more open data, and a more modern approach to comptrollership</a:t>
            </a:r>
            <a:r>
              <a:rPr lang="en-US" dirty="0" smtClean="0"/>
              <a:t>.” (</a:t>
            </a:r>
            <a:r>
              <a:rPr lang="en-US" b="1" dirty="0" smtClean="0"/>
              <a:t>Priority 3</a:t>
            </a:r>
            <a:r>
              <a:rPr lang="en-US" dirty="0" smtClean="0"/>
              <a:t>)</a:t>
            </a:r>
          </a:p>
          <a:p>
            <a:pPr lvl="1"/>
            <a:r>
              <a:rPr lang="en-US" dirty="0" smtClean="0"/>
              <a:t>“</a:t>
            </a:r>
            <a:r>
              <a:rPr lang="en-US" dirty="0"/>
              <a:t>Accelerate and expand open data initiatives and make government data available digitally, so that Canadians can easily access and use </a:t>
            </a:r>
            <a:r>
              <a:rPr lang="en-US" dirty="0" smtClean="0"/>
              <a:t>it.” (</a:t>
            </a:r>
            <a:r>
              <a:rPr lang="en-US" b="1" dirty="0" smtClean="0"/>
              <a:t>Priority 7</a:t>
            </a:r>
            <a:r>
              <a:rPr lang="en-US" dirty="0" smtClean="0"/>
              <a:t>)</a:t>
            </a:r>
          </a:p>
          <a:p>
            <a:pPr lvl="1"/>
            <a:r>
              <a:rPr lang="en-US" dirty="0" smtClean="0"/>
              <a:t>“</a:t>
            </a:r>
            <a:r>
              <a:rPr lang="en-US" dirty="0"/>
              <a:t>Work with the Minister of Justice to enhance the openness of government, including leading a review of the Access to Information Act to ensure that Canadians have easier access to their own personal information, that the Information Commissioner is empowered to order government information to be released and that the Act applies appropriately to the Prime Minister’s and Ministers’ Offices, as well as administrative institutions that support Parliament and the </a:t>
            </a:r>
            <a:r>
              <a:rPr lang="en-US" dirty="0" smtClean="0"/>
              <a:t>courts.” (</a:t>
            </a:r>
            <a:r>
              <a:rPr lang="en-US" b="1" dirty="0" smtClean="0"/>
              <a:t>Priority 8</a:t>
            </a:r>
            <a:r>
              <a:rPr lang="en-US" dirty="0" smtClean="0"/>
              <a:t>)</a:t>
            </a:r>
            <a:endParaRPr lang="en-CA" dirty="0"/>
          </a:p>
        </p:txBody>
      </p:sp>
    </p:spTree>
    <p:extLst>
      <p:ext uri="{BB962C8B-B14F-4D97-AF65-F5344CB8AC3E}">
        <p14:creationId xmlns:p14="http://schemas.microsoft.com/office/powerpoint/2010/main" val="40357469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A-VI(iv). </a:t>
            </a:r>
            <a:r>
              <a:rPr lang="en-US" dirty="0"/>
              <a:t>Ministerial Mandate </a:t>
            </a:r>
            <a:r>
              <a:rPr lang="en-US" dirty="0" smtClean="0"/>
              <a:t>Letters</a:t>
            </a:r>
            <a:endParaRPr lang="en-CA" dirty="0"/>
          </a:p>
        </p:txBody>
      </p:sp>
      <p:sp>
        <p:nvSpPr>
          <p:cNvPr id="3" name="Content Placeholder 2"/>
          <p:cNvSpPr>
            <a:spLocks noGrp="1"/>
          </p:cNvSpPr>
          <p:nvPr>
            <p:ph idx="1"/>
          </p:nvPr>
        </p:nvSpPr>
        <p:spPr/>
        <p:txBody>
          <a:bodyPr>
            <a:normAutofit fontScale="92500" lnSpcReduction="20000"/>
          </a:bodyPr>
          <a:lstStyle/>
          <a:p>
            <a:r>
              <a:rPr lang="en-US" dirty="0" smtClean="0">
                <a:hlinkClick r:id="rId2"/>
              </a:rPr>
              <a:t>Minister of Innovation, Science and Economic Development Mandate Letter </a:t>
            </a:r>
            <a:r>
              <a:rPr lang="en-US" dirty="0" smtClean="0"/>
              <a:t>(</a:t>
            </a:r>
            <a:r>
              <a:rPr lang="en-US" dirty="0" err="1" smtClean="0"/>
              <a:t>Navdeep</a:t>
            </a:r>
            <a:r>
              <a:rPr lang="en-US" dirty="0" smtClean="0"/>
              <a:t> </a:t>
            </a:r>
            <a:r>
              <a:rPr lang="en-US" dirty="0" err="1" smtClean="0"/>
              <a:t>Bains</a:t>
            </a:r>
            <a:r>
              <a:rPr lang="en-US" dirty="0" smtClean="0"/>
              <a:t>)</a:t>
            </a:r>
          </a:p>
          <a:p>
            <a:pPr lvl="1"/>
            <a:r>
              <a:rPr lang="en-US" dirty="0" smtClean="0"/>
              <a:t>“</a:t>
            </a:r>
            <a:r>
              <a:rPr lang="en-US" dirty="0"/>
              <a:t>Restore the long-form census and update legislation governing Statistics Canada to reinforce the institution’s </a:t>
            </a:r>
            <a:r>
              <a:rPr lang="en-US" dirty="0" smtClean="0"/>
              <a:t>independence.” (</a:t>
            </a:r>
            <a:r>
              <a:rPr lang="en-US" b="1" dirty="0" smtClean="0"/>
              <a:t>Priority 1</a:t>
            </a:r>
            <a:r>
              <a:rPr lang="en-US" dirty="0" smtClean="0"/>
              <a:t>)</a:t>
            </a:r>
          </a:p>
          <a:p>
            <a:pPr lvl="1"/>
            <a:r>
              <a:rPr lang="en-US" dirty="0" smtClean="0"/>
              <a:t>“Improve </a:t>
            </a:r>
            <a:r>
              <a:rPr lang="en-US" dirty="0"/>
              <a:t>the quality of publicly available data in Canada.  This will require working with Statistics Canada, the President of the Treasury Board and other departments and agencies to develop an Open Data initiative that would consider big data and make more of the data paid for by Canadians available to the public</a:t>
            </a:r>
            <a:r>
              <a:rPr lang="en-US" dirty="0" smtClean="0"/>
              <a:t>.” (</a:t>
            </a:r>
            <a:r>
              <a:rPr lang="en-US" b="1" dirty="0" smtClean="0"/>
              <a:t>Priority 2</a:t>
            </a:r>
            <a:r>
              <a:rPr lang="en-US" dirty="0" smtClean="0"/>
              <a:t>) </a:t>
            </a:r>
          </a:p>
          <a:p>
            <a:pPr lvl="1"/>
            <a:r>
              <a:rPr lang="en-US" dirty="0" smtClean="0"/>
              <a:t>“Develop </a:t>
            </a:r>
            <a:r>
              <a:rPr lang="en-US" dirty="0"/>
              <a:t>an Innovation Agenda that </a:t>
            </a:r>
            <a:r>
              <a:rPr lang="en-US" dirty="0" smtClean="0"/>
              <a:t>includes:…” (</a:t>
            </a:r>
            <a:r>
              <a:rPr lang="en-US" b="1" dirty="0" smtClean="0"/>
              <a:t>Priority 3</a:t>
            </a:r>
            <a:r>
              <a:rPr lang="en-US" dirty="0" smtClean="0"/>
              <a:t>)</a:t>
            </a:r>
          </a:p>
          <a:p>
            <a:pPr lvl="1"/>
            <a:r>
              <a:rPr lang="en-US" dirty="0" smtClean="0"/>
              <a:t>“Support </a:t>
            </a:r>
            <a:r>
              <a:rPr lang="en-US" dirty="0"/>
              <a:t>the Minister of Science in establishing new Canada Research Chairs in sustainable technologies</a:t>
            </a:r>
            <a:r>
              <a:rPr lang="en-US" dirty="0" smtClean="0"/>
              <a:t>.” (</a:t>
            </a:r>
            <a:r>
              <a:rPr lang="en-US" b="1" dirty="0" smtClean="0"/>
              <a:t>Priority 9</a:t>
            </a:r>
            <a:r>
              <a:rPr lang="en-US" dirty="0" smtClean="0"/>
              <a:t>)</a:t>
            </a:r>
          </a:p>
          <a:p>
            <a:pPr lvl="1"/>
            <a:r>
              <a:rPr lang="en-US" dirty="0" smtClean="0"/>
              <a:t>“Increase </a:t>
            </a:r>
            <a:r>
              <a:rPr lang="en-US" dirty="0"/>
              <a:t>high-speed broadband coverage and work to support competition, choice and availability of services, and foster a strong investment environment for telecommunications services to keep Canada at the leading edge of the digital economy</a:t>
            </a:r>
            <a:r>
              <a:rPr lang="en-US" dirty="0" smtClean="0"/>
              <a:t>.” (</a:t>
            </a:r>
            <a:r>
              <a:rPr lang="en-US" b="1" dirty="0" smtClean="0"/>
              <a:t>Priority 10</a:t>
            </a:r>
            <a:r>
              <a:rPr lang="en-US" dirty="0" smtClean="0"/>
              <a:t>)</a:t>
            </a:r>
            <a:endParaRPr lang="en-CA" dirty="0"/>
          </a:p>
        </p:txBody>
      </p:sp>
    </p:spTree>
    <p:extLst>
      <p:ext uri="{BB962C8B-B14F-4D97-AF65-F5344CB8AC3E}">
        <p14:creationId xmlns:p14="http://schemas.microsoft.com/office/powerpoint/2010/main" val="25775198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 Limitations of Information Policy</a:t>
            </a:r>
            <a:endParaRPr lang="en-CA" dirty="0"/>
          </a:p>
        </p:txBody>
      </p:sp>
      <p:sp>
        <p:nvSpPr>
          <p:cNvPr id="3" name="Content Placeholder 2"/>
          <p:cNvSpPr>
            <a:spLocks noGrp="1"/>
          </p:cNvSpPr>
          <p:nvPr>
            <p:ph idx="1"/>
          </p:nvPr>
        </p:nvSpPr>
        <p:spPr/>
        <p:txBody>
          <a:bodyPr>
            <a:normAutofit/>
          </a:bodyPr>
          <a:lstStyle/>
          <a:p>
            <a:r>
              <a:rPr lang="en-US" dirty="0" smtClean="0"/>
              <a:t>Information policy dynamic and complex, but also comparatively new</a:t>
            </a:r>
          </a:p>
          <a:p>
            <a:endParaRPr lang="en-US" dirty="0"/>
          </a:p>
          <a:p>
            <a:r>
              <a:rPr lang="en-US" dirty="0" smtClean="0"/>
              <a:t>Defining </a:t>
            </a:r>
            <a:r>
              <a:rPr lang="en-US" dirty="0" smtClean="0"/>
              <a:t>information is difficult</a:t>
            </a:r>
          </a:p>
          <a:p>
            <a:pPr lvl="1"/>
            <a:r>
              <a:rPr lang="en-US" dirty="0" smtClean="0"/>
              <a:t>Is there an ideal definition for policy purposes</a:t>
            </a:r>
            <a:r>
              <a:rPr lang="en-US" dirty="0" smtClean="0"/>
              <a:t>?</a:t>
            </a:r>
          </a:p>
          <a:p>
            <a:pPr lvl="1"/>
            <a:r>
              <a:rPr lang="en-US" dirty="0" err="1" smtClean="0"/>
              <a:t>Roszak</a:t>
            </a:r>
            <a:r>
              <a:rPr lang="en-US" dirty="0" smtClean="0"/>
              <a:t> (2004, p. 19) notes that “information” is the “</a:t>
            </a:r>
            <a:r>
              <a:rPr lang="en-US" dirty="0" err="1" smtClean="0"/>
              <a:t>godword</a:t>
            </a:r>
            <a:r>
              <a:rPr lang="en-US" dirty="0" smtClean="0"/>
              <a:t>” of our times, noting:</a:t>
            </a:r>
          </a:p>
          <a:p>
            <a:pPr lvl="2"/>
            <a:r>
              <a:rPr lang="en-US" dirty="0" smtClean="0"/>
              <a:t>“Information smacks of safe neutrality; it is simple, helpful heaping up of unassailable facts. In that innocent guise, it is the perfect starting point for a technocratic political agenda that wants as little exposure for its objectives as possible. After all, what can anyone say against information.” </a:t>
            </a:r>
            <a:endParaRPr lang="en-US" dirty="0" smtClean="0"/>
          </a:p>
          <a:p>
            <a:pPr lvl="1"/>
            <a:endParaRPr lang="en-US" dirty="0"/>
          </a:p>
          <a:p>
            <a:endParaRPr lang="en-US" dirty="0"/>
          </a:p>
          <a:p>
            <a:endParaRPr lang="en-US" dirty="0"/>
          </a:p>
          <a:p>
            <a:pPr lvl="1"/>
            <a:endParaRPr lang="en-CA" dirty="0"/>
          </a:p>
        </p:txBody>
      </p:sp>
    </p:spTree>
    <p:extLst>
      <p:ext uri="{BB962C8B-B14F-4D97-AF65-F5344CB8AC3E}">
        <p14:creationId xmlns:p14="http://schemas.microsoft.com/office/powerpoint/2010/main" val="12614922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B-I(ii). </a:t>
            </a:r>
            <a:r>
              <a:rPr lang="en-US" dirty="0"/>
              <a:t>Limitations of Information Policy</a:t>
            </a:r>
            <a:endParaRPr lang="en-CA" dirty="0"/>
          </a:p>
        </p:txBody>
      </p:sp>
      <p:sp>
        <p:nvSpPr>
          <p:cNvPr id="3" name="Content Placeholder 2"/>
          <p:cNvSpPr>
            <a:spLocks noGrp="1"/>
          </p:cNvSpPr>
          <p:nvPr>
            <p:ph idx="1"/>
          </p:nvPr>
        </p:nvSpPr>
        <p:spPr/>
        <p:txBody>
          <a:bodyPr/>
          <a:lstStyle/>
          <a:p>
            <a:r>
              <a:rPr lang="en-US" dirty="0" smtClean="0"/>
              <a:t>Rowlands (1997) summarizes many of the critiques of information policy, including:</a:t>
            </a:r>
          </a:p>
          <a:p>
            <a:pPr lvl="1"/>
            <a:r>
              <a:rPr lang="en-US" dirty="0" smtClean="0"/>
              <a:t>Lack of agreement on what constitutes information policy and a coherent theoretical framework (from </a:t>
            </a:r>
            <a:r>
              <a:rPr lang="en-US" dirty="0" err="1" smtClean="0"/>
              <a:t>Kajberg</a:t>
            </a:r>
            <a:r>
              <a:rPr lang="en-US" dirty="0" smtClean="0"/>
              <a:t> and </a:t>
            </a:r>
            <a:r>
              <a:rPr lang="en-US" dirty="0" err="1" smtClean="0"/>
              <a:t>Kristiansson</a:t>
            </a:r>
            <a:r>
              <a:rPr lang="en-US" dirty="0" smtClean="0"/>
              <a:t> (1996))</a:t>
            </a:r>
          </a:p>
          <a:p>
            <a:pPr lvl="1"/>
            <a:r>
              <a:rPr lang="en-US" dirty="0" smtClean="0"/>
              <a:t>Significant definitional problems with terms ‘information’, ‘policy’ and ‘information policy’ (from Browne (1996))</a:t>
            </a:r>
          </a:p>
          <a:p>
            <a:pPr lvl="1"/>
            <a:r>
              <a:rPr lang="en-US" dirty="0" smtClean="0"/>
              <a:t>Lack of ontological and epistemological validity – to some degree the field is just a collection of topics of interest to librarians and information scientists (from </a:t>
            </a:r>
            <a:r>
              <a:rPr lang="en-US" dirty="0" err="1" smtClean="0"/>
              <a:t>Aldhouse</a:t>
            </a:r>
            <a:r>
              <a:rPr lang="en-US" dirty="0" smtClean="0"/>
              <a:t>, (1997))</a:t>
            </a:r>
          </a:p>
          <a:p>
            <a:pPr lvl="1"/>
            <a:r>
              <a:rPr lang="en-US" dirty="0" smtClean="0"/>
              <a:t>Sheer complexity of the field makes it impractical for the state to effectively and coherently create policy</a:t>
            </a:r>
            <a:endParaRPr lang="en-CA" dirty="0"/>
          </a:p>
        </p:txBody>
      </p:sp>
    </p:spTree>
    <p:extLst>
      <p:ext uri="{BB962C8B-B14F-4D97-AF65-F5344CB8AC3E}">
        <p14:creationId xmlns:p14="http://schemas.microsoft.com/office/powerpoint/2010/main" val="29180215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B-II. Diffuseness of Information Policy</a:t>
            </a:r>
            <a:endParaRPr lang="en-CA" dirty="0"/>
          </a:p>
        </p:txBody>
      </p:sp>
      <p:sp>
        <p:nvSpPr>
          <p:cNvPr id="3" name="Content Placeholder 2"/>
          <p:cNvSpPr>
            <a:spLocks noGrp="1"/>
          </p:cNvSpPr>
          <p:nvPr>
            <p:ph idx="1"/>
          </p:nvPr>
        </p:nvSpPr>
        <p:spPr/>
        <p:txBody>
          <a:bodyPr/>
          <a:lstStyle/>
          <a:p>
            <a:r>
              <a:rPr lang="en-US" dirty="0" smtClean="0"/>
              <a:t>In Canada, and specifically at the federal level, there is a diffuseness of information policy </a:t>
            </a:r>
          </a:p>
          <a:p>
            <a:pPr lvl="1"/>
            <a:r>
              <a:rPr lang="en-US" dirty="0" smtClean="0"/>
              <a:t>No single department in charge of information policy</a:t>
            </a:r>
          </a:p>
          <a:p>
            <a:pPr lvl="1"/>
            <a:r>
              <a:rPr lang="en-US" dirty="0" smtClean="0"/>
              <a:t>Some major departments in information policy also have other important responsibilities </a:t>
            </a:r>
            <a:r>
              <a:rPr lang="en-US" dirty="0" smtClean="0"/>
              <a:t>(ISED and </a:t>
            </a:r>
            <a:r>
              <a:rPr lang="en-US" dirty="0" smtClean="0"/>
              <a:t>Heritage)</a:t>
            </a:r>
          </a:p>
          <a:p>
            <a:pPr lvl="1"/>
            <a:r>
              <a:rPr lang="en-US" dirty="0" smtClean="0"/>
              <a:t>Ministries and departments shift over time – from 1969 to 1996 there was a Canadian Department of </a:t>
            </a:r>
            <a:r>
              <a:rPr lang="en-US" dirty="0" smtClean="0"/>
              <a:t>Communications</a:t>
            </a:r>
          </a:p>
          <a:p>
            <a:pPr lvl="1"/>
            <a:r>
              <a:rPr lang="en-US" dirty="0" smtClean="0"/>
              <a:t>Policy and regulatory bifurcation in some areas</a:t>
            </a:r>
            <a:r>
              <a:rPr lang="en-US" dirty="0" smtClean="0"/>
              <a:t> (e.g. ISED and CRTC; ISED, Heritage and the Copyright Board)</a:t>
            </a:r>
            <a:endParaRPr lang="en-US" dirty="0" smtClean="0"/>
          </a:p>
          <a:p>
            <a:pPr lvl="1"/>
            <a:r>
              <a:rPr lang="en-US" dirty="0" smtClean="0"/>
              <a:t>While </a:t>
            </a:r>
            <a:r>
              <a:rPr lang="en-US" dirty="0"/>
              <a:t>manifest information policies are easier to examine, latent information policies often escape policy </a:t>
            </a:r>
            <a:r>
              <a:rPr lang="en-US" dirty="0" smtClean="0"/>
              <a:t>analyses and can emanate from a range of federal departments</a:t>
            </a:r>
            <a:endParaRPr lang="en-US" dirty="0"/>
          </a:p>
          <a:p>
            <a:pPr lvl="1"/>
            <a:endParaRPr lang="en-US" dirty="0" smtClean="0"/>
          </a:p>
          <a:p>
            <a:pPr lvl="1"/>
            <a:endParaRPr lang="en-CA" dirty="0"/>
          </a:p>
        </p:txBody>
      </p:sp>
    </p:spTree>
    <p:extLst>
      <p:ext uri="{BB962C8B-B14F-4D97-AF65-F5344CB8AC3E}">
        <p14:creationId xmlns:p14="http://schemas.microsoft.com/office/powerpoint/2010/main" val="28167423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B-III. Pervasiveness of Information</a:t>
            </a:r>
            <a:endParaRPr lang="en-CA" dirty="0"/>
          </a:p>
        </p:txBody>
      </p:sp>
      <p:sp>
        <p:nvSpPr>
          <p:cNvPr id="3" name="Content Placeholder 2"/>
          <p:cNvSpPr>
            <a:spLocks noGrp="1"/>
          </p:cNvSpPr>
          <p:nvPr>
            <p:ph idx="1"/>
          </p:nvPr>
        </p:nvSpPr>
        <p:spPr>
          <a:xfrm>
            <a:off x="457200" y="1600200"/>
            <a:ext cx="7499176" cy="4853136"/>
          </a:xfrm>
        </p:spPr>
        <p:txBody>
          <a:bodyPr/>
          <a:lstStyle/>
          <a:p>
            <a:r>
              <a:rPr lang="en-US" dirty="0" smtClean="0"/>
              <a:t>One problem with ‘information policy’ is the centrality of information to policy in general</a:t>
            </a:r>
          </a:p>
          <a:p>
            <a:endParaRPr lang="en-US" dirty="0"/>
          </a:p>
          <a:p>
            <a:r>
              <a:rPr lang="en-US" dirty="0" smtClean="0"/>
              <a:t>All policy fields require information, but that doesn’t make their policies ‘information policies’ </a:t>
            </a:r>
          </a:p>
          <a:p>
            <a:endParaRPr lang="en-US" dirty="0"/>
          </a:p>
          <a:p>
            <a:r>
              <a:rPr lang="en-US" dirty="0" smtClean="0"/>
              <a:t>Health information, financial information and education (and in Canada language) policies have significant information policy aspects</a:t>
            </a:r>
            <a:endParaRPr lang="en-CA" dirty="0"/>
          </a:p>
        </p:txBody>
      </p:sp>
    </p:spTree>
    <p:extLst>
      <p:ext uri="{BB962C8B-B14F-4D97-AF65-F5344CB8AC3E}">
        <p14:creationId xmlns:p14="http://schemas.microsoft.com/office/powerpoint/2010/main" val="24017676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B-IV. Braman’s Definitions of Information (2006)</a:t>
            </a:r>
            <a:endParaRPr lang="en-US" dirty="0"/>
          </a:p>
        </p:txBody>
      </p:sp>
      <p:sp>
        <p:nvSpPr>
          <p:cNvPr id="3" name="Content Placeholder 2"/>
          <p:cNvSpPr>
            <a:spLocks noGrp="1"/>
          </p:cNvSpPr>
          <p:nvPr>
            <p:ph idx="1"/>
          </p:nvPr>
        </p:nvSpPr>
        <p:spPr/>
        <p:txBody>
          <a:bodyPr>
            <a:normAutofit lnSpcReduction="10000"/>
          </a:bodyPr>
          <a:lstStyle/>
          <a:p>
            <a:r>
              <a:rPr lang="en-US" dirty="0" smtClean="0"/>
              <a:t>Information as resource</a:t>
            </a:r>
          </a:p>
          <a:p>
            <a:r>
              <a:rPr lang="en-US" dirty="0" smtClean="0"/>
              <a:t>Information as commodity</a:t>
            </a:r>
          </a:p>
          <a:p>
            <a:r>
              <a:rPr lang="en-US" dirty="0" smtClean="0"/>
              <a:t>Information as perception of pattern</a:t>
            </a:r>
          </a:p>
          <a:p>
            <a:r>
              <a:rPr lang="en-US" dirty="0" smtClean="0"/>
              <a:t>Information as agent</a:t>
            </a:r>
          </a:p>
          <a:p>
            <a:r>
              <a:rPr lang="en-US" dirty="0" smtClean="0"/>
              <a:t>Information as a basin of possibility</a:t>
            </a:r>
          </a:p>
          <a:p>
            <a:r>
              <a:rPr lang="en-US" dirty="0" smtClean="0"/>
              <a:t>Information as a constitutive force in society</a:t>
            </a:r>
          </a:p>
          <a:p>
            <a:endParaRPr lang="en-US" dirty="0"/>
          </a:p>
          <a:p>
            <a:r>
              <a:rPr lang="en-US" dirty="0" smtClean="0"/>
              <a:t>While her use of multiple definitions is not novel, Braman’s approaches the concept of defining information from a policy-making context </a:t>
            </a:r>
          </a:p>
          <a:p>
            <a:endParaRPr lang="en-US" dirty="0"/>
          </a:p>
          <a:p>
            <a:r>
              <a:rPr lang="en-US" dirty="0" smtClean="0"/>
              <a:t>Note that Braman first proposed a similar set of definitions in 1989</a:t>
            </a:r>
          </a:p>
        </p:txBody>
      </p:sp>
    </p:spTree>
    <p:extLst>
      <p:ext uri="{BB962C8B-B14F-4D97-AF65-F5344CB8AC3E}">
        <p14:creationId xmlns:p14="http://schemas.microsoft.com/office/powerpoint/2010/main" val="31235130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B-V. </a:t>
            </a:r>
            <a:r>
              <a:rPr lang="en-US" dirty="0" smtClean="0"/>
              <a:t>Economics of Information</a:t>
            </a:r>
            <a:endParaRPr lang="en-CA" dirty="0"/>
          </a:p>
        </p:txBody>
      </p:sp>
      <p:sp>
        <p:nvSpPr>
          <p:cNvPr id="3" name="Content Placeholder 2"/>
          <p:cNvSpPr>
            <a:spLocks noGrp="1"/>
          </p:cNvSpPr>
          <p:nvPr>
            <p:ph idx="1"/>
          </p:nvPr>
        </p:nvSpPr>
        <p:spPr/>
        <p:txBody>
          <a:bodyPr/>
          <a:lstStyle/>
          <a:p>
            <a:r>
              <a:rPr lang="en-US" dirty="0" smtClean="0"/>
              <a:t>The economic aspects of information further complicate information policy</a:t>
            </a:r>
          </a:p>
          <a:p>
            <a:pPr lvl="1"/>
            <a:r>
              <a:rPr lang="en-US" dirty="0" smtClean="0"/>
              <a:t>Historically information was under-theorized in economic thought</a:t>
            </a:r>
          </a:p>
          <a:p>
            <a:pPr lvl="1"/>
            <a:r>
              <a:rPr lang="en-US" dirty="0" smtClean="0"/>
              <a:t>Now information is seen as both an economic commodity and a resource that influences commodity prices and behaviour</a:t>
            </a:r>
          </a:p>
          <a:p>
            <a:pPr lvl="1"/>
            <a:r>
              <a:rPr lang="en-US" dirty="0" smtClean="0"/>
              <a:t>Information work/labour was also historically neglected, but now it is heavily theorized</a:t>
            </a:r>
          </a:p>
          <a:p>
            <a:pPr lvl="1"/>
            <a:endParaRPr lang="en-US" dirty="0"/>
          </a:p>
          <a:p>
            <a:r>
              <a:rPr lang="en-US" dirty="0" smtClean="0"/>
              <a:t>Concept of information policy can be traced to </a:t>
            </a:r>
            <a:r>
              <a:rPr lang="en-US" dirty="0" err="1" smtClean="0"/>
              <a:t>Porat</a:t>
            </a:r>
            <a:r>
              <a:rPr lang="en-US" dirty="0" smtClean="0"/>
              <a:t> (1977) who was writing from an economic perspective</a:t>
            </a:r>
          </a:p>
          <a:p>
            <a:endParaRPr lang="en-US" dirty="0"/>
          </a:p>
          <a:p>
            <a:r>
              <a:rPr lang="en-US" dirty="0" smtClean="0"/>
              <a:t>Economic </a:t>
            </a:r>
            <a:r>
              <a:rPr lang="en-US" dirty="0" smtClean="0"/>
              <a:t>(fiscal) policy also functions as a meta-policy constricting or enabling government action</a:t>
            </a:r>
          </a:p>
          <a:p>
            <a:endParaRPr lang="en-US" dirty="0"/>
          </a:p>
          <a:p>
            <a:endParaRPr lang="en-CA" dirty="0"/>
          </a:p>
        </p:txBody>
      </p:sp>
    </p:spTree>
    <p:extLst>
      <p:ext uri="{BB962C8B-B14F-4D97-AF65-F5344CB8AC3E}">
        <p14:creationId xmlns:p14="http://schemas.microsoft.com/office/powerpoint/2010/main" val="2825851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CA" dirty="0"/>
          </a:p>
        </p:txBody>
      </p:sp>
      <p:sp>
        <p:nvSpPr>
          <p:cNvPr id="3" name="Content Placeholder 2"/>
          <p:cNvSpPr>
            <a:spLocks noGrp="1"/>
          </p:cNvSpPr>
          <p:nvPr>
            <p:ph idx="1"/>
          </p:nvPr>
        </p:nvSpPr>
        <p:spPr/>
        <p:txBody>
          <a:bodyPr/>
          <a:lstStyle/>
          <a:p>
            <a:pPr marL="114300" indent="0">
              <a:buNone/>
            </a:pPr>
            <a:r>
              <a:rPr lang="en-US" dirty="0" smtClean="0"/>
              <a:t>	A. Definition and Scope of Information Policy</a:t>
            </a:r>
          </a:p>
          <a:p>
            <a:pPr marL="114300" indent="0">
              <a:buNone/>
            </a:pPr>
            <a:endParaRPr lang="en-US" dirty="0" smtClean="0"/>
          </a:p>
          <a:p>
            <a:pPr marL="114300" indent="0">
              <a:buNone/>
            </a:pPr>
            <a:r>
              <a:rPr lang="en-US" dirty="0"/>
              <a:t>	</a:t>
            </a:r>
            <a:r>
              <a:rPr lang="en-US" dirty="0" smtClean="0"/>
              <a:t>B. Facets of Information Policy</a:t>
            </a:r>
          </a:p>
          <a:p>
            <a:pPr marL="114300" indent="0">
              <a:buNone/>
            </a:pPr>
            <a:endParaRPr lang="en-US" dirty="0" smtClean="0"/>
          </a:p>
        </p:txBody>
      </p:sp>
    </p:spTree>
    <p:extLst>
      <p:ext uri="{BB962C8B-B14F-4D97-AF65-F5344CB8AC3E}">
        <p14:creationId xmlns:p14="http://schemas.microsoft.com/office/powerpoint/2010/main" val="16626623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B-VI</a:t>
            </a:r>
            <a:r>
              <a:rPr lang="en-US" dirty="0" smtClean="0"/>
              <a:t>. Role of Discourse</a:t>
            </a:r>
            <a:endParaRPr lang="en-CA" dirty="0"/>
          </a:p>
        </p:txBody>
      </p:sp>
      <p:sp>
        <p:nvSpPr>
          <p:cNvPr id="3" name="Content Placeholder 2"/>
          <p:cNvSpPr>
            <a:spLocks noGrp="1"/>
          </p:cNvSpPr>
          <p:nvPr>
            <p:ph idx="1"/>
          </p:nvPr>
        </p:nvSpPr>
        <p:spPr/>
        <p:txBody>
          <a:bodyPr/>
          <a:lstStyle/>
          <a:p>
            <a:r>
              <a:rPr lang="en-US" dirty="0" smtClean="0"/>
              <a:t>Discourse is crucial – words matter</a:t>
            </a:r>
          </a:p>
          <a:p>
            <a:pPr lvl="1"/>
            <a:r>
              <a:rPr lang="en-US" dirty="0" smtClean="0"/>
              <a:t>Access to information v. freedom of information v. right to information</a:t>
            </a:r>
          </a:p>
          <a:p>
            <a:pPr lvl="1"/>
            <a:r>
              <a:rPr lang="en-US" dirty="0" smtClean="0"/>
              <a:t>Copyright v. rights of authors; intellectual property v. copyrights and patents</a:t>
            </a:r>
          </a:p>
          <a:p>
            <a:pPr lvl="1"/>
            <a:r>
              <a:rPr lang="en-US" dirty="0" smtClean="0"/>
              <a:t>Digital economy, post-industrial society, information age</a:t>
            </a:r>
          </a:p>
          <a:p>
            <a:endParaRPr lang="en-US" dirty="0"/>
          </a:p>
          <a:p>
            <a:r>
              <a:rPr lang="en-US" dirty="0" smtClean="0"/>
              <a:t>Discourse has a reflexive relationship with policy</a:t>
            </a:r>
          </a:p>
          <a:p>
            <a:pPr lvl="1"/>
            <a:r>
              <a:rPr lang="en-US" dirty="0" smtClean="0"/>
              <a:t>Discourse is used to frame policy, and policy shapes </a:t>
            </a:r>
            <a:r>
              <a:rPr lang="en-US" dirty="0" smtClean="0"/>
              <a:t>discourse</a:t>
            </a:r>
            <a:endParaRPr lang="en-US" dirty="0" smtClean="0"/>
          </a:p>
        </p:txBody>
      </p:sp>
    </p:spTree>
    <p:extLst>
      <p:ext uri="{BB962C8B-B14F-4D97-AF65-F5344CB8AC3E}">
        <p14:creationId xmlns:p14="http://schemas.microsoft.com/office/powerpoint/2010/main" val="14310031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B-VII</a:t>
            </a:r>
            <a:r>
              <a:rPr lang="en-US" dirty="0" smtClean="0"/>
              <a:t>. Policy and Power/Social Relations </a:t>
            </a:r>
            <a:endParaRPr lang="en-CA" dirty="0"/>
          </a:p>
        </p:txBody>
      </p:sp>
      <p:sp>
        <p:nvSpPr>
          <p:cNvPr id="3" name="Content Placeholder 2"/>
          <p:cNvSpPr>
            <a:spLocks noGrp="1"/>
          </p:cNvSpPr>
          <p:nvPr>
            <p:ph idx="1"/>
          </p:nvPr>
        </p:nvSpPr>
        <p:spPr/>
        <p:txBody>
          <a:bodyPr/>
          <a:lstStyle/>
          <a:p>
            <a:r>
              <a:rPr lang="en-US" dirty="0" smtClean="0"/>
              <a:t>All policy is heavily influenced by power and social relations</a:t>
            </a:r>
          </a:p>
          <a:p>
            <a:endParaRPr lang="en-US" dirty="0"/>
          </a:p>
          <a:p>
            <a:r>
              <a:rPr lang="en-US" dirty="0" smtClean="0"/>
              <a:t>In some cases power relations are obfuscated, but in other cases power relations are explicated</a:t>
            </a:r>
          </a:p>
          <a:p>
            <a:pPr lvl="1"/>
            <a:r>
              <a:rPr lang="en-US" dirty="0" smtClean="0"/>
              <a:t>Recent debate over the Canadian telecom industry has focused on explicating who has power (the Big 3, the government)</a:t>
            </a:r>
          </a:p>
          <a:p>
            <a:pPr lvl="1"/>
            <a:r>
              <a:rPr lang="en-US" dirty="0" smtClean="0"/>
              <a:t>Conversely, in intellectual property power relations are obscured</a:t>
            </a:r>
          </a:p>
          <a:p>
            <a:pPr lvl="1"/>
            <a:endParaRPr lang="en-US" dirty="0"/>
          </a:p>
          <a:p>
            <a:r>
              <a:rPr lang="en-US" dirty="0" smtClean="0"/>
              <a:t>Discourse is a key element for power obfuscation/explication</a:t>
            </a:r>
          </a:p>
          <a:p>
            <a:endParaRPr lang="en-US" dirty="0"/>
          </a:p>
          <a:p>
            <a:r>
              <a:rPr lang="en-US" dirty="0" smtClean="0"/>
              <a:t>Crucial to remember that information and property are extensions of social relations</a:t>
            </a:r>
            <a:endParaRPr lang="en-CA" dirty="0"/>
          </a:p>
        </p:txBody>
      </p:sp>
    </p:spTree>
    <p:extLst>
      <p:ext uri="{BB962C8B-B14F-4D97-AF65-F5344CB8AC3E}">
        <p14:creationId xmlns:p14="http://schemas.microsoft.com/office/powerpoint/2010/main" val="35261494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B-VIII</a:t>
            </a:r>
            <a:r>
              <a:rPr lang="en-US" sz="4000" dirty="0" smtClean="0"/>
              <a:t>. Communication Policy and/or/versus Information Policy</a:t>
            </a:r>
            <a:endParaRPr lang="en-CA" sz="4000" dirty="0"/>
          </a:p>
        </p:txBody>
      </p:sp>
      <p:sp>
        <p:nvSpPr>
          <p:cNvPr id="3" name="Content Placeholder 2"/>
          <p:cNvSpPr>
            <a:spLocks noGrp="1"/>
          </p:cNvSpPr>
          <p:nvPr>
            <p:ph idx="1"/>
          </p:nvPr>
        </p:nvSpPr>
        <p:spPr/>
        <p:txBody>
          <a:bodyPr/>
          <a:lstStyle/>
          <a:p>
            <a:r>
              <a:rPr lang="en-US" dirty="0" smtClean="0"/>
              <a:t>The relationship between information policy and communication policy is particularly </a:t>
            </a:r>
            <a:r>
              <a:rPr lang="en-US" dirty="0" smtClean="0"/>
              <a:t>tricky (Duff, 2004)</a:t>
            </a:r>
            <a:endParaRPr lang="en-US" dirty="0" smtClean="0"/>
          </a:p>
          <a:p>
            <a:pPr lvl="1"/>
            <a:r>
              <a:rPr lang="en-US" dirty="0" smtClean="0"/>
              <a:t>Difficult to define them in a mutually exclusive manner</a:t>
            </a:r>
          </a:p>
          <a:p>
            <a:pPr lvl="1"/>
            <a:r>
              <a:rPr lang="en-US" dirty="0" smtClean="0"/>
              <a:t>One can be seen as a subset of the other, though it is not clear which is superordinate</a:t>
            </a:r>
          </a:p>
          <a:p>
            <a:pPr lvl="1"/>
            <a:r>
              <a:rPr lang="en-US" dirty="0" smtClean="0"/>
              <a:t>A communication oriented lens for examining policy issues does have some advantages (specifically when examining communication rights versus information rights</a:t>
            </a:r>
            <a:r>
              <a:rPr lang="en-US" dirty="0" smtClean="0"/>
              <a:t>) (</a:t>
            </a:r>
            <a:r>
              <a:rPr lang="en-US" dirty="0" err="1" smtClean="0"/>
              <a:t>Birdsall</a:t>
            </a:r>
            <a:r>
              <a:rPr lang="en-US" dirty="0" smtClean="0"/>
              <a:t>, 2005)</a:t>
            </a:r>
            <a:endParaRPr lang="en-US" dirty="0" smtClean="0"/>
          </a:p>
          <a:p>
            <a:pPr lvl="1"/>
            <a:r>
              <a:rPr lang="en-US" dirty="0" smtClean="0"/>
              <a:t>Further complicated by increasing importance of ICTs which have information, communication and technological aspects</a:t>
            </a:r>
          </a:p>
          <a:p>
            <a:pPr lvl="1"/>
            <a:endParaRPr lang="en-CA" dirty="0"/>
          </a:p>
        </p:txBody>
      </p:sp>
    </p:spTree>
    <p:extLst>
      <p:ext uri="{BB962C8B-B14F-4D97-AF65-F5344CB8AC3E}">
        <p14:creationId xmlns:p14="http://schemas.microsoft.com/office/powerpoint/2010/main" val="41100198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B-IX. Information Policy and the Information Society</a:t>
            </a:r>
            <a:endParaRPr lang="en-CA" dirty="0"/>
          </a:p>
        </p:txBody>
      </p:sp>
      <p:sp>
        <p:nvSpPr>
          <p:cNvPr id="3" name="Content Placeholder 2"/>
          <p:cNvSpPr>
            <a:spLocks noGrp="1"/>
          </p:cNvSpPr>
          <p:nvPr>
            <p:ph idx="1"/>
          </p:nvPr>
        </p:nvSpPr>
        <p:spPr/>
        <p:txBody>
          <a:bodyPr/>
          <a:lstStyle/>
          <a:p>
            <a:r>
              <a:rPr lang="en-US" dirty="0" smtClean="0"/>
              <a:t>Ascendency of information policy as a policy area and area of study is often linked to the emergence of the idea of an information society</a:t>
            </a:r>
          </a:p>
          <a:p>
            <a:pPr lvl="1"/>
            <a:r>
              <a:rPr lang="en-US" dirty="0" smtClean="0"/>
              <a:t>“If we live in an information society, as many – although not all – believe, the information policy, it seems to follow, must be of paramount or at least major importance.” (Duff, 2004, p. 69)</a:t>
            </a:r>
          </a:p>
          <a:p>
            <a:pPr lvl="1"/>
            <a:endParaRPr lang="en-US" dirty="0" smtClean="0"/>
          </a:p>
          <a:p>
            <a:pPr lvl="1"/>
            <a:r>
              <a:rPr lang="en-US" dirty="0" smtClean="0"/>
              <a:t>“As a subject of study, information policy emerged as a distinct field during the last decades of the 20</a:t>
            </a:r>
            <a:r>
              <a:rPr lang="en-US" baseline="30000" dirty="0" smtClean="0"/>
              <a:t>th</a:t>
            </a:r>
            <a:r>
              <a:rPr lang="en-US" dirty="0" smtClean="0"/>
              <a:t> century as one manifestation of the shift from an industrial to an information society…” (</a:t>
            </a:r>
            <a:r>
              <a:rPr lang="en-US" dirty="0" err="1" smtClean="0"/>
              <a:t>Braman</a:t>
            </a:r>
            <a:r>
              <a:rPr lang="en-US" dirty="0" smtClean="0"/>
              <a:t>, 2011, p.1)</a:t>
            </a:r>
            <a:endParaRPr lang="en-CA" dirty="0"/>
          </a:p>
        </p:txBody>
      </p:sp>
    </p:spTree>
    <p:extLst>
      <p:ext uri="{BB962C8B-B14F-4D97-AF65-F5344CB8AC3E}">
        <p14:creationId xmlns:p14="http://schemas.microsoft.com/office/powerpoint/2010/main" val="21552741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Week</a:t>
            </a:r>
            <a:endParaRPr lang="en-CA" dirty="0"/>
          </a:p>
        </p:txBody>
      </p:sp>
      <p:sp>
        <p:nvSpPr>
          <p:cNvPr id="3" name="Content Placeholder 2"/>
          <p:cNvSpPr>
            <a:spLocks noGrp="1"/>
          </p:cNvSpPr>
          <p:nvPr>
            <p:ph idx="1"/>
          </p:nvPr>
        </p:nvSpPr>
        <p:spPr/>
        <p:txBody>
          <a:bodyPr/>
          <a:lstStyle/>
          <a:p>
            <a:r>
              <a:rPr lang="en-US" dirty="0" smtClean="0"/>
              <a:t>The information </a:t>
            </a:r>
            <a:r>
              <a:rPr lang="en-US" dirty="0" smtClean="0"/>
              <a:t>society?</a:t>
            </a:r>
            <a:endParaRPr lang="en-US" dirty="0" smtClean="0"/>
          </a:p>
          <a:p>
            <a:pPr lvl="1"/>
            <a:r>
              <a:rPr lang="en-US" dirty="0" smtClean="0"/>
              <a:t>Do we live in an information society, and what does this imply?</a:t>
            </a:r>
          </a:p>
          <a:p>
            <a:pPr lvl="1"/>
            <a:endParaRPr lang="en-US" dirty="0"/>
          </a:p>
          <a:p>
            <a:r>
              <a:rPr lang="en-US" dirty="0" smtClean="0"/>
              <a:t>Read</a:t>
            </a:r>
          </a:p>
          <a:p>
            <a:pPr lvl="1"/>
            <a:r>
              <a:rPr lang="en-US" dirty="0" smtClean="0"/>
              <a:t>Webster, Giddens, Bell </a:t>
            </a:r>
          </a:p>
          <a:p>
            <a:pPr lvl="1"/>
            <a:endParaRPr lang="en-US" dirty="0" smtClean="0"/>
          </a:p>
        </p:txBody>
      </p:sp>
    </p:spTree>
    <p:extLst>
      <p:ext uri="{BB962C8B-B14F-4D97-AF65-F5344CB8AC3E}">
        <p14:creationId xmlns:p14="http://schemas.microsoft.com/office/powerpoint/2010/main" val="13544236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CA" dirty="0"/>
          </a:p>
        </p:txBody>
      </p:sp>
      <p:sp>
        <p:nvSpPr>
          <p:cNvPr id="3" name="Content Placeholder 2"/>
          <p:cNvSpPr>
            <a:spLocks noGrp="1"/>
          </p:cNvSpPr>
          <p:nvPr>
            <p:ph idx="1"/>
          </p:nvPr>
        </p:nvSpPr>
        <p:spPr/>
        <p:txBody>
          <a:bodyPr>
            <a:normAutofit fontScale="62500" lnSpcReduction="20000"/>
          </a:bodyPr>
          <a:lstStyle/>
          <a:p>
            <a:r>
              <a:rPr lang="en-US" dirty="0" err="1" smtClean="0"/>
              <a:t>Birdsall</a:t>
            </a:r>
            <a:r>
              <a:rPr lang="en-US" dirty="0" smtClean="0"/>
              <a:t>, William F. 2005. “Libraries and the Communicative Citizen in the Twenty-first Century.” </a:t>
            </a:r>
            <a:r>
              <a:rPr lang="en-US" i="1" dirty="0" err="1" smtClean="0"/>
              <a:t>Libri</a:t>
            </a:r>
            <a:r>
              <a:rPr lang="en-US" dirty="0" smtClean="0"/>
              <a:t>, 55: 74-83.</a:t>
            </a:r>
          </a:p>
          <a:p>
            <a:r>
              <a:rPr lang="en-US" dirty="0" err="1" smtClean="0"/>
              <a:t>Braman</a:t>
            </a:r>
            <a:r>
              <a:rPr lang="en-US" dirty="0" smtClean="0"/>
              <a:t>, Sandra. 1989. “Defining Information: An Approach for Policy-Makers.” </a:t>
            </a:r>
            <a:r>
              <a:rPr lang="en-US" i="1" dirty="0" smtClean="0"/>
              <a:t>Telecommunications Policy</a:t>
            </a:r>
            <a:r>
              <a:rPr lang="en-US" dirty="0" smtClean="0"/>
              <a:t>, 13(3): 233-242.</a:t>
            </a:r>
          </a:p>
          <a:p>
            <a:r>
              <a:rPr lang="en-US" dirty="0" err="1" smtClean="0"/>
              <a:t>Braman</a:t>
            </a:r>
            <a:r>
              <a:rPr lang="en-US" dirty="0" smtClean="0"/>
              <a:t>, Sandra. 2006. </a:t>
            </a:r>
            <a:r>
              <a:rPr lang="en-US" i="1" dirty="0" smtClean="0"/>
              <a:t>Change of State</a:t>
            </a:r>
            <a:r>
              <a:rPr lang="en-US" dirty="0" smtClean="0"/>
              <a:t>. Cambridge, MA: MIT Press.</a:t>
            </a:r>
          </a:p>
          <a:p>
            <a:r>
              <a:rPr lang="en-US" dirty="0" err="1" smtClean="0"/>
              <a:t>Braman</a:t>
            </a:r>
            <a:r>
              <a:rPr lang="en-US" dirty="0" smtClean="0"/>
              <a:t>, Sandra. 2004. “Introduction: The Process of Emergence.” In The Emergent Global Information Policy Regime, Sandra </a:t>
            </a:r>
            <a:r>
              <a:rPr lang="en-US" dirty="0" err="1" smtClean="0"/>
              <a:t>Braman</a:t>
            </a:r>
            <a:r>
              <a:rPr lang="en-US" dirty="0" smtClean="0"/>
              <a:t>. Ed. </a:t>
            </a:r>
            <a:r>
              <a:rPr lang="en-US" dirty="0" err="1" smtClean="0"/>
              <a:t>Houndmills</a:t>
            </a:r>
            <a:r>
              <a:rPr lang="en-US" dirty="0" smtClean="0"/>
              <a:t>, UK: Palgrave. p. 1-11.</a:t>
            </a:r>
          </a:p>
          <a:p>
            <a:r>
              <a:rPr lang="en-US" dirty="0" err="1" smtClean="0"/>
              <a:t>Braman</a:t>
            </a:r>
            <a:r>
              <a:rPr lang="en-US" dirty="0" smtClean="0"/>
              <a:t>, Sandra. 2011. “Defining Information Policy.” </a:t>
            </a:r>
            <a:r>
              <a:rPr lang="en-US" i="1" dirty="0" smtClean="0"/>
              <a:t>Journal of Information Policy</a:t>
            </a:r>
            <a:r>
              <a:rPr lang="en-US" dirty="0" smtClean="0"/>
              <a:t>, 1: 1-5.</a:t>
            </a:r>
          </a:p>
          <a:p>
            <a:r>
              <a:rPr lang="en-US" dirty="0"/>
              <a:t>Duff, Alistair S. 2004. “The Past Present and Future of Information Policy: Towards a Normative Theory of the Information Society.” </a:t>
            </a:r>
            <a:r>
              <a:rPr lang="en-US" i="1" dirty="0"/>
              <a:t>Information, Communication and Society</a:t>
            </a:r>
            <a:r>
              <a:rPr lang="en-US" dirty="0"/>
              <a:t>, 7(1): 69-87.</a:t>
            </a:r>
          </a:p>
          <a:p>
            <a:r>
              <a:rPr lang="en-US" dirty="0" smtClean="0"/>
              <a:t>McClure, Charles R., and Paul T. Jaeger. 2008. “Government Information Policy Research: Importance, Approaches and Realities.” </a:t>
            </a:r>
            <a:r>
              <a:rPr lang="en-US" i="1" dirty="0" smtClean="0"/>
              <a:t>Library and Information Science Research</a:t>
            </a:r>
            <a:r>
              <a:rPr lang="en-US" dirty="0" smtClean="0"/>
              <a:t>, 30: 257-264</a:t>
            </a:r>
          </a:p>
          <a:p>
            <a:r>
              <a:rPr lang="en-US" dirty="0" err="1" smtClean="0"/>
              <a:t>Porat</a:t>
            </a:r>
            <a:r>
              <a:rPr lang="en-US" dirty="0" smtClean="0"/>
              <a:t>, Marc Uri. 1997. </a:t>
            </a:r>
            <a:r>
              <a:rPr lang="en-US" i="1" dirty="0" smtClean="0"/>
              <a:t>The Information Economy: Definition and Measurement</a:t>
            </a:r>
            <a:r>
              <a:rPr lang="en-US" dirty="0" smtClean="0"/>
              <a:t>. OT-SP-77-12. Washington: Office of Telecommunications.</a:t>
            </a:r>
          </a:p>
          <a:p>
            <a:r>
              <a:rPr lang="en-US" dirty="0" err="1" smtClean="0"/>
              <a:t>Roszak</a:t>
            </a:r>
            <a:r>
              <a:rPr lang="en-US" dirty="0" smtClean="0"/>
              <a:t>, Theodore. 1994. </a:t>
            </a:r>
            <a:r>
              <a:rPr lang="en-US" i="1" dirty="0" smtClean="0"/>
              <a:t>The Cult of Information. </a:t>
            </a:r>
            <a:r>
              <a:rPr lang="en-US" dirty="0" smtClean="0"/>
              <a:t>Berkeley, CA: University of California Press. </a:t>
            </a:r>
          </a:p>
          <a:p>
            <a:r>
              <a:rPr lang="en-US" dirty="0" smtClean="0"/>
              <a:t>Rowlands, Ian. 1997. “General Overview.” In </a:t>
            </a:r>
            <a:r>
              <a:rPr lang="en-US" i="1" dirty="0" smtClean="0"/>
              <a:t>Understanding Information Policy</a:t>
            </a:r>
            <a:r>
              <a:rPr lang="en-US" dirty="0" smtClean="0"/>
              <a:t>. Ian Rowlands Ed. London: Bowker. p. 1-16.</a:t>
            </a:r>
          </a:p>
          <a:p>
            <a:r>
              <a:rPr lang="en-US" dirty="0" err="1" smtClean="0"/>
              <a:t>Trosow</a:t>
            </a:r>
            <a:r>
              <a:rPr lang="en-US" dirty="0" smtClean="0"/>
              <a:t>, Samuel E. 2010. “A Holistic Model of Information Policy.” </a:t>
            </a:r>
            <a:r>
              <a:rPr lang="en-US" i="1" dirty="0" err="1" smtClean="0"/>
              <a:t>Feliciter</a:t>
            </a:r>
            <a:r>
              <a:rPr lang="en-US" i="1" dirty="0" smtClean="0"/>
              <a:t>, 56</a:t>
            </a:r>
            <a:r>
              <a:rPr lang="en-US" dirty="0" smtClean="0"/>
              <a:t>(2): 46-48.</a:t>
            </a:r>
          </a:p>
          <a:p>
            <a:r>
              <a:rPr lang="en-US" dirty="0" err="1" smtClean="0"/>
              <a:t>Yusof</a:t>
            </a:r>
            <a:r>
              <a:rPr lang="en-US" dirty="0" smtClean="0"/>
              <a:t>, </a:t>
            </a:r>
            <a:r>
              <a:rPr lang="en-US" dirty="0" err="1" smtClean="0"/>
              <a:t>Zawiyah</a:t>
            </a:r>
            <a:r>
              <a:rPr lang="en-US" dirty="0" smtClean="0"/>
              <a:t>, </a:t>
            </a:r>
            <a:r>
              <a:rPr lang="en-US" dirty="0" err="1" smtClean="0"/>
              <a:t>Mokmin</a:t>
            </a:r>
            <a:r>
              <a:rPr lang="en-US" dirty="0" smtClean="0"/>
              <a:t> </a:t>
            </a:r>
            <a:r>
              <a:rPr lang="en-US" dirty="0" err="1" smtClean="0"/>
              <a:t>Basri</a:t>
            </a:r>
            <a:r>
              <a:rPr lang="en-US" dirty="0" smtClean="0"/>
              <a:t> and Nor Azan M. Zin. 2010. “Classification of Issues Underlying the Development of Information Policy.” </a:t>
            </a:r>
            <a:r>
              <a:rPr lang="en-US" i="1" dirty="0" smtClean="0"/>
              <a:t>International Development</a:t>
            </a:r>
            <a:r>
              <a:rPr lang="en-US" dirty="0" smtClean="0"/>
              <a:t>, 26(3): 204-213. </a:t>
            </a:r>
            <a:endParaRPr lang="en-CA" dirty="0"/>
          </a:p>
        </p:txBody>
      </p:sp>
    </p:spTree>
    <p:extLst>
      <p:ext uri="{BB962C8B-B14F-4D97-AF65-F5344CB8AC3E}">
        <p14:creationId xmlns:p14="http://schemas.microsoft.com/office/powerpoint/2010/main" val="2988517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A-I. Defining Information Policy</a:t>
            </a:r>
            <a:endParaRPr lang="en-CA" sz="4400" dirty="0"/>
          </a:p>
        </p:txBody>
      </p:sp>
      <p:sp>
        <p:nvSpPr>
          <p:cNvPr id="3" name="Content Placeholder 2"/>
          <p:cNvSpPr>
            <a:spLocks noGrp="1"/>
          </p:cNvSpPr>
          <p:nvPr>
            <p:ph idx="1"/>
          </p:nvPr>
        </p:nvSpPr>
        <p:spPr/>
        <p:txBody>
          <a:bodyPr>
            <a:normAutofit/>
          </a:bodyPr>
          <a:lstStyle/>
          <a:p>
            <a:r>
              <a:rPr lang="en-US" dirty="0" smtClean="0"/>
              <a:t>Information policy is concerned with those government policies that influence the production, distribution, aggregation, processing, access, consumption, retention and destruction of </a:t>
            </a:r>
            <a:r>
              <a:rPr lang="en-US" dirty="0" smtClean="0"/>
              <a:t>information (</a:t>
            </a:r>
            <a:r>
              <a:rPr lang="en-US" dirty="0" err="1" smtClean="0"/>
              <a:t>Braman</a:t>
            </a:r>
            <a:r>
              <a:rPr lang="en-US" dirty="0" smtClean="0"/>
              <a:t>, 2006)</a:t>
            </a:r>
            <a:endParaRPr lang="en-US" dirty="0" smtClean="0"/>
          </a:p>
          <a:p>
            <a:endParaRPr lang="en-US" dirty="0"/>
          </a:p>
          <a:p>
            <a:r>
              <a:rPr lang="en-US" dirty="0" smtClean="0"/>
              <a:t>Information policy should be </a:t>
            </a:r>
            <a:r>
              <a:rPr lang="en-US" dirty="0" smtClean="0"/>
              <a:t>holistic (</a:t>
            </a:r>
            <a:r>
              <a:rPr lang="en-US" dirty="0" err="1" smtClean="0"/>
              <a:t>Trosow</a:t>
            </a:r>
            <a:r>
              <a:rPr lang="en-US" dirty="0" smtClean="0"/>
              <a:t>, 2010)</a:t>
            </a:r>
            <a:endParaRPr lang="en-US" dirty="0" smtClean="0"/>
          </a:p>
          <a:p>
            <a:endParaRPr lang="en-US" dirty="0"/>
          </a:p>
          <a:p>
            <a:r>
              <a:rPr lang="en-US" dirty="0" smtClean="0"/>
              <a:t>Information policy can be manifest or latent, and the latter are much more difficult to examine (</a:t>
            </a:r>
            <a:r>
              <a:rPr lang="en-US" dirty="0" err="1" smtClean="0"/>
              <a:t>Braman</a:t>
            </a:r>
            <a:r>
              <a:rPr lang="en-US" dirty="0" smtClean="0"/>
              <a:t>, 2004)</a:t>
            </a:r>
            <a:endParaRPr lang="en-US" dirty="0" smtClean="0"/>
          </a:p>
          <a:p>
            <a:endParaRPr lang="en-US" dirty="0"/>
          </a:p>
          <a:p>
            <a:r>
              <a:rPr lang="en-US" dirty="0" smtClean="0"/>
              <a:t>Policy can be publically or privately </a:t>
            </a:r>
            <a:r>
              <a:rPr lang="en-US" dirty="0" smtClean="0"/>
              <a:t>ordered (</a:t>
            </a:r>
            <a:r>
              <a:rPr lang="en-US" dirty="0" err="1" smtClean="0"/>
              <a:t>Braman</a:t>
            </a:r>
            <a:r>
              <a:rPr lang="en-US" dirty="0" smtClean="0"/>
              <a:t>, 2011)</a:t>
            </a:r>
            <a:endParaRPr lang="en-US" dirty="0" smtClean="0"/>
          </a:p>
          <a:p>
            <a:endParaRPr lang="en-US" dirty="0" smtClean="0"/>
          </a:p>
        </p:txBody>
      </p:sp>
    </p:spTree>
    <p:extLst>
      <p:ext uri="{BB962C8B-B14F-4D97-AF65-F5344CB8AC3E}">
        <p14:creationId xmlns:p14="http://schemas.microsoft.com/office/powerpoint/2010/main" val="3998698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A-II. Information Policy Issues</a:t>
            </a:r>
            <a:endParaRPr lang="en-CA" dirty="0"/>
          </a:p>
        </p:txBody>
      </p:sp>
      <p:sp>
        <p:nvSpPr>
          <p:cNvPr id="3" name="Content Placeholder 2"/>
          <p:cNvSpPr>
            <a:spLocks noGrp="1"/>
          </p:cNvSpPr>
          <p:nvPr>
            <p:ph idx="1"/>
          </p:nvPr>
        </p:nvSpPr>
        <p:spPr/>
        <p:txBody>
          <a:bodyPr>
            <a:normAutofit/>
          </a:bodyPr>
          <a:lstStyle/>
          <a:p>
            <a:r>
              <a:rPr lang="en-US" dirty="0" smtClean="0"/>
              <a:t>Many different topologies of information issues</a:t>
            </a:r>
          </a:p>
          <a:p>
            <a:endParaRPr lang="en-US" dirty="0" smtClean="0"/>
          </a:p>
          <a:p>
            <a:pPr lvl="1"/>
            <a:endParaRPr lang="en-US" dirty="0" smtClean="0"/>
          </a:p>
          <a:p>
            <a:pPr lvl="1"/>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293165269"/>
              </p:ext>
            </p:extLst>
          </p:nvPr>
        </p:nvGraphicFramePr>
        <p:xfrm>
          <a:off x="251520" y="2132856"/>
          <a:ext cx="7848872" cy="4373880"/>
        </p:xfrm>
        <a:graphic>
          <a:graphicData uri="http://schemas.openxmlformats.org/drawingml/2006/table">
            <a:tbl>
              <a:tblPr firstRow="1" bandRow="1">
                <a:tableStyleId>{5C22544A-7EE6-4342-B048-85BDC9FD1C3A}</a:tableStyleId>
              </a:tblPr>
              <a:tblGrid>
                <a:gridCol w="3924436"/>
                <a:gridCol w="3924436"/>
              </a:tblGrid>
              <a:tr h="370840">
                <a:tc>
                  <a:txBody>
                    <a:bodyPr/>
                    <a:lstStyle/>
                    <a:p>
                      <a:r>
                        <a:rPr lang="en-US" dirty="0" smtClean="0"/>
                        <a:t>Duff (2004)</a:t>
                      </a:r>
                      <a:endParaRPr lang="en-CA" dirty="0"/>
                    </a:p>
                  </a:txBody>
                  <a:tcPr/>
                </a:tc>
                <a:tc>
                  <a:txBody>
                    <a:bodyPr/>
                    <a:lstStyle/>
                    <a:p>
                      <a:r>
                        <a:rPr lang="en-US" dirty="0" smtClean="0"/>
                        <a:t>McClure and Jaeger (2008)</a:t>
                      </a:r>
                      <a:endParaRPr lang="en-CA" dirty="0"/>
                    </a:p>
                  </a:txBody>
                  <a:tcPr/>
                </a:tc>
              </a:tr>
              <a:tr h="370840">
                <a:tc>
                  <a:txBody>
                    <a:bodyPr/>
                    <a:lstStyle/>
                    <a:p>
                      <a:r>
                        <a:rPr lang="en-US" sz="1400" dirty="0" smtClean="0"/>
                        <a:t>Freedom of Information</a:t>
                      </a:r>
                      <a:endParaRPr lang="en-CA" sz="1400" dirty="0"/>
                    </a:p>
                  </a:txBody>
                  <a:tcPr/>
                </a:tc>
                <a:tc>
                  <a:txBody>
                    <a:bodyPr/>
                    <a:lstStyle/>
                    <a:p>
                      <a:r>
                        <a:rPr lang="en-US" sz="1400" dirty="0" smtClean="0"/>
                        <a:t>Privacy</a:t>
                      </a:r>
                    </a:p>
                  </a:txBody>
                  <a:tcPr/>
                </a:tc>
              </a:tr>
              <a:tr h="370840">
                <a:tc>
                  <a:txBody>
                    <a:bodyPr/>
                    <a:lstStyle/>
                    <a:p>
                      <a:r>
                        <a:rPr lang="en-US" sz="1400" dirty="0" smtClean="0"/>
                        <a:t>Privacy</a:t>
                      </a:r>
                      <a:endParaRPr lang="en-CA" sz="1400" dirty="0"/>
                    </a:p>
                  </a:txBody>
                  <a:tcPr/>
                </a:tc>
                <a:tc>
                  <a:txBody>
                    <a:bodyPr/>
                    <a:lstStyle/>
                    <a:p>
                      <a:r>
                        <a:rPr lang="en-US" sz="1400" dirty="0" smtClean="0"/>
                        <a:t>Secrecy and security of government records</a:t>
                      </a:r>
                    </a:p>
                  </a:txBody>
                  <a:tcPr/>
                </a:tc>
              </a:tr>
              <a:tr h="370840">
                <a:tc>
                  <a:txBody>
                    <a:bodyPr/>
                    <a:lstStyle/>
                    <a:p>
                      <a:r>
                        <a:rPr lang="en-US" sz="1400" dirty="0" smtClean="0"/>
                        <a:t>Data protection and security</a:t>
                      </a:r>
                      <a:endParaRPr lang="en-CA" sz="1400" dirty="0"/>
                    </a:p>
                  </a:txBody>
                  <a:tcPr/>
                </a:tc>
                <a:tc>
                  <a:txBody>
                    <a:bodyPr/>
                    <a:lstStyle/>
                    <a:p>
                      <a:r>
                        <a:rPr lang="en-US" sz="1400" dirty="0" smtClean="0"/>
                        <a:t>Information</a:t>
                      </a:r>
                      <a:r>
                        <a:rPr lang="en-US" sz="1400" baseline="0" dirty="0" smtClean="0"/>
                        <a:t> access, retrieval and use</a:t>
                      </a:r>
                      <a:endParaRPr lang="en-US" sz="1400" dirty="0" smtClean="0"/>
                    </a:p>
                  </a:txBody>
                  <a:tcPr/>
                </a:tc>
              </a:tr>
              <a:tr h="370840">
                <a:tc>
                  <a:txBody>
                    <a:bodyPr/>
                    <a:lstStyle/>
                    <a:p>
                      <a:r>
                        <a:rPr lang="en-US" sz="1400" dirty="0" smtClean="0"/>
                        <a:t>Official secrets</a:t>
                      </a:r>
                      <a:endParaRPr lang="en-CA" sz="1400" dirty="0"/>
                    </a:p>
                  </a:txBody>
                  <a:tcPr/>
                </a:tc>
                <a:tc>
                  <a:txBody>
                    <a:bodyPr/>
                    <a:lstStyle/>
                    <a:p>
                      <a:r>
                        <a:rPr lang="en-US" sz="1400" dirty="0" smtClean="0"/>
                        <a:t>Freedom of Information and government transparency</a:t>
                      </a:r>
                    </a:p>
                  </a:txBody>
                  <a:tcPr/>
                </a:tc>
              </a:tr>
              <a:tr h="370840">
                <a:tc>
                  <a:txBody>
                    <a:bodyPr/>
                    <a:lstStyle/>
                    <a:p>
                      <a:r>
                        <a:rPr lang="en-US" sz="1400" dirty="0" smtClean="0"/>
                        <a:t>Libraries and archives</a:t>
                      </a:r>
                      <a:endParaRPr lang="en-CA" sz="1400" dirty="0"/>
                    </a:p>
                  </a:txBody>
                  <a:tcPr/>
                </a:tc>
                <a:tc>
                  <a:txBody>
                    <a:bodyPr/>
                    <a:lstStyle/>
                    <a:p>
                      <a:r>
                        <a:rPr lang="en-US" sz="1400" dirty="0" smtClean="0"/>
                        <a:t>Intellectual property</a:t>
                      </a:r>
                    </a:p>
                  </a:txBody>
                  <a:tcPr/>
                </a:tc>
              </a:tr>
              <a:tr h="370840">
                <a:tc>
                  <a:txBody>
                    <a:bodyPr/>
                    <a:lstStyle/>
                    <a:p>
                      <a:r>
                        <a:rPr lang="en-US" sz="1400" dirty="0" smtClean="0"/>
                        <a:t>Scientific, technical</a:t>
                      </a:r>
                      <a:r>
                        <a:rPr lang="en-US" sz="1400" baseline="0" dirty="0" smtClean="0"/>
                        <a:t> and medical (STM) Documentation</a:t>
                      </a:r>
                      <a:endParaRPr lang="en-CA" sz="1400" dirty="0"/>
                    </a:p>
                  </a:txBody>
                  <a:tcPr/>
                </a:tc>
                <a:tc>
                  <a:txBody>
                    <a:bodyPr/>
                    <a:lstStyle/>
                    <a:p>
                      <a:r>
                        <a:rPr lang="en-US" sz="1400" dirty="0" smtClean="0"/>
                        <a:t>E-Government</a:t>
                      </a:r>
                    </a:p>
                  </a:txBody>
                  <a:tcPr/>
                </a:tc>
              </a:tr>
              <a:tr h="370840">
                <a:tc>
                  <a:txBody>
                    <a:bodyPr/>
                    <a:lstStyle/>
                    <a:p>
                      <a:r>
                        <a:rPr lang="en-US" sz="1400" dirty="0" smtClean="0"/>
                        <a:t>Economics of government publications</a:t>
                      </a:r>
                      <a:endParaRPr lang="en-CA" sz="1400" dirty="0"/>
                    </a:p>
                  </a:txBody>
                  <a:tcPr/>
                </a:tc>
                <a:tc>
                  <a:txBody>
                    <a:bodyPr/>
                    <a:lstStyle/>
                    <a:p>
                      <a:r>
                        <a:rPr lang="en-US" sz="1400" dirty="0" smtClean="0"/>
                        <a:t>Veracity</a:t>
                      </a:r>
                      <a:r>
                        <a:rPr lang="en-US" sz="1400" baseline="0" dirty="0" smtClean="0"/>
                        <a:t> of government information</a:t>
                      </a:r>
                      <a:endParaRPr lang="en-US" sz="1400" dirty="0" smtClean="0"/>
                    </a:p>
                  </a:txBody>
                  <a:tcPr/>
                </a:tc>
              </a:tr>
              <a:tr h="370840">
                <a:tc>
                  <a:txBody>
                    <a:bodyPr/>
                    <a:lstStyle/>
                    <a:p>
                      <a:r>
                        <a:rPr lang="en-US" sz="1400" dirty="0" smtClean="0"/>
                        <a:t>Copyright and intellectual property</a:t>
                      </a:r>
                      <a:endParaRPr lang="en-CA" sz="1400" dirty="0"/>
                    </a:p>
                  </a:txBody>
                  <a:tcPr/>
                </a:tc>
                <a:tc>
                  <a:txBody>
                    <a:bodyPr/>
                    <a:lstStyle/>
                    <a:p>
                      <a:r>
                        <a:rPr lang="en-US" sz="1400" dirty="0" smtClean="0"/>
                        <a:t>ICTs</a:t>
                      </a:r>
                    </a:p>
                  </a:txBody>
                  <a:tcPr/>
                </a:tc>
              </a:tr>
              <a:tr h="370840">
                <a:tc>
                  <a:txBody>
                    <a:bodyPr/>
                    <a:lstStyle/>
                    <a:p>
                      <a:r>
                        <a:rPr lang="en-US" sz="1400" dirty="0" smtClean="0"/>
                        <a:t>National information infrastructure</a:t>
                      </a:r>
                      <a:endParaRPr lang="en-CA" sz="1400" dirty="0"/>
                    </a:p>
                  </a:txBody>
                  <a:tcPr/>
                </a:tc>
                <a:tc>
                  <a:txBody>
                    <a:bodyPr/>
                    <a:lstStyle/>
                    <a:p>
                      <a:r>
                        <a:rPr lang="en-US" sz="1400" dirty="0" smtClean="0"/>
                        <a:t>Information Management</a:t>
                      </a:r>
                    </a:p>
                  </a:txBody>
                  <a:tcPr/>
                </a:tc>
              </a:tr>
              <a:tr h="370840">
                <a:tc>
                  <a:txBody>
                    <a:bodyPr/>
                    <a:lstStyle/>
                    <a:p>
                      <a:r>
                        <a:rPr lang="en-US" sz="1400" dirty="0" smtClean="0"/>
                        <a:t>International information flows</a:t>
                      </a:r>
                      <a:endParaRPr lang="en-CA" sz="1400" dirty="0"/>
                    </a:p>
                  </a:txBody>
                  <a:tcPr/>
                </a:tc>
                <a:tc>
                  <a:txBody>
                    <a:bodyPr/>
                    <a:lstStyle/>
                    <a:p>
                      <a:endParaRPr lang="en-US" sz="1400" dirty="0" smtClean="0"/>
                    </a:p>
                  </a:txBody>
                  <a:tcPr/>
                </a:tc>
              </a:tr>
            </a:tbl>
          </a:graphicData>
        </a:graphic>
      </p:graphicFrame>
    </p:spTree>
    <p:extLst>
      <p:ext uri="{BB962C8B-B14F-4D97-AF65-F5344CB8AC3E}">
        <p14:creationId xmlns:p14="http://schemas.microsoft.com/office/powerpoint/2010/main" val="1070392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A-II(ii). </a:t>
            </a:r>
            <a:r>
              <a:rPr lang="en-US" dirty="0"/>
              <a:t>Information Policy Issues</a:t>
            </a:r>
            <a:endParaRPr lang="en-CA" dirty="0"/>
          </a:p>
        </p:txBody>
      </p:sp>
      <p:sp>
        <p:nvSpPr>
          <p:cNvPr id="3" name="Content Placeholder 2"/>
          <p:cNvSpPr>
            <a:spLocks noGrp="1"/>
          </p:cNvSpPr>
          <p:nvPr>
            <p:ph idx="1"/>
          </p:nvPr>
        </p:nvSpPr>
        <p:spPr/>
        <p:txBody>
          <a:bodyPr/>
          <a:lstStyle/>
          <a:p>
            <a:r>
              <a:rPr lang="en-US" dirty="0" err="1" smtClean="0"/>
              <a:t>Yusof</a:t>
            </a:r>
            <a:r>
              <a:rPr lang="en-US" dirty="0" smtClean="0"/>
              <a:t> et al. (2010) identify 91 issues contributing to information policy, including many seemingly tangential issues such as:</a:t>
            </a:r>
          </a:p>
          <a:p>
            <a:pPr lvl="1"/>
            <a:r>
              <a:rPr lang="en-US" dirty="0" smtClean="0"/>
              <a:t>Illiteracy rate</a:t>
            </a:r>
          </a:p>
          <a:p>
            <a:pPr lvl="1"/>
            <a:r>
              <a:rPr lang="en-US" dirty="0" smtClean="0"/>
              <a:t>Price policy</a:t>
            </a:r>
          </a:p>
          <a:p>
            <a:pPr lvl="1"/>
            <a:r>
              <a:rPr lang="en-US" dirty="0" smtClean="0"/>
              <a:t>Tax and worker’s law</a:t>
            </a:r>
          </a:p>
          <a:p>
            <a:pPr lvl="1"/>
            <a:r>
              <a:rPr lang="en-US" dirty="0" smtClean="0"/>
              <a:t>Right to assemble</a:t>
            </a:r>
          </a:p>
          <a:p>
            <a:pPr lvl="1"/>
            <a:r>
              <a:rPr lang="en-US" dirty="0" smtClean="0"/>
              <a:t>Quality of life</a:t>
            </a:r>
          </a:p>
          <a:p>
            <a:pPr lvl="1"/>
            <a:endParaRPr lang="en-US" dirty="0"/>
          </a:p>
          <a:p>
            <a:r>
              <a:rPr lang="en-US" dirty="0" smtClean="0"/>
              <a:t>In addition to range of issues the subject is quite interdisciplinary (</a:t>
            </a:r>
            <a:r>
              <a:rPr lang="en-US" dirty="0" err="1" smtClean="0"/>
              <a:t>Braman</a:t>
            </a:r>
            <a:r>
              <a:rPr lang="en-US" dirty="0" smtClean="0"/>
              <a:t>, 2011; Duff 2004)</a:t>
            </a:r>
            <a:endParaRPr lang="en-CA" dirty="0"/>
          </a:p>
        </p:txBody>
      </p:sp>
    </p:spTree>
    <p:extLst>
      <p:ext uri="{BB962C8B-B14F-4D97-AF65-F5344CB8AC3E}">
        <p14:creationId xmlns:p14="http://schemas.microsoft.com/office/powerpoint/2010/main" val="2486411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A-III. Federal Informational Powers in the </a:t>
            </a:r>
            <a:r>
              <a:rPr lang="en-US" sz="4000" i="1" dirty="0" smtClean="0"/>
              <a:t>Constitution Act </a:t>
            </a:r>
            <a:r>
              <a:rPr lang="en-US" sz="4000" dirty="0" smtClean="0"/>
              <a:t>(1867)</a:t>
            </a:r>
            <a:endParaRPr lang="en-CA" sz="4000" dirty="0"/>
          </a:p>
        </p:txBody>
      </p:sp>
      <p:sp>
        <p:nvSpPr>
          <p:cNvPr id="3" name="Content Placeholder 2"/>
          <p:cNvSpPr>
            <a:spLocks noGrp="1"/>
          </p:cNvSpPr>
          <p:nvPr>
            <p:ph idx="1"/>
          </p:nvPr>
        </p:nvSpPr>
        <p:spPr/>
        <p:txBody>
          <a:bodyPr>
            <a:normAutofit lnSpcReduction="10000"/>
          </a:bodyPr>
          <a:lstStyle/>
          <a:p>
            <a:r>
              <a:rPr lang="en-US" dirty="0" smtClean="0"/>
              <a:t>In the </a:t>
            </a:r>
            <a:r>
              <a:rPr lang="en-US" i="1" dirty="0" smtClean="0">
                <a:hlinkClick r:id="rId2"/>
              </a:rPr>
              <a:t>Constitution Act </a:t>
            </a:r>
            <a:r>
              <a:rPr lang="en-US" dirty="0" smtClean="0"/>
              <a:t>of 1867 section 91 provides the federal government the following powers:</a:t>
            </a:r>
          </a:p>
          <a:p>
            <a:pPr lvl="1"/>
            <a:r>
              <a:rPr lang="en-US" dirty="0" smtClean="0"/>
              <a:t>5. The postal service</a:t>
            </a:r>
          </a:p>
          <a:p>
            <a:pPr lvl="1"/>
            <a:r>
              <a:rPr lang="en-US" dirty="0" smtClean="0"/>
              <a:t>6. The Census and statistics</a:t>
            </a:r>
          </a:p>
          <a:p>
            <a:pPr lvl="1"/>
            <a:r>
              <a:rPr lang="en-US" dirty="0" smtClean="0"/>
              <a:t>17. Weights and measures</a:t>
            </a:r>
          </a:p>
          <a:p>
            <a:pPr lvl="1"/>
            <a:r>
              <a:rPr lang="en-US" dirty="0" smtClean="0"/>
              <a:t>22. Patents of invention and discovery</a:t>
            </a:r>
          </a:p>
          <a:p>
            <a:pPr lvl="1"/>
            <a:r>
              <a:rPr lang="en-US" dirty="0" smtClean="0"/>
              <a:t>23. Copyrights</a:t>
            </a:r>
          </a:p>
          <a:p>
            <a:pPr lvl="1"/>
            <a:r>
              <a:rPr lang="en-US" dirty="0" smtClean="0"/>
              <a:t>And any subject area that was not explicitly deemed to be of provincial jurisdiction</a:t>
            </a:r>
          </a:p>
          <a:p>
            <a:pPr lvl="1"/>
            <a:endParaRPr lang="en-US" dirty="0"/>
          </a:p>
          <a:p>
            <a:r>
              <a:rPr lang="en-US" dirty="0" smtClean="0"/>
              <a:t>Federal information policy is complicated by the fact that much policy and regulation is done by the Government of Canada, but power is located in Parliament (specifically the Prime Minister’s Office)</a:t>
            </a:r>
          </a:p>
          <a:p>
            <a:pPr lvl="1"/>
            <a:endParaRPr lang="en-CA" dirty="0"/>
          </a:p>
        </p:txBody>
      </p:sp>
    </p:spTree>
    <p:extLst>
      <p:ext uri="{BB962C8B-B14F-4D97-AF65-F5344CB8AC3E}">
        <p14:creationId xmlns:p14="http://schemas.microsoft.com/office/powerpoint/2010/main" val="3822927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A-IV. Federal Departments and Agencies with Informational Policy Responsibilities</a:t>
            </a:r>
            <a:endParaRPr lang="en-CA" sz="3200" dirty="0"/>
          </a:p>
        </p:txBody>
      </p:sp>
      <p:sp>
        <p:nvSpPr>
          <p:cNvPr id="3" name="Content Placeholder 2"/>
          <p:cNvSpPr>
            <a:spLocks noGrp="1"/>
          </p:cNvSpPr>
          <p:nvPr>
            <p:ph idx="1"/>
          </p:nvPr>
        </p:nvSpPr>
        <p:spPr>
          <a:xfrm>
            <a:off x="457200" y="1600200"/>
            <a:ext cx="7620000" cy="4997152"/>
          </a:xfrm>
          <a:ln>
            <a:noFill/>
          </a:ln>
        </p:spPr>
        <p:txBody>
          <a:bodyPr>
            <a:normAutofit fontScale="92500" lnSpcReduction="20000"/>
          </a:bodyPr>
          <a:lstStyle/>
          <a:p>
            <a:r>
              <a:rPr lang="en-US" dirty="0" smtClean="0"/>
              <a:t>Canada Post</a:t>
            </a:r>
          </a:p>
          <a:p>
            <a:r>
              <a:rPr lang="en-US" dirty="0" smtClean="0"/>
              <a:t>Canadian Broadcasting Corporation (CBC)</a:t>
            </a:r>
          </a:p>
          <a:p>
            <a:r>
              <a:rPr lang="en-US" dirty="0" smtClean="0"/>
              <a:t>Canadian Heritage</a:t>
            </a:r>
          </a:p>
          <a:p>
            <a:r>
              <a:rPr lang="en-US" dirty="0" smtClean="0"/>
              <a:t>Canadian Intellectual Property Office (part of </a:t>
            </a:r>
            <a:r>
              <a:rPr lang="en-US" dirty="0" smtClean="0"/>
              <a:t>Innovation</a:t>
            </a:r>
            <a:r>
              <a:rPr lang="en-US" dirty="0" smtClean="0"/>
              <a:t>, Science and Economic Development Canada)</a:t>
            </a:r>
          </a:p>
          <a:p>
            <a:r>
              <a:rPr lang="en-US" dirty="0" smtClean="0"/>
              <a:t>Canadian Radio-television and Telecommunications Commission (CRTC)</a:t>
            </a:r>
          </a:p>
          <a:p>
            <a:r>
              <a:rPr lang="en-US" dirty="0" smtClean="0"/>
              <a:t>Canadians Security Intelligence Service (CSIS)</a:t>
            </a:r>
          </a:p>
          <a:p>
            <a:r>
              <a:rPr lang="en-US" dirty="0" smtClean="0"/>
              <a:t>Communications Research Centre (part of </a:t>
            </a:r>
            <a:r>
              <a:rPr lang="en-US" dirty="0" smtClean="0"/>
              <a:t>Innovation</a:t>
            </a:r>
            <a:r>
              <a:rPr lang="en-US" dirty="0"/>
              <a:t>, Science and Economic Development Canada</a:t>
            </a:r>
            <a:r>
              <a:rPr lang="en-US" dirty="0" smtClean="0"/>
              <a:t>)</a:t>
            </a:r>
          </a:p>
          <a:p>
            <a:r>
              <a:rPr lang="en-US" dirty="0" smtClean="0"/>
              <a:t>Communications Security Establishment Canada</a:t>
            </a:r>
          </a:p>
          <a:p>
            <a:r>
              <a:rPr lang="en-US" dirty="0" smtClean="0"/>
              <a:t>Communication Security Establishment Commissioner</a:t>
            </a:r>
          </a:p>
          <a:p>
            <a:r>
              <a:rPr lang="en-US" dirty="0" smtClean="0"/>
              <a:t>Competition Bureau (part of </a:t>
            </a:r>
            <a:r>
              <a:rPr lang="en-US" dirty="0" smtClean="0"/>
              <a:t>Innovation</a:t>
            </a:r>
            <a:r>
              <a:rPr lang="en-US" dirty="0"/>
              <a:t>, Science and Economic Development Canada</a:t>
            </a:r>
            <a:r>
              <a:rPr lang="en-US" dirty="0" smtClean="0"/>
              <a:t>)</a:t>
            </a:r>
          </a:p>
          <a:p>
            <a:r>
              <a:rPr lang="en-US" dirty="0" smtClean="0"/>
              <a:t>Copyright </a:t>
            </a:r>
            <a:r>
              <a:rPr lang="en-US" dirty="0" smtClean="0"/>
              <a:t>Board of Canada</a:t>
            </a:r>
            <a:endParaRPr lang="en-US" dirty="0" smtClean="0"/>
          </a:p>
          <a:p>
            <a:r>
              <a:rPr lang="en-US" dirty="0" smtClean="0"/>
              <a:t>Global </a:t>
            </a:r>
            <a:r>
              <a:rPr lang="en-US" dirty="0" smtClean="0"/>
              <a:t>Affairs Canada</a:t>
            </a:r>
          </a:p>
        </p:txBody>
      </p:sp>
    </p:spTree>
    <p:extLst>
      <p:ext uri="{BB962C8B-B14F-4D97-AF65-F5344CB8AC3E}">
        <p14:creationId xmlns:p14="http://schemas.microsoft.com/office/powerpoint/2010/main" val="3394120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A-IV(ii). </a:t>
            </a:r>
            <a:r>
              <a:rPr lang="en-US" sz="3200" dirty="0"/>
              <a:t>Federal Departments and Agencies with Informational Policy Responsibilities</a:t>
            </a:r>
            <a:endParaRPr lang="en-CA" sz="3200" dirty="0"/>
          </a:p>
        </p:txBody>
      </p:sp>
      <p:sp>
        <p:nvSpPr>
          <p:cNvPr id="3" name="Content Placeholder 2"/>
          <p:cNvSpPr>
            <a:spLocks noGrp="1"/>
          </p:cNvSpPr>
          <p:nvPr>
            <p:ph idx="1"/>
          </p:nvPr>
        </p:nvSpPr>
        <p:spPr/>
        <p:txBody>
          <a:bodyPr>
            <a:normAutofit fontScale="92500" lnSpcReduction="20000"/>
          </a:bodyPr>
          <a:lstStyle/>
          <a:p>
            <a:r>
              <a:rPr lang="en-US" dirty="0" smtClean="0"/>
              <a:t>Innovation</a:t>
            </a:r>
            <a:r>
              <a:rPr lang="en-US" dirty="0"/>
              <a:t>, Science and Economic Development Canada </a:t>
            </a:r>
          </a:p>
          <a:p>
            <a:r>
              <a:rPr lang="en-US" dirty="0"/>
              <a:t>Library and Archives Canada</a:t>
            </a:r>
          </a:p>
          <a:p>
            <a:r>
              <a:rPr lang="en-US" dirty="0"/>
              <a:t>Measurement Canada (part of </a:t>
            </a:r>
            <a:r>
              <a:rPr lang="en-US" dirty="0" smtClean="0"/>
              <a:t>Innovation</a:t>
            </a:r>
            <a:r>
              <a:rPr lang="en-US" dirty="0"/>
              <a:t>, Science and Economic Development Canada)</a:t>
            </a:r>
          </a:p>
          <a:p>
            <a:r>
              <a:rPr lang="en-US" dirty="0"/>
              <a:t>National Film </a:t>
            </a:r>
            <a:r>
              <a:rPr lang="en-US" dirty="0" smtClean="0"/>
              <a:t>Board</a:t>
            </a:r>
          </a:p>
          <a:p>
            <a:r>
              <a:rPr lang="en-US" dirty="0" smtClean="0"/>
              <a:t>National Research Council</a:t>
            </a:r>
            <a:endParaRPr lang="en-US" dirty="0"/>
          </a:p>
          <a:p>
            <a:r>
              <a:rPr lang="en-US" dirty="0"/>
              <a:t>Office of the Information Commissioner (part of Justice Canada)</a:t>
            </a:r>
          </a:p>
          <a:p>
            <a:r>
              <a:rPr lang="en-US" dirty="0"/>
              <a:t>Office of the Privacy Commissioner (part of Justice Canada)</a:t>
            </a:r>
          </a:p>
          <a:p>
            <a:r>
              <a:rPr lang="en-US" dirty="0"/>
              <a:t>Patented Medicine Prices Review Board</a:t>
            </a:r>
          </a:p>
          <a:p>
            <a:r>
              <a:rPr lang="en-US" dirty="0"/>
              <a:t>Public Safety </a:t>
            </a:r>
            <a:r>
              <a:rPr lang="en-US" dirty="0" smtClean="0"/>
              <a:t>Preparedness</a:t>
            </a:r>
            <a:endParaRPr lang="en-US" dirty="0"/>
          </a:p>
          <a:p>
            <a:r>
              <a:rPr lang="en-US" dirty="0"/>
              <a:t>Security Intelligence Review Committee</a:t>
            </a:r>
          </a:p>
          <a:p>
            <a:r>
              <a:rPr lang="en-US" dirty="0"/>
              <a:t>Standards Council of Canada</a:t>
            </a:r>
          </a:p>
          <a:p>
            <a:r>
              <a:rPr lang="en-US" dirty="0"/>
              <a:t>Statistics Canada</a:t>
            </a:r>
          </a:p>
          <a:p>
            <a:r>
              <a:rPr lang="en-US" dirty="0"/>
              <a:t>Telefilm Canada</a:t>
            </a:r>
          </a:p>
          <a:p>
            <a:r>
              <a:rPr lang="en-US" dirty="0"/>
              <a:t>Treasury Board of Canada Secretariat (TBS)</a:t>
            </a:r>
          </a:p>
          <a:p>
            <a:endParaRPr lang="en-CA" dirty="0"/>
          </a:p>
        </p:txBody>
      </p:sp>
    </p:spTree>
    <p:extLst>
      <p:ext uri="{BB962C8B-B14F-4D97-AF65-F5344CB8AC3E}">
        <p14:creationId xmlns:p14="http://schemas.microsoft.com/office/powerpoint/2010/main" val="2964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 Change in Government</a:t>
            </a:r>
            <a:endParaRPr lang="en-CA" dirty="0"/>
          </a:p>
        </p:txBody>
      </p:sp>
      <p:sp>
        <p:nvSpPr>
          <p:cNvPr id="3" name="Content Placeholder 2"/>
          <p:cNvSpPr>
            <a:spLocks noGrp="1"/>
          </p:cNvSpPr>
          <p:nvPr>
            <p:ph idx="1"/>
          </p:nvPr>
        </p:nvSpPr>
        <p:spPr/>
        <p:txBody>
          <a:bodyPr>
            <a:normAutofit lnSpcReduction="10000"/>
          </a:bodyPr>
          <a:lstStyle/>
          <a:p>
            <a:r>
              <a:rPr lang="en-US" dirty="0" smtClean="0"/>
              <a:t>October 2015 federal election marks a major shift in policy environment</a:t>
            </a:r>
          </a:p>
          <a:p>
            <a:endParaRPr lang="en-US" dirty="0"/>
          </a:p>
          <a:p>
            <a:r>
              <a:rPr lang="en-US" dirty="0" smtClean="0"/>
              <a:t>Near decade of Conservative rule ended</a:t>
            </a:r>
          </a:p>
          <a:p>
            <a:pPr lvl="1"/>
            <a:r>
              <a:rPr lang="en-US" b="1" dirty="0" smtClean="0">
                <a:solidFill>
                  <a:srgbClr val="FF0000"/>
                </a:solidFill>
              </a:rPr>
              <a:t>37</a:t>
            </a:r>
            <a:r>
              <a:rPr lang="en-US" b="1" baseline="30000" dirty="0" smtClean="0">
                <a:solidFill>
                  <a:srgbClr val="FF0000"/>
                </a:solidFill>
              </a:rPr>
              <a:t>th</a:t>
            </a:r>
            <a:r>
              <a:rPr lang="en-US" b="1" dirty="0" smtClean="0">
                <a:solidFill>
                  <a:srgbClr val="FF0000"/>
                </a:solidFill>
              </a:rPr>
              <a:t> Parliament (3 Sessions) Dec. 18, 2000 to May 23, 2004</a:t>
            </a:r>
          </a:p>
          <a:p>
            <a:pPr lvl="1"/>
            <a:r>
              <a:rPr lang="en-US" dirty="0" smtClean="0">
                <a:solidFill>
                  <a:srgbClr val="FF0000"/>
                </a:solidFill>
              </a:rPr>
              <a:t>38</a:t>
            </a:r>
            <a:r>
              <a:rPr lang="en-US" baseline="30000" dirty="0" smtClean="0">
                <a:solidFill>
                  <a:srgbClr val="FF0000"/>
                </a:solidFill>
              </a:rPr>
              <a:t>th</a:t>
            </a:r>
            <a:r>
              <a:rPr lang="en-US" dirty="0" smtClean="0">
                <a:solidFill>
                  <a:srgbClr val="FF0000"/>
                </a:solidFill>
              </a:rPr>
              <a:t> Parliament (1 Session) Jul. 19, 2004 to Nov. 29, 2005</a:t>
            </a:r>
          </a:p>
          <a:p>
            <a:pPr lvl="1"/>
            <a:r>
              <a:rPr lang="en-US" dirty="0" smtClean="0">
                <a:solidFill>
                  <a:srgbClr val="00B0F0"/>
                </a:solidFill>
              </a:rPr>
              <a:t>39</a:t>
            </a:r>
            <a:r>
              <a:rPr lang="en-US" baseline="30000" dirty="0" smtClean="0">
                <a:solidFill>
                  <a:srgbClr val="00B0F0"/>
                </a:solidFill>
              </a:rPr>
              <a:t>th</a:t>
            </a:r>
            <a:r>
              <a:rPr lang="en-US" dirty="0" smtClean="0">
                <a:solidFill>
                  <a:srgbClr val="00B0F0"/>
                </a:solidFill>
              </a:rPr>
              <a:t> Parliament (2 Sessions) Feb. 13, 2006 to Sep. 7, 2008</a:t>
            </a:r>
          </a:p>
          <a:p>
            <a:pPr lvl="1"/>
            <a:r>
              <a:rPr lang="en-US" dirty="0" smtClean="0">
                <a:solidFill>
                  <a:srgbClr val="00B0F0"/>
                </a:solidFill>
              </a:rPr>
              <a:t>40</a:t>
            </a:r>
            <a:r>
              <a:rPr lang="en-US" baseline="30000" dirty="0" smtClean="0">
                <a:solidFill>
                  <a:srgbClr val="00B0F0"/>
                </a:solidFill>
              </a:rPr>
              <a:t>th</a:t>
            </a:r>
            <a:r>
              <a:rPr lang="en-US" dirty="0" smtClean="0">
                <a:solidFill>
                  <a:srgbClr val="00B0F0"/>
                </a:solidFill>
              </a:rPr>
              <a:t> Parliament (3 Sessions) Nov. 4, 2008 to Mar. 26, 2011</a:t>
            </a:r>
          </a:p>
          <a:p>
            <a:pPr lvl="1"/>
            <a:r>
              <a:rPr lang="en-US" b="1" dirty="0" smtClean="0">
                <a:solidFill>
                  <a:srgbClr val="00B0F0"/>
                </a:solidFill>
              </a:rPr>
              <a:t>41</a:t>
            </a:r>
            <a:r>
              <a:rPr lang="en-US" b="1" baseline="30000" dirty="0" smtClean="0">
                <a:solidFill>
                  <a:srgbClr val="00B0F0"/>
                </a:solidFill>
              </a:rPr>
              <a:t>st</a:t>
            </a:r>
            <a:r>
              <a:rPr lang="en-US" b="1" dirty="0" smtClean="0">
                <a:solidFill>
                  <a:srgbClr val="00B0F0"/>
                </a:solidFill>
              </a:rPr>
              <a:t> Parliament (2 Sessions) May 23, 2011 to Aug. 2, 2015</a:t>
            </a:r>
          </a:p>
          <a:p>
            <a:pPr lvl="1"/>
            <a:r>
              <a:rPr lang="en-US" b="1" dirty="0" smtClean="0">
                <a:solidFill>
                  <a:srgbClr val="FF0000"/>
                </a:solidFill>
              </a:rPr>
              <a:t>42</a:t>
            </a:r>
            <a:r>
              <a:rPr lang="en-US" b="1" baseline="30000" dirty="0" smtClean="0">
                <a:solidFill>
                  <a:srgbClr val="FF0000"/>
                </a:solidFill>
              </a:rPr>
              <a:t>nd</a:t>
            </a:r>
            <a:r>
              <a:rPr lang="en-US" b="1" dirty="0" smtClean="0">
                <a:solidFill>
                  <a:srgbClr val="FF0000"/>
                </a:solidFill>
              </a:rPr>
              <a:t> Parliament (1</a:t>
            </a:r>
            <a:r>
              <a:rPr lang="en-US" b="1" baseline="30000" dirty="0" smtClean="0">
                <a:solidFill>
                  <a:srgbClr val="FF0000"/>
                </a:solidFill>
              </a:rPr>
              <a:t>st</a:t>
            </a:r>
            <a:r>
              <a:rPr lang="en-US" b="1" dirty="0" smtClean="0">
                <a:solidFill>
                  <a:srgbClr val="FF0000"/>
                </a:solidFill>
              </a:rPr>
              <a:t> session) Dec. 3, 2015 to </a:t>
            </a:r>
          </a:p>
          <a:p>
            <a:pPr lvl="1"/>
            <a:endParaRPr lang="en-US" dirty="0"/>
          </a:p>
          <a:p>
            <a:r>
              <a:rPr lang="en-US" dirty="0" smtClean="0"/>
              <a:t>New Ministerial mandate letters are key place to look for policy shifts and continuities</a:t>
            </a:r>
            <a:endParaRPr lang="en-CA" dirty="0"/>
          </a:p>
        </p:txBody>
      </p:sp>
    </p:spTree>
    <p:extLst>
      <p:ext uri="{BB962C8B-B14F-4D97-AF65-F5344CB8AC3E}">
        <p14:creationId xmlns:p14="http://schemas.microsoft.com/office/powerpoint/2010/main" val="41477327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4">
      <a:dk1>
        <a:sysClr val="windowText" lastClr="000000"/>
      </a:dk1>
      <a:lt1>
        <a:sysClr val="window" lastClr="FFFFFF"/>
      </a:lt1>
      <a:dk2>
        <a:srgbClr val="464646"/>
      </a:dk2>
      <a:lt2>
        <a:srgbClr val="DEF5FA"/>
      </a:lt2>
      <a:accent1>
        <a:srgbClr val="D25E00"/>
      </a:accent1>
      <a:accent2>
        <a:srgbClr val="7030A0"/>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2158</TotalTime>
  <Words>2503</Words>
  <Application>Microsoft Office PowerPoint</Application>
  <PresentationFormat>On-screen Show (4:3)</PresentationFormat>
  <Paragraphs>222</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Adjacency</vt:lpstr>
      <vt:lpstr>Information Policy </vt:lpstr>
      <vt:lpstr>Outline</vt:lpstr>
      <vt:lpstr>A-I. Defining Information Policy</vt:lpstr>
      <vt:lpstr>A-II. Information Policy Issues</vt:lpstr>
      <vt:lpstr>A-II(ii). Information Policy Issues</vt:lpstr>
      <vt:lpstr>A-III. Federal Informational Powers in the Constitution Act (1867)</vt:lpstr>
      <vt:lpstr>A-IV. Federal Departments and Agencies with Informational Policy Responsibilities</vt:lpstr>
      <vt:lpstr>A-IV(ii). Federal Departments and Agencies with Informational Policy Responsibilities</vt:lpstr>
      <vt:lpstr>A-V. Change in Government</vt:lpstr>
      <vt:lpstr>A-VI. Ministerial Mandate Letters</vt:lpstr>
      <vt:lpstr>A-VI. Ministerial Mandate Letters</vt:lpstr>
      <vt:lpstr>A-VI(iii). Ministerial Mandate Letters</vt:lpstr>
      <vt:lpstr>A-VI(iv). Ministerial Mandate Letters</vt:lpstr>
      <vt:lpstr>B-I. Limitations of Information Policy</vt:lpstr>
      <vt:lpstr>B-I(ii). Limitations of Information Policy</vt:lpstr>
      <vt:lpstr>B-II. Diffuseness of Information Policy</vt:lpstr>
      <vt:lpstr>B-III. Pervasiveness of Information</vt:lpstr>
      <vt:lpstr>B-IV. Braman’s Definitions of Information (2006)</vt:lpstr>
      <vt:lpstr>B-V. Economics of Information</vt:lpstr>
      <vt:lpstr>B-VI. Role of Discourse</vt:lpstr>
      <vt:lpstr>B-VII. Policy and Power/Social Relations </vt:lpstr>
      <vt:lpstr>B-VIII. Communication Policy and/or/versus Information Policy</vt:lpstr>
      <vt:lpstr>B-IX. Information Policy and the Information Society</vt:lpstr>
      <vt:lpstr>Next Week</vt:lpstr>
      <vt:lpstr>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Policy Overview</dc:title>
  <dc:creator>Michael McNally</dc:creator>
  <cp:lastModifiedBy>Michael McNally</cp:lastModifiedBy>
  <cp:revision>79</cp:revision>
  <cp:lastPrinted>2013-09-04T17:58:47Z</cp:lastPrinted>
  <dcterms:created xsi:type="dcterms:W3CDTF">2011-01-13T14:12:52Z</dcterms:created>
  <dcterms:modified xsi:type="dcterms:W3CDTF">2017-01-09T06:49:34Z</dcterms:modified>
</cp:coreProperties>
</file>