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1" r:id="rId4"/>
    <p:sldId id="263" r:id="rId5"/>
    <p:sldId id="257" r:id="rId6"/>
    <p:sldId id="260" r:id="rId7"/>
    <p:sldId id="259" r:id="rId8"/>
    <p:sldId id="265" r:id="rId9"/>
    <p:sldId id="258" r:id="rId10"/>
    <p:sldId id="264" r:id="rId11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54C"/>
    <a:srgbClr val="10643A"/>
    <a:srgbClr val="467E4F"/>
    <a:srgbClr val="176238"/>
    <a:srgbClr val="E1C603"/>
    <a:srgbClr val="467E44"/>
    <a:srgbClr val="006231"/>
    <a:srgbClr val="007C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009F47A3-1481-446C-8E62-EF6E681A1287}" type="datetime1">
              <a:rPr lang="en-CA"/>
              <a:pPr/>
              <a:t>30/05/2013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CF994F75-0F8A-4930-9203-7AF10B7FE257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F60D491E-33A8-4C95-BDD7-29BDD285DA9E}" type="datetime1">
              <a:rPr lang="en-CA"/>
              <a:pPr/>
              <a:t>30/05/2013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71635EB3-FEB0-49DA-A5BF-C96E5D35184A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5EB3-FEB0-49DA-A5BF-C96E5D35184A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kA-V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C:\Users\gharder\Downloads\grassroots-wallpaper-1280x96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TrkA-PPT-V1-Footer-NEW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romise-gre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2525" y="6107113"/>
            <a:ext cx="2557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UA-COLOUR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55600" y="6073775"/>
            <a:ext cx="1908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13136" y="1412667"/>
            <a:ext cx="8506855" cy="492443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13136" y="1913901"/>
            <a:ext cx="8506855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113" y="6186488"/>
            <a:ext cx="15716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532303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8" y="1704806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375400"/>
            <a:ext cx="11858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romise-gre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7100" y="6376988"/>
            <a:ext cx="1690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113" y="62007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romise-gre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6153150"/>
            <a:ext cx="25511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romise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6153150"/>
            <a:ext cx="25511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romise-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5038" y="6411913"/>
            <a:ext cx="168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08738"/>
            <a:ext cx="11858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A-COLOU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925" y="6408738"/>
            <a:ext cx="11858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2" descr="promise-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5038" y="6408738"/>
            <a:ext cx="168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07150"/>
            <a:ext cx="11858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TrkB-PPT-V1-Footer1.png"/>
          <p:cNvPicPr>
            <a:picLocks noChangeAspect="1"/>
          </p:cNvPicPr>
          <p:nvPr/>
        </p:nvPicPr>
        <p:blipFill>
          <a:blip r:embed="rId4"/>
          <a:srcRect b="15456"/>
          <a:stretch>
            <a:fillRect/>
          </a:stretch>
        </p:blipFill>
        <p:spPr bwMode="auto">
          <a:xfrm rot="10800000">
            <a:off x="0" y="0"/>
            <a:ext cx="9144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3349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>
            <a:off x="0" y="914400"/>
            <a:ext cx="9144000" cy="1588"/>
          </a:xfrm>
          <a:prstGeom prst="line">
            <a:avLst/>
          </a:prstGeom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228600" indent="-228600">
              <a:defRPr sz="1800">
                <a:solidFill>
                  <a:schemeClr val="bg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1800">
                <a:solidFill>
                  <a:schemeClr val="bg1"/>
                </a:solidFill>
              </a:defRPr>
            </a:lvl4pPr>
            <a:lvl5pPr marL="747713" indent="-228600">
              <a:buFont typeface="Lucida Grande"/>
              <a:buChar char="·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6396038"/>
            <a:ext cx="11922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228600" indent="-228600">
              <a:defRPr sz="1800">
                <a:solidFill>
                  <a:schemeClr val="bg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1800">
                <a:solidFill>
                  <a:schemeClr val="bg1"/>
                </a:solidFill>
              </a:defRPr>
            </a:lvl4pPr>
            <a:lvl5pPr marL="747713" indent="-228600">
              <a:buFont typeface="Lucida Grande"/>
              <a:buChar char="·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225" y="2606675"/>
            <a:ext cx="57959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100" y="1090613"/>
            <a:ext cx="42687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9817"/>
            <a:ext cx="8229600" cy="1394548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BACKGROUND-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00375"/>
            <a:ext cx="3657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romise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3114675"/>
            <a:ext cx="38481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BACKGROUND-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romise-gre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3114675"/>
            <a:ext cx="38481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 b="15456"/>
          <a:stretch>
            <a:fillRect/>
          </a:stretch>
        </p:blipFill>
        <p:spPr bwMode="auto">
          <a:xfrm rot="10800000">
            <a:off x="0" y="0"/>
            <a:ext cx="9144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rkB-PPT-V1-Green-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A-COLOUR-REVERS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055091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8" y="1381534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946727"/>
            <a:ext cx="9144000" cy="591127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738909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ooter.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369050"/>
            <a:ext cx="11922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romise-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7100" y="6376988"/>
            <a:ext cx="1690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540"/>
            <a:ext cx="9144000" cy="590511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532303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814388" y="1704806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71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lardatanetwork.ca/?page_id=277" TargetMode="External"/><Relationship Id="rId2" Type="http://schemas.openxmlformats.org/officeDocument/2006/relationships/hyperlink" Target="http://polardatanetwork.ca/wp-content/uploads/DataDepositAgreementforCPD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polardatanetwork.ca/wp-content/uploads/CPDNBestPracticeForNapMetadata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4"/>
          </p:nvPr>
        </p:nvSpPr>
        <p:spPr bwMode="auto">
          <a:xfrm>
            <a:off x="312738" y="852805"/>
            <a:ext cx="8507412" cy="8925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developing strong data roots in fertile library soil: </a:t>
            </a:r>
            <a:br>
              <a:rPr lang="en-US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e-science in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canadian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libraries</a:t>
            </a:r>
            <a:endParaRPr dirty="0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2738" y="1914525"/>
            <a:ext cx="8507412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  <a:ea typeface="+mn-ea"/>
              </a:rPr>
              <a:t>Geoff Harder</a:t>
            </a:r>
          </a:p>
          <a:p>
            <a:pPr>
              <a:defRPr/>
            </a:pPr>
            <a:r>
              <a:rPr lang="en-US" dirty="0" smtClean="0">
                <a:latin typeface="Calibri" pitchFamily="34" charset="0"/>
                <a:ea typeface="+mn-ea"/>
              </a:rPr>
              <a:t>Canadian </a:t>
            </a:r>
            <a:r>
              <a:rPr lang="en-US" dirty="0" err="1" smtClean="0">
                <a:latin typeface="Calibri" pitchFamily="34" charset="0"/>
                <a:ea typeface="+mn-ea"/>
              </a:rPr>
              <a:t>eResearch</a:t>
            </a:r>
            <a:r>
              <a:rPr lang="en-US" dirty="0" smtClean="0">
                <a:latin typeface="Calibri" pitchFamily="34" charset="0"/>
                <a:ea typeface="+mn-ea"/>
              </a:rPr>
              <a:t> Community, </a:t>
            </a:r>
            <a:r>
              <a:rPr dirty="0" smtClean="0">
                <a:latin typeface="Calibri" pitchFamily="34" charset="0"/>
                <a:ea typeface="+mn-ea"/>
              </a:rPr>
              <a:t>CLA, 2013</a:t>
            </a:r>
            <a:endParaRPr dirty="0"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DM activities within the research proces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1780" y="1347744"/>
            <a:ext cx="6046470" cy="4517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08610" y="1357207"/>
            <a:ext cx="2491740" cy="433493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Things are happening!</a:t>
            </a:r>
          </a:p>
          <a:p>
            <a:r>
              <a:rPr lang="en-US" dirty="0" smtClean="0">
                <a:latin typeface="Calibri" pitchFamily="34" charset="0"/>
              </a:rPr>
              <a:t>Identify gaps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Leverage </a:t>
            </a:r>
            <a:r>
              <a:rPr lang="en-US" dirty="0" smtClean="0">
                <a:latin typeface="Calibri" pitchFamily="34" charset="0"/>
              </a:rPr>
              <a:t>existing </a:t>
            </a:r>
            <a:r>
              <a:rPr lang="en-US" dirty="0" smtClean="0">
                <a:latin typeface="Calibri" pitchFamily="34" charset="0"/>
              </a:rPr>
              <a:t>resources, partnerships, </a:t>
            </a:r>
            <a:r>
              <a:rPr lang="en-US" dirty="0" smtClean="0">
                <a:latin typeface="Calibri" pitchFamily="34" charset="0"/>
              </a:rPr>
              <a:t>infrastructure</a:t>
            </a:r>
          </a:p>
          <a:p>
            <a:r>
              <a:rPr lang="en-US" dirty="0" smtClean="0">
                <a:latin typeface="Calibri" pitchFamily="34" charset="0"/>
              </a:rPr>
              <a:t>Do something today!</a:t>
            </a:r>
            <a:endParaRPr lang="en-US" dirty="0" smtClean="0">
              <a:latin typeface="Calibri" pitchFamily="34" charset="0"/>
            </a:endParaRPr>
          </a:p>
          <a:p>
            <a:endParaRPr lang="en-CA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roots: action items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 rot="5400000">
            <a:off x="6125252" y="3503206"/>
            <a:ext cx="57835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 smtClean="0"/>
              <a:t>Image credit: http://thezeds.com/2013/02/06/carl-research-data-management-course-rdm/</a:t>
            </a:r>
            <a:endParaRPr lang="en-CA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 year from now you may wish you had started today.”  - Karen Lamb</a:t>
            </a:r>
            <a:endParaRPr lang="en-CA" dirty="0"/>
          </a:p>
        </p:txBody>
      </p:sp>
      <p:pic>
        <p:nvPicPr>
          <p:cNvPr id="92162" name="Picture 2" descr="http://denverlibrary.org/files/accompl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880" y="1269365"/>
            <a:ext cx="6796193" cy="509714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17720" y="6372136"/>
            <a:ext cx="36804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  <a:latin typeface="Calibri" pitchFamily="34" charset="0"/>
              </a:rPr>
              <a:t>Image credit: </a:t>
            </a:r>
            <a:r>
              <a:rPr lang="en-US" sz="1050" b="1" dirty="0" err="1" smtClean="0">
                <a:solidFill>
                  <a:schemeClr val="bg1"/>
                </a:solidFill>
                <a:latin typeface="Calibri" pitchFamily="34" charset="0"/>
              </a:rPr>
              <a:t>numskullery</a:t>
            </a:r>
            <a:r>
              <a:rPr lang="en-US" sz="105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n-US" sz="1050" b="1" dirty="0" err="1" smtClean="0">
                <a:solidFill>
                  <a:schemeClr val="bg1"/>
                </a:solidFill>
                <a:latin typeface="Calibri" pitchFamily="34" charset="0"/>
              </a:rPr>
              <a:t>Flickr</a:t>
            </a:r>
            <a:r>
              <a:rPr lang="en-US" sz="1050" b="1" dirty="0">
                <a:solidFill>
                  <a:schemeClr val="bg1"/>
                </a:solidFill>
                <a:latin typeface="Calibri" pitchFamily="34" charset="0"/>
              </a:rPr>
              <a:t>, Creative Commons licensed</a:t>
            </a:r>
            <a:endParaRPr lang="en-CA" sz="10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farm7.staticflickr.com/6040/6333804376_076a156fdc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1860" y="1165860"/>
            <a:ext cx="5532120" cy="5532120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71488" y="1680209"/>
            <a:ext cx="8169592" cy="3411797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The most important step is taking the first one. [have an agenda]</a:t>
            </a:r>
          </a:p>
          <a:p>
            <a:r>
              <a:rPr lang="en-US" dirty="0" smtClean="0">
                <a:latin typeface="Calibri" pitchFamily="34" charset="0"/>
              </a:rPr>
              <a:t>Goals and objective setting for </a:t>
            </a:r>
            <a:r>
              <a:rPr lang="en-US" dirty="0" smtClean="0">
                <a:latin typeface="Calibri" pitchFamily="34" charset="0"/>
              </a:rPr>
              <a:t>e-science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is important. 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We </a:t>
            </a:r>
            <a:r>
              <a:rPr lang="en-US" dirty="0" smtClean="0">
                <a:latin typeface="Calibri" pitchFamily="34" charset="0"/>
              </a:rPr>
              <a:t>can’t afford </a:t>
            </a:r>
            <a:r>
              <a:rPr lang="en-US" dirty="0" smtClean="0">
                <a:latin typeface="Calibri" pitchFamily="34" charset="0"/>
              </a:rPr>
              <a:t>BUSY </a:t>
            </a:r>
            <a:r>
              <a:rPr lang="en-US" dirty="0" smtClean="0">
                <a:latin typeface="Calibri" pitchFamily="34" charset="0"/>
              </a:rPr>
              <a:t>work. </a:t>
            </a:r>
          </a:p>
          <a:p>
            <a:r>
              <a:rPr lang="en-US" dirty="0" smtClean="0">
                <a:latin typeface="Calibri" pitchFamily="34" charset="0"/>
              </a:rPr>
              <a:t>Articulate goals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and act with purpose. </a:t>
            </a:r>
          </a:p>
          <a:p>
            <a:r>
              <a:rPr lang="en-US" dirty="0" smtClean="0">
                <a:latin typeface="Calibri" pitchFamily="34" charset="0"/>
              </a:rPr>
              <a:t>Planning and action *can* begin at the grassroots.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Assume there is no top down funding.</a:t>
            </a:r>
          </a:p>
          <a:p>
            <a:r>
              <a:rPr lang="en-US" dirty="0" smtClean="0">
                <a:latin typeface="Calibri" pitchFamily="34" charset="0"/>
              </a:rPr>
              <a:t>Take action: </a:t>
            </a:r>
            <a:r>
              <a:rPr lang="en-US" dirty="0" smtClean="0">
                <a:latin typeface="Calibri" pitchFamily="34" charset="0"/>
              </a:rPr>
              <a:t>Environmental scan, requirements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building, </a:t>
            </a:r>
            <a:r>
              <a:rPr lang="en-US" dirty="0" smtClean="0">
                <a:latin typeface="Calibri" pitchFamily="34" charset="0"/>
              </a:rPr>
              <a:t>re-imagining </a:t>
            </a:r>
            <a:r>
              <a:rPr lang="en-US" dirty="0" smtClean="0">
                <a:latin typeface="Calibri" pitchFamily="34" charset="0"/>
              </a:rPr>
              <a:t>services, tools,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communications, education, </a:t>
            </a:r>
            <a:r>
              <a:rPr lang="en-US" dirty="0" smtClean="0">
                <a:latin typeface="Calibri" pitchFamily="34" charset="0"/>
              </a:rPr>
              <a:t>training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3020" y="6640830"/>
            <a:ext cx="66636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dirty="0" smtClean="0"/>
              <a:t>Image Attribution: http://www.flickr.com/photos/badbodydoubletrouble/6333804376/sizes/o/in/photostream/</a:t>
            </a:r>
            <a:endParaRPr lang="en-CA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examples of collaborative </a:t>
            </a:r>
            <a:br>
              <a:rPr lang="en-US" dirty="0" smtClean="0"/>
            </a:br>
            <a:r>
              <a:rPr lang="en-US" dirty="0" smtClean="0"/>
              <a:t>e-science in action:</a:t>
            </a:r>
            <a:endParaRPr lang="en-CA" dirty="0"/>
          </a:p>
        </p:txBody>
      </p:sp>
      <p:pic>
        <p:nvPicPr>
          <p:cNvPr id="93186" name="Picture 2" descr="http://projects.iq.harvard.edu/files/thedatanew_guides/files/dataverse_network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2703" y="2892425"/>
            <a:ext cx="2276475" cy="1238250"/>
          </a:xfrm>
          <a:prstGeom prst="rect">
            <a:avLst/>
          </a:prstGeom>
          <a:noFill/>
        </p:spPr>
      </p:pic>
      <p:pic>
        <p:nvPicPr>
          <p:cNvPr id="93188" name="Picture 4" descr="http://www.islandora.ca/sites/default/files/transparent_islandora_logo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013" y="5180474"/>
            <a:ext cx="2304097" cy="889809"/>
          </a:xfrm>
          <a:prstGeom prst="rect">
            <a:avLst/>
          </a:prstGeom>
          <a:noFill/>
        </p:spPr>
      </p:pic>
      <p:pic>
        <p:nvPicPr>
          <p:cNvPr id="93190" name="Picture 6" descr="http://www.lockss.org/locksswp/wp-content/uploads/2012/02/438x150locks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0733" y="4343400"/>
            <a:ext cx="4171950" cy="1428750"/>
          </a:xfrm>
          <a:prstGeom prst="rect">
            <a:avLst/>
          </a:prstGeom>
          <a:noFill/>
        </p:spPr>
      </p:pic>
      <p:pic>
        <p:nvPicPr>
          <p:cNvPr id="93192" name="Picture 8" descr="http://polardatanetwork.ca/wp-content/uploads/cropped-7163119101_e5bbcff5a8_b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433" y="2825645"/>
            <a:ext cx="4669238" cy="1300585"/>
          </a:xfrm>
          <a:prstGeom prst="rect">
            <a:avLst/>
          </a:prstGeom>
          <a:noFill/>
        </p:spPr>
      </p:pic>
      <p:pic>
        <p:nvPicPr>
          <p:cNvPr id="5" name="Picture 4" descr="https://www.archivematica.org/static/images/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9633" y="4286250"/>
            <a:ext cx="2554763" cy="464503"/>
          </a:xfrm>
          <a:prstGeom prst="rect">
            <a:avLst/>
          </a:prstGeom>
          <a:noFill/>
        </p:spPr>
      </p:pic>
      <p:pic>
        <p:nvPicPr>
          <p:cNvPr id="8" name="Picture 4" descr="http://www.payroll.ca/AM/Images/map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0695" y="982980"/>
            <a:ext cx="1708785" cy="1480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88620" y="1608667"/>
            <a:ext cx="8755380" cy="433493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What: Tools - Open source software stack to create and manage OAIS </a:t>
            </a:r>
            <a:r>
              <a:rPr lang="en-US" dirty="0" smtClean="0">
                <a:latin typeface="Calibri" pitchFamily="34" charset="0"/>
              </a:rPr>
              <a:t>compliant </a:t>
            </a:r>
            <a:r>
              <a:rPr lang="en-US" dirty="0" smtClean="0">
                <a:latin typeface="Calibri" pitchFamily="34" charset="0"/>
              </a:rPr>
              <a:t>AIPs; dashboard for monitoring </a:t>
            </a:r>
            <a:r>
              <a:rPr lang="en-US" dirty="0" smtClean="0">
                <a:latin typeface="Calibri" pitchFamily="34" charset="0"/>
              </a:rPr>
              <a:t>and auditing preservation; </a:t>
            </a:r>
            <a:r>
              <a:rPr lang="en-US" dirty="0" smtClean="0">
                <a:latin typeface="Calibri" pitchFamily="34" charset="0"/>
              </a:rPr>
              <a:t>ability to take action, e.g. file normalization</a:t>
            </a:r>
          </a:p>
          <a:p>
            <a:r>
              <a:rPr lang="en-US" dirty="0" smtClean="0">
                <a:latin typeface="Calibri" pitchFamily="34" charset="0"/>
              </a:rPr>
              <a:t>U of A/UBC/SFU: </a:t>
            </a:r>
            <a:r>
              <a:rPr lang="en-US" dirty="0" smtClean="0">
                <a:latin typeface="Calibri" pitchFamily="34" charset="0"/>
              </a:rPr>
              <a:t>joint effort to make </a:t>
            </a:r>
            <a:r>
              <a:rPr lang="en-US" dirty="0" smtClean="0">
                <a:latin typeface="Calibri" pitchFamily="34" charset="0"/>
              </a:rPr>
              <a:t>Archivematica research </a:t>
            </a:r>
            <a:r>
              <a:rPr lang="en-US" dirty="0" smtClean="0">
                <a:latin typeface="Calibri" pitchFamily="34" charset="0"/>
              </a:rPr>
              <a:t>data friendly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Development includes: file normalization, LOCKSS</a:t>
            </a:r>
            <a:r>
              <a:rPr lang="en-US" dirty="0" smtClean="0">
                <a:latin typeface="Calibri" pitchFamily="34" charset="0"/>
              </a:rPr>
              <a:t>, generic storage APIs, repository connectors </a:t>
            </a:r>
          </a:p>
          <a:p>
            <a:r>
              <a:rPr lang="en-US" dirty="0" smtClean="0">
                <a:latin typeface="Calibri" pitchFamily="34" charset="0"/>
              </a:rPr>
              <a:t>Momentum: Others </a:t>
            </a:r>
            <a:r>
              <a:rPr lang="en-US" dirty="0" smtClean="0">
                <a:latin typeface="Calibri" pitchFamily="34" charset="0"/>
              </a:rPr>
              <a:t>looking to </a:t>
            </a:r>
            <a:r>
              <a:rPr lang="en-US" dirty="0" smtClean="0">
                <a:latin typeface="Calibri" pitchFamily="34" charset="0"/>
              </a:rPr>
              <a:t>join/fund new components</a:t>
            </a:r>
            <a:endParaRPr lang="en-US" dirty="0" smtClean="0">
              <a:latin typeface="Calibri" pitchFamily="34" charset="0"/>
            </a:endParaRPr>
          </a:p>
          <a:p>
            <a:endParaRPr lang="en-CA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data.archivematica</a:t>
            </a:r>
            <a:r>
              <a:rPr lang="en-US" dirty="0" smtClean="0"/>
              <a:t> collaboration</a:t>
            </a:r>
            <a:endParaRPr lang="en-CA" dirty="0"/>
          </a:p>
        </p:txBody>
      </p:sp>
      <p:pic>
        <p:nvPicPr>
          <p:cNvPr id="60420" name="Picture 4" descr="https://www.archivematica.org/static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443" y="1017270"/>
            <a:ext cx="2554763" cy="464503"/>
          </a:xfrm>
          <a:prstGeom prst="rect">
            <a:avLst/>
          </a:prstGeom>
          <a:noFill/>
        </p:spPr>
      </p:pic>
      <p:pic>
        <p:nvPicPr>
          <p:cNvPr id="5122" name="Picture 2" descr="Ubcblue fu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1535" y="5905500"/>
            <a:ext cx="762000" cy="1009650"/>
          </a:xfrm>
          <a:prstGeom prst="rect">
            <a:avLst/>
          </a:prstGeom>
          <a:noFill/>
        </p:spPr>
      </p:pic>
      <p:pic>
        <p:nvPicPr>
          <p:cNvPr id="5124" name="Picture 4" descr="SFU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4505" y="5989320"/>
            <a:ext cx="142875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94348" y="2020147"/>
            <a:ext cx="7562850" cy="433493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Create a Social Sciences and Humanities Private LOCKSS Network (PLN) </a:t>
            </a:r>
            <a:r>
              <a:rPr lang="en-US" dirty="0" smtClean="0">
                <a:latin typeface="Calibri" pitchFamily="34" charset="0"/>
              </a:rPr>
              <a:t> - address gap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In discussion: UofA, UBC, SFU, Scholar’s Portal/OCUL</a:t>
            </a:r>
          </a:p>
          <a:p>
            <a:r>
              <a:rPr lang="en-US" dirty="0" smtClean="0">
                <a:latin typeface="Calibri" pitchFamily="34" charset="0"/>
              </a:rPr>
              <a:t>Goal: Preserve SSH data at risk; small data is vulnerable </a:t>
            </a:r>
          </a:p>
          <a:p>
            <a:r>
              <a:rPr lang="en-US" dirty="0" smtClean="0">
                <a:latin typeface="Calibri" pitchFamily="34" charset="0"/>
              </a:rPr>
              <a:t>Phase 1: dark archive</a:t>
            </a:r>
          </a:p>
          <a:p>
            <a:r>
              <a:rPr lang="en-US" dirty="0" smtClean="0">
                <a:latin typeface="Calibri" pitchFamily="34" charset="0"/>
              </a:rPr>
              <a:t>Phase 2: strategies to brighten data; develop value-added services</a:t>
            </a:r>
          </a:p>
          <a:p>
            <a:r>
              <a:rPr lang="en-US" dirty="0" smtClean="0">
                <a:latin typeface="Calibri" pitchFamily="34" charset="0"/>
              </a:rPr>
              <a:t>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CA" dirty="0"/>
          </a:p>
        </p:txBody>
      </p:sp>
      <p:pic>
        <p:nvPicPr>
          <p:cNvPr id="4" name="Picture 6" descr="http://www.lockss.org/locksswp/wp-content/uploads/2012/02/438x150locks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963" y="553090"/>
            <a:ext cx="3858577" cy="1321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814388" y="1757257"/>
            <a:ext cx="7562850" cy="433493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Canadian Polar Data Network -  polardatanetwork.ca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UAL, OCUL/Scholar’s </a:t>
            </a:r>
            <a:r>
              <a:rPr lang="en-US" dirty="0" smtClean="0">
                <a:latin typeface="Calibri" pitchFamily="34" charset="0"/>
              </a:rPr>
              <a:t>Portal, </a:t>
            </a:r>
            <a:r>
              <a:rPr lang="en-US" dirty="0" smtClean="0">
                <a:latin typeface="Calibri" pitchFamily="34" charset="0"/>
              </a:rPr>
              <a:t>Canadian </a:t>
            </a:r>
            <a:r>
              <a:rPr lang="en-US" dirty="0" err="1" smtClean="0">
                <a:latin typeface="Calibri" pitchFamily="34" charset="0"/>
              </a:rPr>
              <a:t>Cryospheric</a:t>
            </a:r>
            <a:r>
              <a:rPr lang="en-US" dirty="0" smtClean="0">
                <a:latin typeface="Calibri" pitchFamily="34" charset="0"/>
              </a:rPr>
              <a:t> Information Network/Polar Data Catalogue </a:t>
            </a:r>
            <a:r>
              <a:rPr lang="en-US" dirty="0" err="1" smtClean="0">
                <a:latin typeface="Calibri" pitchFamily="34" charset="0"/>
              </a:rPr>
              <a:t>UWaterloo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– International Polar </a:t>
            </a:r>
            <a:r>
              <a:rPr lang="en-US" dirty="0" smtClean="0">
                <a:latin typeface="Calibri" pitchFamily="34" charset="0"/>
              </a:rPr>
              <a:t>Year, CISTI, </a:t>
            </a:r>
            <a:r>
              <a:rPr lang="en-US" dirty="0" smtClean="0">
                <a:latin typeface="Calibri" pitchFamily="34" charset="0"/>
              </a:rPr>
              <a:t>DFO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Data deposit agreement  - </a:t>
            </a:r>
            <a:r>
              <a:rPr lang="en-CA" sz="1400" dirty="0" smtClean="0">
                <a:latin typeface="Calibri" pitchFamily="34" charset="0"/>
                <a:hlinkClick r:id="rId2"/>
              </a:rPr>
              <a:t>http://polardatanetwork.ca/wp-content/uploads/DataDepositAgreementforCPDN.pdf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					Governance - </a:t>
            </a:r>
            <a:r>
              <a:rPr lang="en-CA" sz="1400" dirty="0" smtClean="0">
                <a:latin typeface="Calibri" pitchFamily="34" charset="0"/>
                <a:hlinkClick r:id="rId3"/>
              </a:rPr>
              <a:t>http://polardatanetwork.ca/?page_id=277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								Metadata standards - </a:t>
            </a:r>
            <a:r>
              <a:rPr lang="en-CA" sz="1400" dirty="0" smtClean="0">
                <a:latin typeface="Calibri" pitchFamily="34" charset="0"/>
                <a:hlinkClick r:id="rId4"/>
              </a:rPr>
              <a:t>http://polardatanetwork.ca/wp-content/uploads/CPDNBestPracticeForNapMetadata1.pdf</a:t>
            </a:r>
            <a:endParaRPr lang="en-CA" sz="14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orrow and build</a:t>
            </a:r>
            <a:endParaRPr lang="en-CA" dirty="0"/>
          </a:p>
        </p:txBody>
      </p:sp>
      <p:pic>
        <p:nvPicPr>
          <p:cNvPr id="4" name="Picture 8" descr="http://polardatanetwork.ca/wp-content/uploads/cropped-7163119101_e5bbcff5a8_b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4463" y="240030"/>
            <a:ext cx="4966417" cy="1383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14350" y="1943100"/>
            <a:ext cx="8423910" cy="4046220"/>
          </a:xfrm>
        </p:spPr>
        <p:txBody>
          <a:bodyPr/>
          <a:lstStyle/>
          <a:p>
            <a:r>
              <a:rPr lang="en-US" dirty="0" smtClean="0"/>
              <a:t>Several institutions looking at </a:t>
            </a:r>
            <a:r>
              <a:rPr lang="en-US" dirty="0" err="1" smtClean="0"/>
              <a:t>Dataverse</a:t>
            </a:r>
            <a:r>
              <a:rPr lang="en-US" dirty="0" smtClean="0"/>
              <a:t> – lightweight data management </a:t>
            </a:r>
            <a:endParaRPr lang="en-US" dirty="0" smtClean="0"/>
          </a:p>
          <a:p>
            <a:r>
              <a:rPr lang="en-US" dirty="0" smtClean="0"/>
              <a:t>OCUL:  in production</a:t>
            </a:r>
          </a:p>
          <a:p>
            <a:r>
              <a:rPr lang="en-US" dirty="0" smtClean="0"/>
              <a:t>UAL: </a:t>
            </a:r>
            <a:r>
              <a:rPr lang="en-US" dirty="0" smtClean="0"/>
              <a:t>testing; launch in f</a:t>
            </a:r>
            <a:r>
              <a:rPr lang="en-US" dirty="0" smtClean="0"/>
              <a:t>all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UBC: testing</a:t>
            </a:r>
            <a:endParaRPr lang="en-US" sz="1600" dirty="0" smtClean="0"/>
          </a:p>
          <a:p>
            <a:r>
              <a:rPr lang="en-US" sz="1400" b="0" i="1" dirty="0" smtClean="0"/>
              <a:t>“…makes </a:t>
            </a:r>
            <a:r>
              <a:rPr lang="en-US" sz="1400" b="0" i="1" dirty="0" smtClean="0"/>
              <a:t>it </a:t>
            </a:r>
            <a:r>
              <a:rPr lang="en-US" sz="1400" i="1" dirty="0" smtClean="0"/>
              <a:t>easy</a:t>
            </a:r>
            <a:r>
              <a:rPr lang="en-US" sz="1400" b="0" i="1" dirty="0" smtClean="0"/>
              <a:t> for researchers </a:t>
            </a:r>
            <a:r>
              <a:rPr lang="en-US" sz="1400" i="1" dirty="0" smtClean="0"/>
              <a:t>to deposit data, create appropriate metadata, and version documents </a:t>
            </a:r>
            <a:r>
              <a:rPr lang="en-US" sz="1400" b="0" i="1" dirty="0" smtClean="0"/>
              <a:t>as you work. </a:t>
            </a:r>
            <a:r>
              <a:rPr lang="en-US" sz="1400" i="1" dirty="0" smtClean="0"/>
              <a:t>Access to data </a:t>
            </a:r>
            <a:r>
              <a:rPr lang="en-US" sz="1400" b="0" i="1" dirty="0" smtClean="0"/>
              <a:t>and supporting documentation </a:t>
            </a:r>
            <a:r>
              <a:rPr lang="en-US" sz="1400" i="1" dirty="0" smtClean="0"/>
              <a:t>can be controlled </a:t>
            </a:r>
            <a:r>
              <a:rPr lang="en-US" sz="1400" b="0" i="1" dirty="0" smtClean="0"/>
              <a:t>down to the file level, and </a:t>
            </a:r>
            <a:r>
              <a:rPr lang="en-US" sz="1400" i="1" dirty="0" smtClean="0"/>
              <a:t>researchers can choose </a:t>
            </a:r>
            <a:r>
              <a:rPr lang="en-US" sz="1400" b="0" i="1" dirty="0" smtClean="0"/>
              <a:t>to make content available publicly, only to select individuals, or to keep it completely locked. All data is hosted on Canadian servers, in a secure environment that conforms to industry best practices for maintaining data integrity and longevity.”</a:t>
            </a:r>
            <a:endParaRPr lang="en-US" sz="14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projects.iq.harvard.edu/files/thedatanew_guides/files/dataverse_network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3783" y="720725"/>
            <a:ext cx="2276475" cy="1238250"/>
          </a:xfrm>
          <a:prstGeom prst="rect">
            <a:avLst/>
          </a:prstGeom>
          <a:noFill/>
        </p:spPr>
      </p:pic>
      <p:pic>
        <p:nvPicPr>
          <p:cNvPr id="41986" name="Picture 2" descr="Scholars Portal - A service of the Ontario Council of University Libra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365" y="2876867"/>
            <a:ext cx="2428875" cy="46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UPEI running VREs for 5 years</a:t>
            </a:r>
          </a:p>
          <a:p>
            <a:r>
              <a:rPr lang="en-US" dirty="0" smtClean="0"/>
              <a:t>Open source project (Fedora + </a:t>
            </a:r>
            <a:r>
              <a:rPr lang="en-US" dirty="0" err="1" smtClean="0"/>
              <a:t>Drupal</a:t>
            </a:r>
            <a:r>
              <a:rPr lang="en-US" dirty="0" smtClean="0"/>
              <a:t>) </a:t>
            </a:r>
            <a:r>
              <a:rPr lang="en-US" dirty="0" smtClean="0"/>
              <a:t>growing in use </a:t>
            </a:r>
            <a:r>
              <a:rPr lang="en-US" dirty="0" smtClean="0"/>
              <a:t>– generic VRE service pack in late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Domain specific solution packs for 2013 to include Digital Humanities, Chemistry, Biodiversity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Source: M. </a:t>
            </a:r>
            <a:r>
              <a:rPr lang="en-US" dirty="0" err="1" smtClean="0"/>
              <a:t>Leggott</a:t>
            </a:r>
            <a:r>
              <a:rPr lang="en-US" dirty="0" smtClean="0"/>
              <a:t>, </a:t>
            </a:r>
            <a:r>
              <a:rPr lang="en-US" dirty="0" smtClean="0"/>
              <a:t>Goats in the Garden, APLA 2013 </a:t>
            </a:r>
            <a:endParaRPr lang="en-CA" dirty="0"/>
          </a:p>
        </p:txBody>
      </p:sp>
      <p:pic>
        <p:nvPicPr>
          <p:cNvPr id="3074" name="Picture 2" descr="http://www.islandora.ca/sites/default/files/transparent_islandora_logo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7665" y="699606"/>
            <a:ext cx="3044825" cy="1175867"/>
          </a:xfrm>
          <a:prstGeom prst="rect">
            <a:avLst/>
          </a:prstGeom>
          <a:noFill/>
        </p:spPr>
      </p:pic>
      <p:pic>
        <p:nvPicPr>
          <p:cNvPr id="3076" name="Picture 4" descr="http://www.payroll.ca/AM/Images/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465" y="182880"/>
            <a:ext cx="1708785" cy="1480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kA-PPT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TrkA-PPT-V2</Template>
  <TotalTime>4443</TotalTime>
  <Words>402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TrkA-PPT-V2</vt:lpstr>
      <vt:lpstr>Slide 1</vt:lpstr>
      <vt:lpstr>“A year from now you may wish you had started today.”  - Karen Lamb</vt:lpstr>
      <vt:lpstr>Slide 3</vt:lpstr>
      <vt:lpstr>A few examples of collaborative  e-science in action:</vt:lpstr>
      <vt:lpstr>data.archivematica collaboration</vt:lpstr>
      <vt:lpstr>collaboration</vt:lpstr>
      <vt:lpstr>borrow and build</vt:lpstr>
      <vt:lpstr>Slide 8</vt:lpstr>
      <vt:lpstr>Source: M. Leggott, Goats in the Garden, APLA 2013 </vt:lpstr>
      <vt:lpstr>from the roots: action items</vt:lpstr>
    </vt:vector>
  </TitlesOfParts>
  <Company>University of Alberta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Harder</dc:creator>
  <cp:lastModifiedBy>Geoffrey Harder</cp:lastModifiedBy>
  <cp:revision>427</cp:revision>
  <dcterms:created xsi:type="dcterms:W3CDTF">2013-05-08T15:55:56Z</dcterms:created>
  <dcterms:modified xsi:type="dcterms:W3CDTF">2013-05-30T20:13:28Z</dcterms:modified>
</cp:coreProperties>
</file>